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86"/>
  </p:notesMasterIdLst>
  <p:sldIdLst>
    <p:sldId id="256" r:id="rId2"/>
    <p:sldId id="312" r:id="rId3"/>
    <p:sldId id="260" r:id="rId4"/>
    <p:sldId id="313" r:id="rId5"/>
    <p:sldId id="314" r:id="rId6"/>
    <p:sldId id="273" r:id="rId7"/>
    <p:sldId id="271" r:id="rId8"/>
    <p:sldId id="268" r:id="rId9"/>
    <p:sldId id="315" r:id="rId10"/>
    <p:sldId id="340" r:id="rId11"/>
    <p:sldId id="279" r:id="rId12"/>
    <p:sldId id="280" r:id="rId13"/>
    <p:sldId id="281" r:id="rId14"/>
    <p:sldId id="263" r:id="rId15"/>
    <p:sldId id="257" r:id="rId16"/>
    <p:sldId id="296" r:id="rId17"/>
    <p:sldId id="341" r:id="rId18"/>
    <p:sldId id="258" r:id="rId19"/>
    <p:sldId id="274" r:id="rId20"/>
    <p:sldId id="276" r:id="rId21"/>
    <p:sldId id="286" r:id="rId22"/>
    <p:sldId id="277" r:id="rId23"/>
    <p:sldId id="278" r:id="rId24"/>
    <p:sldId id="288" r:id="rId25"/>
    <p:sldId id="287" r:id="rId26"/>
    <p:sldId id="289" r:id="rId27"/>
    <p:sldId id="290" r:id="rId28"/>
    <p:sldId id="291" r:id="rId29"/>
    <p:sldId id="292" r:id="rId30"/>
    <p:sldId id="293" r:id="rId31"/>
    <p:sldId id="294" r:id="rId32"/>
    <p:sldId id="259" r:id="rId33"/>
    <p:sldId id="284" r:id="rId34"/>
    <p:sldId id="285" r:id="rId35"/>
    <p:sldId id="319" r:id="rId36"/>
    <p:sldId id="318" r:id="rId37"/>
    <p:sldId id="320" r:id="rId38"/>
    <p:sldId id="321" r:id="rId39"/>
    <p:sldId id="322" r:id="rId40"/>
    <p:sldId id="323" r:id="rId41"/>
    <p:sldId id="297" r:id="rId42"/>
    <p:sldId id="299" r:id="rId43"/>
    <p:sldId id="316" r:id="rId44"/>
    <p:sldId id="264" r:id="rId45"/>
    <p:sldId id="324" r:id="rId46"/>
    <p:sldId id="325" r:id="rId47"/>
    <p:sldId id="326" r:id="rId48"/>
    <p:sldId id="328" r:id="rId49"/>
    <p:sldId id="329" r:id="rId50"/>
    <p:sldId id="330" r:id="rId51"/>
    <p:sldId id="307" r:id="rId52"/>
    <p:sldId id="308" r:id="rId53"/>
    <p:sldId id="309" r:id="rId54"/>
    <p:sldId id="331" r:id="rId55"/>
    <p:sldId id="332" r:id="rId56"/>
    <p:sldId id="305" r:id="rId57"/>
    <p:sldId id="304" r:id="rId58"/>
    <p:sldId id="300" r:id="rId59"/>
    <p:sldId id="333" r:id="rId60"/>
    <p:sldId id="334" r:id="rId61"/>
    <p:sldId id="335" r:id="rId62"/>
    <p:sldId id="336" r:id="rId63"/>
    <p:sldId id="337" r:id="rId64"/>
    <p:sldId id="338" r:id="rId65"/>
    <p:sldId id="339" r:id="rId66"/>
    <p:sldId id="353" r:id="rId67"/>
    <p:sldId id="342" r:id="rId68"/>
    <p:sldId id="350" r:id="rId69"/>
    <p:sldId id="343" r:id="rId70"/>
    <p:sldId id="344" r:id="rId71"/>
    <p:sldId id="349" r:id="rId72"/>
    <p:sldId id="345" r:id="rId73"/>
    <p:sldId id="346" r:id="rId74"/>
    <p:sldId id="347" r:id="rId75"/>
    <p:sldId id="348" r:id="rId76"/>
    <p:sldId id="351" r:id="rId77"/>
    <p:sldId id="385" r:id="rId78"/>
    <p:sldId id="395" r:id="rId79"/>
    <p:sldId id="396" r:id="rId80"/>
    <p:sldId id="266" r:id="rId81"/>
    <p:sldId id="354" r:id="rId82"/>
    <p:sldId id="355" r:id="rId83"/>
    <p:sldId id="356" r:id="rId84"/>
    <p:sldId id="398" r:id="rId85"/>
    <p:sldId id="357" r:id="rId86"/>
    <p:sldId id="358" r:id="rId87"/>
    <p:sldId id="359" r:id="rId88"/>
    <p:sldId id="360" r:id="rId89"/>
    <p:sldId id="361" r:id="rId90"/>
    <p:sldId id="375" r:id="rId91"/>
    <p:sldId id="376" r:id="rId92"/>
    <p:sldId id="377" r:id="rId93"/>
    <p:sldId id="362" r:id="rId94"/>
    <p:sldId id="261" r:id="rId95"/>
    <p:sldId id="306" r:id="rId96"/>
    <p:sldId id="363" r:id="rId97"/>
    <p:sldId id="373" r:id="rId98"/>
    <p:sldId id="374" r:id="rId99"/>
    <p:sldId id="378" r:id="rId100"/>
    <p:sldId id="379" r:id="rId101"/>
    <p:sldId id="380" r:id="rId102"/>
    <p:sldId id="381" r:id="rId103"/>
    <p:sldId id="382" r:id="rId104"/>
    <p:sldId id="383" r:id="rId105"/>
    <p:sldId id="364" r:id="rId106"/>
    <p:sldId id="365" r:id="rId107"/>
    <p:sldId id="366" r:id="rId108"/>
    <p:sldId id="367" r:id="rId109"/>
    <p:sldId id="368" r:id="rId110"/>
    <p:sldId id="369" r:id="rId111"/>
    <p:sldId id="370" r:id="rId112"/>
    <p:sldId id="371" r:id="rId113"/>
    <p:sldId id="269" r:id="rId114"/>
    <p:sldId id="270" r:id="rId115"/>
    <p:sldId id="372" r:id="rId116"/>
    <p:sldId id="386" r:id="rId117"/>
    <p:sldId id="388" r:id="rId118"/>
    <p:sldId id="387" r:id="rId119"/>
    <p:sldId id="389" r:id="rId120"/>
    <p:sldId id="390" r:id="rId121"/>
    <p:sldId id="391" r:id="rId122"/>
    <p:sldId id="392" r:id="rId123"/>
    <p:sldId id="393" r:id="rId124"/>
    <p:sldId id="311" r:id="rId125"/>
    <p:sldId id="400" r:id="rId126"/>
    <p:sldId id="401" r:id="rId127"/>
    <p:sldId id="394" r:id="rId128"/>
    <p:sldId id="397" r:id="rId129"/>
    <p:sldId id="267" r:id="rId130"/>
    <p:sldId id="402" r:id="rId131"/>
    <p:sldId id="403" r:id="rId132"/>
    <p:sldId id="404" r:id="rId133"/>
    <p:sldId id="406" r:id="rId134"/>
    <p:sldId id="405" r:id="rId135"/>
    <p:sldId id="407" r:id="rId136"/>
    <p:sldId id="408" r:id="rId137"/>
    <p:sldId id="409" r:id="rId138"/>
    <p:sldId id="410" r:id="rId139"/>
    <p:sldId id="411" r:id="rId140"/>
    <p:sldId id="412" r:id="rId141"/>
    <p:sldId id="413" r:id="rId142"/>
    <p:sldId id="414" r:id="rId143"/>
    <p:sldId id="415" r:id="rId144"/>
    <p:sldId id="416" r:id="rId145"/>
    <p:sldId id="417" r:id="rId146"/>
    <p:sldId id="418" r:id="rId147"/>
    <p:sldId id="419" r:id="rId148"/>
    <p:sldId id="420" r:id="rId149"/>
    <p:sldId id="421" r:id="rId150"/>
    <p:sldId id="422" r:id="rId151"/>
    <p:sldId id="423" r:id="rId152"/>
    <p:sldId id="265" r:id="rId153"/>
    <p:sldId id="426" r:id="rId154"/>
    <p:sldId id="427" r:id="rId155"/>
    <p:sldId id="429" r:id="rId156"/>
    <p:sldId id="430" r:id="rId157"/>
    <p:sldId id="424" r:id="rId158"/>
    <p:sldId id="425" r:id="rId159"/>
    <p:sldId id="431" r:id="rId160"/>
    <p:sldId id="433" r:id="rId161"/>
    <p:sldId id="440" r:id="rId162"/>
    <p:sldId id="441" r:id="rId163"/>
    <p:sldId id="442" r:id="rId164"/>
    <p:sldId id="434" r:id="rId165"/>
    <p:sldId id="435" r:id="rId166"/>
    <p:sldId id="436" r:id="rId167"/>
    <p:sldId id="437" r:id="rId168"/>
    <p:sldId id="438" r:id="rId169"/>
    <p:sldId id="439" r:id="rId170"/>
    <p:sldId id="443" r:id="rId171"/>
    <p:sldId id="444" r:id="rId172"/>
    <p:sldId id="445" r:id="rId173"/>
    <p:sldId id="446" r:id="rId174"/>
    <p:sldId id="447" r:id="rId175"/>
    <p:sldId id="455" r:id="rId176"/>
    <p:sldId id="449" r:id="rId177"/>
    <p:sldId id="450" r:id="rId178"/>
    <p:sldId id="451" r:id="rId179"/>
    <p:sldId id="452" r:id="rId180"/>
    <p:sldId id="453" r:id="rId181"/>
    <p:sldId id="432" r:id="rId182"/>
    <p:sldId id="454" r:id="rId183"/>
    <p:sldId id="456" r:id="rId184"/>
    <p:sldId id="262" r:id="rId18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87" roundtripDataSignature="AMtx7miYvea2tOIDCzRilzXOkWE6lI8CN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402" autoAdjust="0"/>
  </p:normalViewPr>
  <p:slideViewPr>
    <p:cSldViewPr snapToGrid="0">
      <p:cViewPr varScale="1">
        <p:scale>
          <a:sx n="73" d="100"/>
          <a:sy n="73" d="100"/>
        </p:scale>
        <p:origin x="1042"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customschemas.google.com/relationships/presentationmetadata" Target="metadata"/><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143984-3EDB-4191-B625-F1D6BEA7696D}" type="doc">
      <dgm:prSet loTypeId="urn:microsoft.com/office/officeart/2005/8/layout/cycle8" loCatId="cycle" qsTypeId="urn:microsoft.com/office/officeart/2005/8/quickstyle/simple1" qsCatId="simple" csTypeId="urn:microsoft.com/office/officeart/2005/8/colors/accent1_2" csCatId="accent1" phldr="1"/>
      <dgm:spPr/>
    </dgm:pt>
    <dgm:pt modelId="{CE952D4C-E294-4666-B73E-6E182F2E13B7}">
      <dgm:prSet phldrT="[Text]"/>
      <dgm:spPr/>
      <dgm:t>
        <a:bodyPr/>
        <a:lstStyle/>
        <a:p>
          <a:r>
            <a:rPr lang="en-US" dirty="0"/>
            <a:t>Model processing</a:t>
          </a:r>
          <a:endParaRPr lang="en-IN" dirty="0"/>
        </a:p>
      </dgm:t>
    </dgm:pt>
    <dgm:pt modelId="{D69CA833-8C52-4937-9660-81DB99FF0230}" type="parTrans" cxnId="{4377BDD7-2FA2-4BAB-8DB7-C70ECFF567B6}">
      <dgm:prSet/>
      <dgm:spPr/>
      <dgm:t>
        <a:bodyPr/>
        <a:lstStyle/>
        <a:p>
          <a:endParaRPr lang="en-IN"/>
        </a:p>
      </dgm:t>
    </dgm:pt>
    <dgm:pt modelId="{988B4D2E-45C1-462F-BB16-99E248CA19E3}" type="sibTrans" cxnId="{4377BDD7-2FA2-4BAB-8DB7-C70ECFF567B6}">
      <dgm:prSet/>
      <dgm:spPr/>
      <dgm:t>
        <a:bodyPr/>
        <a:lstStyle/>
        <a:p>
          <a:endParaRPr lang="en-IN"/>
        </a:p>
      </dgm:t>
    </dgm:pt>
    <dgm:pt modelId="{C8B5D486-D24B-4510-91F0-118D81D0725B}">
      <dgm:prSet phldrT="[Text]"/>
      <dgm:spPr/>
      <dgm:t>
        <a:bodyPr/>
        <a:lstStyle/>
        <a:p>
          <a:r>
            <a:rPr lang="en-US" dirty="0"/>
            <a:t>Output parser</a:t>
          </a:r>
          <a:endParaRPr lang="en-IN" dirty="0"/>
        </a:p>
      </dgm:t>
    </dgm:pt>
    <dgm:pt modelId="{8C4A59CE-799E-470A-BB99-991AC775C6EB}" type="parTrans" cxnId="{754EA482-6157-433E-86BC-7791E49622A3}">
      <dgm:prSet/>
      <dgm:spPr/>
      <dgm:t>
        <a:bodyPr/>
        <a:lstStyle/>
        <a:p>
          <a:endParaRPr lang="en-IN"/>
        </a:p>
      </dgm:t>
    </dgm:pt>
    <dgm:pt modelId="{D754E0BB-32FB-47B4-A95B-CD18F397BC0C}" type="sibTrans" cxnId="{754EA482-6157-433E-86BC-7791E49622A3}">
      <dgm:prSet/>
      <dgm:spPr/>
      <dgm:t>
        <a:bodyPr/>
        <a:lstStyle/>
        <a:p>
          <a:endParaRPr lang="en-IN"/>
        </a:p>
      </dgm:t>
    </dgm:pt>
    <dgm:pt modelId="{7228F6D8-828B-405E-8649-9C23266AFBFA}">
      <dgm:prSet phldrT="[Text]"/>
      <dgm:spPr/>
      <dgm:t>
        <a:bodyPr/>
        <a:lstStyle/>
        <a:p>
          <a:r>
            <a:rPr lang="en-US" dirty="0"/>
            <a:t>Input prompt</a:t>
          </a:r>
          <a:endParaRPr lang="en-IN" dirty="0"/>
        </a:p>
      </dgm:t>
    </dgm:pt>
    <dgm:pt modelId="{38179D21-27D2-45DA-82B9-386A6C7127EE}" type="parTrans" cxnId="{5319261F-4B71-4947-BF9D-3FD547E58266}">
      <dgm:prSet/>
      <dgm:spPr/>
      <dgm:t>
        <a:bodyPr/>
        <a:lstStyle/>
        <a:p>
          <a:endParaRPr lang="en-IN"/>
        </a:p>
      </dgm:t>
    </dgm:pt>
    <dgm:pt modelId="{B84993A1-C32B-4765-A868-6DC35EF21EC6}" type="sibTrans" cxnId="{5319261F-4B71-4947-BF9D-3FD547E58266}">
      <dgm:prSet/>
      <dgm:spPr/>
      <dgm:t>
        <a:bodyPr/>
        <a:lstStyle/>
        <a:p>
          <a:endParaRPr lang="en-IN"/>
        </a:p>
      </dgm:t>
    </dgm:pt>
    <dgm:pt modelId="{47A63B53-4780-44AC-9F34-9BCDB74D5584}" type="pres">
      <dgm:prSet presAssocID="{AF143984-3EDB-4191-B625-F1D6BEA7696D}" presName="compositeShape" presStyleCnt="0">
        <dgm:presLayoutVars>
          <dgm:chMax val="7"/>
          <dgm:dir/>
          <dgm:resizeHandles val="exact"/>
        </dgm:presLayoutVars>
      </dgm:prSet>
      <dgm:spPr/>
    </dgm:pt>
    <dgm:pt modelId="{C0CD3838-DFF4-41A7-9A54-D5485A1AAA9C}" type="pres">
      <dgm:prSet presAssocID="{AF143984-3EDB-4191-B625-F1D6BEA7696D}" presName="wedge1" presStyleLbl="node1" presStyleIdx="0" presStyleCnt="3"/>
      <dgm:spPr/>
    </dgm:pt>
    <dgm:pt modelId="{45BFE21C-9B0B-4327-93AA-672D3D622158}" type="pres">
      <dgm:prSet presAssocID="{AF143984-3EDB-4191-B625-F1D6BEA7696D}" presName="dummy1a" presStyleCnt="0"/>
      <dgm:spPr/>
    </dgm:pt>
    <dgm:pt modelId="{2B34934E-EE01-4A0F-92C5-5C280E665FF7}" type="pres">
      <dgm:prSet presAssocID="{AF143984-3EDB-4191-B625-F1D6BEA7696D}" presName="dummy1b" presStyleCnt="0"/>
      <dgm:spPr/>
    </dgm:pt>
    <dgm:pt modelId="{84E4E1D4-EB3A-4326-BC3A-BC7E0B34D560}" type="pres">
      <dgm:prSet presAssocID="{AF143984-3EDB-4191-B625-F1D6BEA7696D}" presName="wedge1Tx" presStyleLbl="node1" presStyleIdx="0" presStyleCnt="3">
        <dgm:presLayoutVars>
          <dgm:chMax val="0"/>
          <dgm:chPref val="0"/>
          <dgm:bulletEnabled val="1"/>
        </dgm:presLayoutVars>
      </dgm:prSet>
      <dgm:spPr/>
    </dgm:pt>
    <dgm:pt modelId="{6F80E48C-492A-456F-B856-2E6A70142F5A}" type="pres">
      <dgm:prSet presAssocID="{AF143984-3EDB-4191-B625-F1D6BEA7696D}" presName="wedge2" presStyleLbl="node1" presStyleIdx="1" presStyleCnt="3"/>
      <dgm:spPr/>
    </dgm:pt>
    <dgm:pt modelId="{4489E711-42FD-4A38-A94D-7EA8830C7F4A}" type="pres">
      <dgm:prSet presAssocID="{AF143984-3EDB-4191-B625-F1D6BEA7696D}" presName="dummy2a" presStyleCnt="0"/>
      <dgm:spPr/>
    </dgm:pt>
    <dgm:pt modelId="{4BB9285F-9559-435C-B7AE-DBE1B72B5381}" type="pres">
      <dgm:prSet presAssocID="{AF143984-3EDB-4191-B625-F1D6BEA7696D}" presName="dummy2b" presStyleCnt="0"/>
      <dgm:spPr/>
    </dgm:pt>
    <dgm:pt modelId="{6870AF64-9319-444C-B268-DE0CF561835D}" type="pres">
      <dgm:prSet presAssocID="{AF143984-3EDB-4191-B625-F1D6BEA7696D}" presName="wedge2Tx" presStyleLbl="node1" presStyleIdx="1" presStyleCnt="3">
        <dgm:presLayoutVars>
          <dgm:chMax val="0"/>
          <dgm:chPref val="0"/>
          <dgm:bulletEnabled val="1"/>
        </dgm:presLayoutVars>
      </dgm:prSet>
      <dgm:spPr/>
    </dgm:pt>
    <dgm:pt modelId="{8E034E61-CE78-469D-839F-76214F50317F}" type="pres">
      <dgm:prSet presAssocID="{AF143984-3EDB-4191-B625-F1D6BEA7696D}" presName="wedge3" presStyleLbl="node1" presStyleIdx="2" presStyleCnt="3"/>
      <dgm:spPr/>
    </dgm:pt>
    <dgm:pt modelId="{8D11DAF1-4839-43C6-999C-A9741D2293AC}" type="pres">
      <dgm:prSet presAssocID="{AF143984-3EDB-4191-B625-F1D6BEA7696D}" presName="dummy3a" presStyleCnt="0"/>
      <dgm:spPr/>
    </dgm:pt>
    <dgm:pt modelId="{3CE47010-FFB0-448B-9E11-4224DF67E5E5}" type="pres">
      <dgm:prSet presAssocID="{AF143984-3EDB-4191-B625-F1D6BEA7696D}" presName="dummy3b" presStyleCnt="0"/>
      <dgm:spPr/>
    </dgm:pt>
    <dgm:pt modelId="{C9D4E85A-3B8C-4EB6-A05E-344B26074017}" type="pres">
      <dgm:prSet presAssocID="{AF143984-3EDB-4191-B625-F1D6BEA7696D}" presName="wedge3Tx" presStyleLbl="node1" presStyleIdx="2" presStyleCnt="3">
        <dgm:presLayoutVars>
          <dgm:chMax val="0"/>
          <dgm:chPref val="0"/>
          <dgm:bulletEnabled val="1"/>
        </dgm:presLayoutVars>
      </dgm:prSet>
      <dgm:spPr/>
    </dgm:pt>
    <dgm:pt modelId="{302228E6-5BD4-4663-AF43-E8D5BF5FAC51}" type="pres">
      <dgm:prSet presAssocID="{988B4D2E-45C1-462F-BB16-99E248CA19E3}" presName="arrowWedge1" presStyleLbl="fgSibTrans2D1" presStyleIdx="0" presStyleCnt="3"/>
      <dgm:spPr/>
    </dgm:pt>
    <dgm:pt modelId="{4E2BE63A-176E-4664-8D6C-CC12550326F6}" type="pres">
      <dgm:prSet presAssocID="{D754E0BB-32FB-47B4-A95B-CD18F397BC0C}" presName="arrowWedge2" presStyleLbl="fgSibTrans2D1" presStyleIdx="1" presStyleCnt="3"/>
      <dgm:spPr/>
    </dgm:pt>
    <dgm:pt modelId="{58DDA5D3-D564-45D8-9B58-E8A323A8184A}" type="pres">
      <dgm:prSet presAssocID="{B84993A1-C32B-4765-A868-6DC35EF21EC6}" presName="arrowWedge3" presStyleLbl="fgSibTrans2D1" presStyleIdx="2" presStyleCnt="3"/>
      <dgm:spPr/>
    </dgm:pt>
  </dgm:ptLst>
  <dgm:cxnLst>
    <dgm:cxn modelId="{5319261F-4B71-4947-BF9D-3FD547E58266}" srcId="{AF143984-3EDB-4191-B625-F1D6BEA7696D}" destId="{7228F6D8-828B-405E-8649-9C23266AFBFA}" srcOrd="2" destOrd="0" parTransId="{38179D21-27D2-45DA-82B9-386A6C7127EE}" sibTransId="{B84993A1-C32B-4765-A868-6DC35EF21EC6}"/>
    <dgm:cxn modelId="{9B452025-D782-4FA6-8149-9738EFB60500}" type="presOf" srcId="{C8B5D486-D24B-4510-91F0-118D81D0725B}" destId="{6F80E48C-492A-456F-B856-2E6A70142F5A}" srcOrd="0" destOrd="0" presId="urn:microsoft.com/office/officeart/2005/8/layout/cycle8"/>
    <dgm:cxn modelId="{ECEC5867-6CDE-4DFA-9807-5A3ACE0E7C46}" type="presOf" srcId="{AF143984-3EDB-4191-B625-F1D6BEA7696D}" destId="{47A63B53-4780-44AC-9F34-9BCDB74D5584}" srcOrd="0" destOrd="0" presId="urn:microsoft.com/office/officeart/2005/8/layout/cycle8"/>
    <dgm:cxn modelId="{754EA482-6157-433E-86BC-7791E49622A3}" srcId="{AF143984-3EDB-4191-B625-F1D6BEA7696D}" destId="{C8B5D486-D24B-4510-91F0-118D81D0725B}" srcOrd="1" destOrd="0" parTransId="{8C4A59CE-799E-470A-BB99-991AC775C6EB}" sibTransId="{D754E0BB-32FB-47B4-A95B-CD18F397BC0C}"/>
    <dgm:cxn modelId="{3E8C2892-D9F3-41BA-ACA3-8C6FB015B872}" type="presOf" srcId="{CE952D4C-E294-4666-B73E-6E182F2E13B7}" destId="{C0CD3838-DFF4-41A7-9A54-D5485A1AAA9C}" srcOrd="0" destOrd="0" presId="urn:microsoft.com/office/officeart/2005/8/layout/cycle8"/>
    <dgm:cxn modelId="{5501CEC8-92E3-4810-87DD-BB26AB09E820}" type="presOf" srcId="{CE952D4C-E294-4666-B73E-6E182F2E13B7}" destId="{84E4E1D4-EB3A-4326-BC3A-BC7E0B34D560}" srcOrd="1" destOrd="0" presId="urn:microsoft.com/office/officeart/2005/8/layout/cycle8"/>
    <dgm:cxn modelId="{4377BDD7-2FA2-4BAB-8DB7-C70ECFF567B6}" srcId="{AF143984-3EDB-4191-B625-F1D6BEA7696D}" destId="{CE952D4C-E294-4666-B73E-6E182F2E13B7}" srcOrd="0" destOrd="0" parTransId="{D69CA833-8C52-4937-9660-81DB99FF0230}" sibTransId="{988B4D2E-45C1-462F-BB16-99E248CA19E3}"/>
    <dgm:cxn modelId="{087BA6F3-685B-40D7-B864-380723926DB3}" type="presOf" srcId="{7228F6D8-828B-405E-8649-9C23266AFBFA}" destId="{8E034E61-CE78-469D-839F-76214F50317F}" srcOrd="0" destOrd="0" presId="urn:microsoft.com/office/officeart/2005/8/layout/cycle8"/>
    <dgm:cxn modelId="{80E3ECF4-82E9-41DE-8131-97B71386ED7B}" type="presOf" srcId="{C8B5D486-D24B-4510-91F0-118D81D0725B}" destId="{6870AF64-9319-444C-B268-DE0CF561835D}" srcOrd="1" destOrd="0" presId="urn:microsoft.com/office/officeart/2005/8/layout/cycle8"/>
    <dgm:cxn modelId="{85B451FE-F9FA-4A13-882E-DFFCC8132079}" type="presOf" srcId="{7228F6D8-828B-405E-8649-9C23266AFBFA}" destId="{C9D4E85A-3B8C-4EB6-A05E-344B26074017}" srcOrd="1" destOrd="0" presId="urn:microsoft.com/office/officeart/2005/8/layout/cycle8"/>
    <dgm:cxn modelId="{DE923D28-7B31-4D11-AC6E-975DAD513EAB}" type="presParOf" srcId="{47A63B53-4780-44AC-9F34-9BCDB74D5584}" destId="{C0CD3838-DFF4-41A7-9A54-D5485A1AAA9C}" srcOrd="0" destOrd="0" presId="urn:microsoft.com/office/officeart/2005/8/layout/cycle8"/>
    <dgm:cxn modelId="{B3AD587D-7B78-4D82-B679-F8CA6D56C5B6}" type="presParOf" srcId="{47A63B53-4780-44AC-9F34-9BCDB74D5584}" destId="{45BFE21C-9B0B-4327-93AA-672D3D622158}" srcOrd="1" destOrd="0" presId="urn:microsoft.com/office/officeart/2005/8/layout/cycle8"/>
    <dgm:cxn modelId="{41DFF84B-68C8-47A1-80D9-3C2836F42FAD}" type="presParOf" srcId="{47A63B53-4780-44AC-9F34-9BCDB74D5584}" destId="{2B34934E-EE01-4A0F-92C5-5C280E665FF7}" srcOrd="2" destOrd="0" presId="urn:microsoft.com/office/officeart/2005/8/layout/cycle8"/>
    <dgm:cxn modelId="{EC0ED040-7768-43B5-A4B1-3D2FE7D3EEEA}" type="presParOf" srcId="{47A63B53-4780-44AC-9F34-9BCDB74D5584}" destId="{84E4E1D4-EB3A-4326-BC3A-BC7E0B34D560}" srcOrd="3" destOrd="0" presId="urn:microsoft.com/office/officeart/2005/8/layout/cycle8"/>
    <dgm:cxn modelId="{E247DA75-CA47-4B89-9F7A-E5FF30C5798C}" type="presParOf" srcId="{47A63B53-4780-44AC-9F34-9BCDB74D5584}" destId="{6F80E48C-492A-456F-B856-2E6A70142F5A}" srcOrd="4" destOrd="0" presId="urn:microsoft.com/office/officeart/2005/8/layout/cycle8"/>
    <dgm:cxn modelId="{73E5E973-1B72-4464-B929-6EBBD781FD51}" type="presParOf" srcId="{47A63B53-4780-44AC-9F34-9BCDB74D5584}" destId="{4489E711-42FD-4A38-A94D-7EA8830C7F4A}" srcOrd="5" destOrd="0" presId="urn:microsoft.com/office/officeart/2005/8/layout/cycle8"/>
    <dgm:cxn modelId="{27F5E5EE-CBDC-40FE-ABB7-962DC0714955}" type="presParOf" srcId="{47A63B53-4780-44AC-9F34-9BCDB74D5584}" destId="{4BB9285F-9559-435C-B7AE-DBE1B72B5381}" srcOrd="6" destOrd="0" presId="urn:microsoft.com/office/officeart/2005/8/layout/cycle8"/>
    <dgm:cxn modelId="{2592CEBA-24FE-419D-9FF6-11E51E3BA8C8}" type="presParOf" srcId="{47A63B53-4780-44AC-9F34-9BCDB74D5584}" destId="{6870AF64-9319-444C-B268-DE0CF561835D}" srcOrd="7" destOrd="0" presId="urn:microsoft.com/office/officeart/2005/8/layout/cycle8"/>
    <dgm:cxn modelId="{6F171752-69EC-4B9A-BFF3-EFFD4E5D0555}" type="presParOf" srcId="{47A63B53-4780-44AC-9F34-9BCDB74D5584}" destId="{8E034E61-CE78-469D-839F-76214F50317F}" srcOrd="8" destOrd="0" presId="urn:microsoft.com/office/officeart/2005/8/layout/cycle8"/>
    <dgm:cxn modelId="{8B5A7B08-DEC8-4F72-BD12-BDC16B9EEC12}" type="presParOf" srcId="{47A63B53-4780-44AC-9F34-9BCDB74D5584}" destId="{8D11DAF1-4839-43C6-999C-A9741D2293AC}" srcOrd="9" destOrd="0" presId="urn:microsoft.com/office/officeart/2005/8/layout/cycle8"/>
    <dgm:cxn modelId="{FDCDF559-5F6D-4B51-BA4C-B10C3CE4F007}" type="presParOf" srcId="{47A63B53-4780-44AC-9F34-9BCDB74D5584}" destId="{3CE47010-FFB0-448B-9E11-4224DF67E5E5}" srcOrd="10" destOrd="0" presId="urn:microsoft.com/office/officeart/2005/8/layout/cycle8"/>
    <dgm:cxn modelId="{7E1FF44E-AF1F-4814-94F4-65AD7001AE43}" type="presParOf" srcId="{47A63B53-4780-44AC-9F34-9BCDB74D5584}" destId="{C9D4E85A-3B8C-4EB6-A05E-344B26074017}" srcOrd="11" destOrd="0" presId="urn:microsoft.com/office/officeart/2005/8/layout/cycle8"/>
    <dgm:cxn modelId="{9539EC44-BA1C-4D69-9226-5515CEADDED6}" type="presParOf" srcId="{47A63B53-4780-44AC-9F34-9BCDB74D5584}" destId="{302228E6-5BD4-4663-AF43-E8D5BF5FAC51}" srcOrd="12" destOrd="0" presId="urn:microsoft.com/office/officeart/2005/8/layout/cycle8"/>
    <dgm:cxn modelId="{F89D3CBA-3477-493C-BF96-D07AEC3745BC}" type="presParOf" srcId="{47A63B53-4780-44AC-9F34-9BCDB74D5584}" destId="{4E2BE63A-176E-4664-8D6C-CC12550326F6}" srcOrd="13" destOrd="0" presId="urn:microsoft.com/office/officeart/2005/8/layout/cycle8"/>
    <dgm:cxn modelId="{4DEF0713-C3D6-4CDC-96CA-622876F59550}" type="presParOf" srcId="{47A63B53-4780-44AC-9F34-9BCDB74D5584}" destId="{58DDA5D3-D564-45D8-9B58-E8A323A8184A}" srcOrd="14"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E6B5B77-8C58-4B5E-9C93-D564E6D73194}" type="doc">
      <dgm:prSet loTypeId="urn:microsoft.com/office/officeart/2005/8/layout/process1" loCatId="process" qsTypeId="urn:microsoft.com/office/officeart/2005/8/quickstyle/simple1" qsCatId="simple" csTypeId="urn:microsoft.com/office/officeart/2005/8/colors/accent1_2" csCatId="accent1" phldr="1"/>
      <dgm:spPr/>
    </dgm:pt>
    <dgm:pt modelId="{C539043D-C521-4469-A2E7-3650D4958F92}">
      <dgm:prSet phldrT="[Text]"/>
      <dgm:spPr/>
      <dgm:t>
        <a:bodyPr/>
        <a:lstStyle/>
        <a:p>
          <a:r>
            <a:rPr lang="en-US" dirty="0"/>
            <a:t>Client</a:t>
          </a:r>
          <a:endParaRPr lang="en-IN" dirty="0"/>
        </a:p>
      </dgm:t>
    </dgm:pt>
    <dgm:pt modelId="{96B09726-1FC7-4BAD-96B3-2404F8FC30AE}" type="parTrans" cxnId="{E5ABB631-EF59-49DD-BA51-06B769B102E3}">
      <dgm:prSet/>
      <dgm:spPr/>
      <dgm:t>
        <a:bodyPr/>
        <a:lstStyle/>
        <a:p>
          <a:endParaRPr lang="en-IN"/>
        </a:p>
      </dgm:t>
    </dgm:pt>
    <dgm:pt modelId="{F2057EEB-CC0B-41F4-B423-62D8C412F02A}" type="sibTrans" cxnId="{E5ABB631-EF59-49DD-BA51-06B769B102E3}">
      <dgm:prSet/>
      <dgm:spPr/>
      <dgm:t>
        <a:bodyPr/>
        <a:lstStyle/>
        <a:p>
          <a:endParaRPr lang="en-IN"/>
        </a:p>
      </dgm:t>
    </dgm:pt>
    <dgm:pt modelId="{F1B686C7-EFC0-48D3-BCE3-C95AD54AE1E6}">
      <dgm:prSet phldrT="[Text]"/>
      <dgm:spPr/>
      <dgm:t>
        <a:bodyPr/>
        <a:lstStyle/>
        <a:p>
          <a:r>
            <a:rPr lang="en-US" dirty="0"/>
            <a:t>Frontend</a:t>
          </a:r>
          <a:endParaRPr lang="en-IN" dirty="0"/>
        </a:p>
      </dgm:t>
    </dgm:pt>
    <dgm:pt modelId="{4B350941-A72A-48FE-B4C1-A6CB2F3936D2}" type="parTrans" cxnId="{3D3CED9D-3154-4FAD-91E6-8CB47D1F1374}">
      <dgm:prSet/>
      <dgm:spPr/>
      <dgm:t>
        <a:bodyPr/>
        <a:lstStyle/>
        <a:p>
          <a:endParaRPr lang="en-IN"/>
        </a:p>
      </dgm:t>
    </dgm:pt>
    <dgm:pt modelId="{7F12807E-E452-4950-9D74-A9DA22F5B286}" type="sibTrans" cxnId="{3D3CED9D-3154-4FAD-91E6-8CB47D1F1374}">
      <dgm:prSet/>
      <dgm:spPr/>
      <dgm:t>
        <a:bodyPr/>
        <a:lstStyle/>
        <a:p>
          <a:endParaRPr lang="en-IN"/>
        </a:p>
      </dgm:t>
    </dgm:pt>
    <dgm:pt modelId="{7D4BB054-1F3D-402C-8A8A-E3F225139A66}">
      <dgm:prSet phldrT="[Text]"/>
      <dgm:spPr/>
      <dgm:t>
        <a:bodyPr/>
        <a:lstStyle/>
        <a:p>
          <a:r>
            <a:rPr lang="en-US" dirty="0"/>
            <a:t>Backend</a:t>
          </a:r>
          <a:endParaRPr lang="en-IN" dirty="0"/>
        </a:p>
      </dgm:t>
    </dgm:pt>
    <dgm:pt modelId="{E7EA236D-973A-4B42-9AE7-DF83E013F24E}" type="parTrans" cxnId="{10B07EE7-30E0-461F-97E0-D714C4BDF284}">
      <dgm:prSet/>
      <dgm:spPr/>
      <dgm:t>
        <a:bodyPr/>
        <a:lstStyle/>
        <a:p>
          <a:endParaRPr lang="en-IN"/>
        </a:p>
      </dgm:t>
    </dgm:pt>
    <dgm:pt modelId="{84B63F36-CF42-4A33-8B55-96098C79BFF2}" type="sibTrans" cxnId="{10B07EE7-30E0-461F-97E0-D714C4BDF284}">
      <dgm:prSet/>
      <dgm:spPr/>
      <dgm:t>
        <a:bodyPr/>
        <a:lstStyle/>
        <a:p>
          <a:endParaRPr lang="en-IN"/>
        </a:p>
      </dgm:t>
    </dgm:pt>
    <dgm:pt modelId="{A041C1ED-9D42-4D9D-92F0-318DB508B856}">
      <dgm:prSet/>
      <dgm:spPr/>
      <dgm:t>
        <a:bodyPr/>
        <a:lstStyle/>
        <a:p>
          <a:r>
            <a:rPr lang="en-US" dirty="0"/>
            <a:t>Database</a:t>
          </a:r>
          <a:endParaRPr lang="en-IN" dirty="0"/>
        </a:p>
      </dgm:t>
    </dgm:pt>
    <dgm:pt modelId="{1D597612-B8D7-43D4-934A-05DB199658C1}" type="parTrans" cxnId="{9742ECCE-E107-4CCA-8162-A22B87CA2692}">
      <dgm:prSet/>
      <dgm:spPr/>
      <dgm:t>
        <a:bodyPr/>
        <a:lstStyle/>
        <a:p>
          <a:endParaRPr lang="en-IN"/>
        </a:p>
      </dgm:t>
    </dgm:pt>
    <dgm:pt modelId="{D3DF24D4-A196-424C-95EE-D7BD2895AEA5}" type="sibTrans" cxnId="{9742ECCE-E107-4CCA-8162-A22B87CA2692}">
      <dgm:prSet/>
      <dgm:spPr/>
      <dgm:t>
        <a:bodyPr/>
        <a:lstStyle/>
        <a:p>
          <a:endParaRPr lang="en-IN"/>
        </a:p>
      </dgm:t>
    </dgm:pt>
    <dgm:pt modelId="{13AA27DF-4ED4-4DC2-A01F-529D528C4FB0}" type="pres">
      <dgm:prSet presAssocID="{1E6B5B77-8C58-4B5E-9C93-D564E6D73194}" presName="Name0" presStyleCnt="0">
        <dgm:presLayoutVars>
          <dgm:dir/>
          <dgm:resizeHandles val="exact"/>
        </dgm:presLayoutVars>
      </dgm:prSet>
      <dgm:spPr/>
    </dgm:pt>
    <dgm:pt modelId="{1840212A-7D1C-48A7-A597-7FFB3DD93A43}" type="pres">
      <dgm:prSet presAssocID="{C539043D-C521-4469-A2E7-3650D4958F92}" presName="node" presStyleLbl="node1" presStyleIdx="0" presStyleCnt="4" custLinFactNeighborX="-96654" custLinFactNeighborY="0">
        <dgm:presLayoutVars>
          <dgm:bulletEnabled val="1"/>
        </dgm:presLayoutVars>
      </dgm:prSet>
      <dgm:spPr/>
    </dgm:pt>
    <dgm:pt modelId="{3DB66DB5-A448-4C2E-AAC0-9340D4F0799E}" type="pres">
      <dgm:prSet presAssocID="{F2057EEB-CC0B-41F4-B423-62D8C412F02A}" presName="sibTrans" presStyleLbl="sibTrans2D1" presStyleIdx="0" presStyleCnt="3"/>
      <dgm:spPr/>
    </dgm:pt>
    <dgm:pt modelId="{958AA469-4DB3-4E93-A654-62087362A651}" type="pres">
      <dgm:prSet presAssocID="{F2057EEB-CC0B-41F4-B423-62D8C412F02A}" presName="connectorText" presStyleLbl="sibTrans2D1" presStyleIdx="0" presStyleCnt="3"/>
      <dgm:spPr/>
    </dgm:pt>
    <dgm:pt modelId="{421E8CF1-640D-4E6B-95A4-11A12B849085}" type="pres">
      <dgm:prSet presAssocID="{F1B686C7-EFC0-48D3-BCE3-C95AD54AE1E6}" presName="node" presStyleLbl="node1" presStyleIdx="1" presStyleCnt="4">
        <dgm:presLayoutVars>
          <dgm:bulletEnabled val="1"/>
        </dgm:presLayoutVars>
      </dgm:prSet>
      <dgm:spPr/>
    </dgm:pt>
    <dgm:pt modelId="{DF9B3023-BE20-4265-9BFD-39A0C3B8D899}" type="pres">
      <dgm:prSet presAssocID="{7F12807E-E452-4950-9D74-A9DA22F5B286}" presName="sibTrans" presStyleLbl="sibTrans2D1" presStyleIdx="1" presStyleCnt="3"/>
      <dgm:spPr/>
    </dgm:pt>
    <dgm:pt modelId="{D0ABF2F3-6D16-46A8-B039-B5D576A5B6BC}" type="pres">
      <dgm:prSet presAssocID="{7F12807E-E452-4950-9D74-A9DA22F5B286}" presName="connectorText" presStyleLbl="sibTrans2D1" presStyleIdx="1" presStyleCnt="3"/>
      <dgm:spPr/>
    </dgm:pt>
    <dgm:pt modelId="{0B2711E2-9673-465D-9499-610647228CB1}" type="pres">
      <dgm:prSet presAssocID="{7D4BB054-1F3D-402C-8A8A-E3F225139A66}" presName="node" presStyleLbl="node1" presStyleIdx="2" presStyleCnt="4">
        <dgm:presLayoutVars>
          <dgm:bulletEnabled val="1"/>
        </dgm:presLayoutVars>
      </dgm:prSet>
      <dgm:spPr/>
    </dgm:pt>
    <dgm:pt modelId="{61870CD2-49BE-4E46-A91F-D0F249FA55CF}" type="pres">
      <dgm:prSet presAssocID="{84B63F36-CF42-4A33-8B55-96098C79BFF2}" presName="sibTrans" presStyleLbl="sibTrans2D1" presStyleIdx="2" presStyleCnt="3"/>
      <dgm:spPr/>
    </dgm:pt>
    <dgm:pt modelId="{1EF68A79-0A62-4E49-901B-5B0BEF846B25}" type="pres">
      <dgm:prSet presAssocID="{84B63F36-CF42-4A33-8B55-96098C79BFF2}" presName="connectorText" presStyleLbl="sibTrans2D1" presStyleIdx="2" presStyleCnt="3"/>
      <dgm:spPr/>
    </dgm:pt>
    <dgm:pt modelId="{2CF79C1A-1B80-4088-9375-0C8451267326}" type="pres">
      <dgm:prSet presAssocID="{A041C1ED-9D42-4D9D-92F0-318DB508B856}" presName="node" presStyleLbl="node1" presStyleIdx="3" presStyleCnt="4">
        <dgm:presLayoutVars>
          <dgm:bulletEnabled val="1"/>
        </dgm:presLayoutVars>
      </dgm:prSet>
      <dgm:spPr/>
    </dgm:pt>
  </dgm:ptLst>
  <dgm:cxnLst>
    <dgm:cxn modelId="{E674E205-F756-4DED-8121-3E3DEBE5F73A}" type="presOf" srcId="{7D4BB054-1F3D-402C-8A8A-E3F225139A66}" destId="{0B2711E2-9673-465D-9499-610647228CB1}" srcOrd="0" destOrd="0" presId="urn:microsoft.com/office/officeart/2005/8/layout/process1"/>
    <dgm:cxn modelId="{BCD9D010-E6D0-4D0B-A7D6-005E4CCAB6CD}" type="presOf" srcId="{F1B686C7-EFC0-48D3-BCE3-C95AD54AE1E6}" destId="{421E8CF1-640D-4E6B-95A4-11A12B849085}" srcOrd="0" destOrd="0" presId="urn:microsoft.com/office/officeart/2005/8/layout/process1"/>
    <dgm:cxn modelId="{6C449811-11F0-476F-8507-C42456FE433B}" type="presOf" srcId="{F2057EEB-CC0B-41F4-B423-62D8C412F02A}" destId="{958AA469-4DB3-4E93-A654-62087362A651}" srcOrd="1" destOrd="0" presId="urn:microsoft.com/office/officeart/2005/8/layout/process1"/>
    <dgm:cxn modelId="{DF73EB11-9C72-4064-AB23-77831C8E73A1}" type="presOf" srcId="{C539043D-C521-4469-A2E7-3650D4958F92}" destId="{1840212A-7D1C-48A7-A597-7FFB3DD93A43}" srcOrd="0" destOrd="0" presId="urn:microsoft.com/office/officeart/2005/8/layout/process1"/>
    <dgm:cxn modelId="{56A03F30-5E76-4A30-877D-1A7F7D50A126}" type="presOf" srcId="{F2057EEB-CC0B-41F4-B423-62D8C412F02A}" destId="{3DB66DB5-A448-4C2E-AAC0-9340D4F0799E}" srcOrd="0" destOrd="0" presId="urn:microsoft.com/office/officeart/2005/8/layout/process1"/>
    <dgm:cxn modelId="{E5ABB631-EF59-49DD-BA51-06B769B102E3}" srcId="{1E6B5B77-8C58-4B5E-9C93-D564E6D73194}" destId="{C539043D-C521-4469-A2E7-3650D4958F92}" srcOrd="0" destOrd="0" parTransId="{96B09726-1FC7-4BAD-96B3-2404F8FC30AE}" sibTransId="{F2057EEB-CC0B-41F4-B423-62D8C412F02A}"/>
    <dgm:cxn modelId="{DE76E763-4CA2-4AC1-BFC9-8B622A41FDC8}" type="presOf" srcId="{7F12807E-E452-4950-9D74-A9DA22F5B286}" destId="{D0ABF2F3-6D16-46A8-B039-B5D576A5B6BC}" srcOrd="1" destOrd="0" presId="urn:microsoft.com/office/officeart/2005/8/layout/process1"/>
    <dgm:cxn modelId="{857A314B-8C7D-4226-AE5F-495E466DCF5D}" type="presOf" srcId="{84B63F36-CF42-4A33-8B55-96098C79BFF2}" destId="{61870CD2-49BE-4E46-A91F-D0F249FA55CF}" srcOrd="0" destOrd="0" presId="urn:microsoft.com/office/officeart/2005/8/layout/process1"/>
    <dgm:cxn modelId="{43D4F276-CC03-43AC-A349-69B61C439D59}" type="presOf" srcId="{84B63F36-CF42-4A33-8B55-96098C79BFF2}" destId="{1EF68A79-0A62-4E49-901B-5B0BEF846B25}" srcOrd="1" destOrd="0" presId="urn:microsoft.com/office/officeart/2005/8/layout/process1"/>
    <dgm:cxn modelId="{B7936179-7217-4C9B-8E2E-B63B600FADF7}" type="presOf" srcId="{A041C1ED-9D42-4D9D-92F0-318DB508B856}" destId="{2CF79C1A-1B80-4088-9375-0C8451267326}" srcOrd="0" destOrd="0" presId="urn:microsoft.com/office/officeart/2005/8/layout/process1"/>
    <dgm:cxn modelId="{1977EF85-51A5-4BB0-A614-43734C5A0249}" type="presOf" srcId="{7F12807E-E452-4950-9D74-A9DA22F5B286}" destId="{DF9B3023-BE20-4265-9BFD-39A0C3B8D899}" srcOrd="0" destOrd="0" presId="urn:microsoft.com/office/officeart/2005/8/layout/process1"/>
    <dgm:cxn modelId="{3D3CED9D-3154-4FAD-91E6-8CB47D1F1374}" srcId="{1E6B5B77-8C58-4B5E-9C93-D564E6D73194}" destId="{F1B686C7-EFC0-48D3-BCE3-C95AD54AE1E6}" srcOrd="1" destOrd="0" parTransId="{4B350941-A72A-48FE-B4C1-A6CB2F3936D2}" sibTransId="{7F12807E-E452-4950-9D74-A9DA22F5B286}"/>
    <dgm:cxn modelId="{9742ECCE-E107-4CCA-8162-A22B87CA2692}" srcId="{1E6B5B77-8C58-4B5E-9C93-D564E6D73194}" destId="{A041C1ED-9D42-4D9D-92F0-318DB508B856}" srcOrd="3" destOrd="0" parTransId="{1D597612-B8D7-43D4-934A-05DB199658C1}" sibTransId="{D3DF24D4-A196-424C-95EE-D7BD2895AEA5}"/>
    <dgm:cxn modelId="{10B07EE7-30E0-461F-97E0-D714C4BDF284}" srcId="{1E6B5B77-8C58-4B5E-9C93-D564E6D73194}" destId="{7D4BB054-1F3D-402C-8A8A-E3F225139A66}" srcOrd="2" destOrd="0" parTransId="{E7EA236D-973A-4B42-9AE7-DF83E013F24E}" sibTransId="{84B63F36-CF42-4A33-8B55-96098C79BFF2}"/>
    <dgm:cxn modelId="{A34CD4F9-C6F5-478B-BA3B-B2A2CD135BF9}" type="presOf" srcId="{1E6B5B77-8C58-4B5E-9C93-D564E6D73194}" destId="{13AA27DF-4ED4-4DC2-A01F-529D528C4FB0}" srcOrd="0" destOrd="0" presId="urn:microsoft.com/office/officeart/2005/8/layout/process1"/>
    <dgm:cxn modelId="{2DBD811C-C0CB-4E8E-9A6A-6BE22E3D16C6}" type="presParOf" srcId="{13AA27DF-4ED4-4DC2-A01F-529D528C4FB0}" destId="{1840212A-7D1C-48A7-A597-7FFB3DD93A43}" srcOrd="0" destOrd="0" presId="urn:microsoft.com/office/officeart/2005/8/layout/process1"/>
    <dgm:cxn modelId="{B6687D84-788F-4DE1-9EC1-24B4D0AE2AF4}" type="presParOf" srcId="{13AA27DF-4ED4-4DC2-A01F-529D528C4FB0}" destId="{3DB66DB5-A448-4C2E-AAC0-9340D4F0799E}" srcOrd="1" destOrd="0" presId="urn:microsoft.com/office/officeart/2005/8/layout/process1"/>
    <dgm:cxn modelId="{A56C6583-259E-40F8-B5B8-3B3EDBD09B39}" type="presParOf" srcId="{3DB66DB5-A448-4C2E-AAC0-9340D4F0799E}" destId="{958AA469-4DB3-4E93-A654-62087362A651}" srcOrd="0" destOrd="0" presId="urn:microsoft.com/office/officeart/2005/8/layout/process1"/>
    <dgm:cxn modelId="{194F4677-7F90-4C27-AC4B-B142C01A3D4D}" type="presParOf" srcId="{13AA27DF-4ED4-4DC2-A01F-529D528C4FB0}" destId="{421E8CF1-640D-4E6B-95A4-11A12B849085}" srcOrd="2" destOrd="0" presId="urn:microsoft.com/office/officeart/2005/8/layout/process1"/>
    <dgm:cxn modelId="{B32D1966-EBE8-43D2-B214-313C935C3AB7}" type="presParOf" srcId="{13AA27DF-4ED4-4DC2-A01F-529D528C4FB0}" destId="{DF9B3023-BE20-4265-9BFD-39A0C3B8D899}" srcOrd="3" destOrd="0" presId="urn:microsoft.com/office/officeart/2005/8/layout/process1"/>
    <dgm:cxn modelId="{5CCE2690-62D0-4FCD-ADE8-F3126DC0BF81}" type="presParOf" srcId="{DF9B3023-BE20-4265-9BFD-39A0C3B8D899}" destId="{D0ABF2F3-6D16-46A8-B039-B5D576A5B6BC}" srcOrd="0" destOrd="0" presId="urn:microsoft.com/office/officeart/2005/8/layout/process1"/>
    <dgm:cxn modelId="{A7956D62-3072-4798-B071-68AE5642E45F}" type="presParOf" srcId="{13AA27DF-4ED4-4DC2-A01F-529D528C4FB0}" destId="{0B2711E2-9673-465D-9499-610647228CB1}" srcOrd="4" destOrd="0" presId="urn:microsoft.com/office/officeart/2005/8/layout/process1"/>
    <dgm:cxn modelId="{785E9E51-8BFE-4979-BF0B-2A8415BE406E}" type="presParOf" srcId="{13AA27DF-4ED4-4DC2-A01F-529D528C4FB0}" destId="{61870CD2-49BE-4E46-A91F-D0F249FA55CF}" srcOrd="5" destOrd="0" presId="urn:microsoft.com/office/officeart/2005/8/layout/process1"/>
    <dgm:cxn modelId="{E1926AC2-7ED3-4A42-9301-66A3B55E56D5}" type="presParOf" srcId="{61870CD2-49BE-4E46-A91F-D0F249FA55CF}" destId="{1EF68A79-0A62-4E49-901B-5B0BEF846B25}" srcOrd="0" destOrd="0" presId="urn:microsoft.com/office/officeart/2005/8/layout/process1"/>
    <dgm:cxn modelId="{7CE38E61-986D-4346-8F7B-55D883AD63BA}" type="presParOf" srcId="{13AA27DF-4ED4-4DC2-A01F-529D528C4FB0}" destId="{2CF79C1A-1B80-4088-9375-0C8451267326}"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E6B5B77-8C58-4B5E-9C93-D564E6D73194}" type="doc">
      <dgm:prSet loTypeId="urn:microsoft.com/office/officeart/2005/8/layout/process1" loCatId="process" qsTypeId="urn:microsoft.com/office/officeart/2005/8/quickstyle/simple1" qsCatId="simple" csTypeId="urn:microsoft.com/office/officeart/2005/8/colors/accent1_2" csCatId="accent1" phldr="1"/>
      <dgm:spPr/>
    </dgm:pt>
    <dgm:pt modelId="{C539043D-C521-4469-A2E7-3650D4958F92}">
      <dgm:prSet phldrT="[Text]"/>
      <dgm:spPr/>
      <dgm:t>
        <a:bodyPr/>
        <a:lstStyle/>
        <a:p>
          <a:r>
            <a:rPr lang="en-US" dirty="0"/>
            <a:t>Client</a:t>
          </a:r>
          <a:endParaRPr lang="en-IN" dirty="0"/>
        </a:p>
      </dgm:t>
    </dgm:pt>
    <dgm:pt modelId="{96B09726-1FC7-4BAD-96B3-2404F8FC30AE}" type="parTrans" cxnId="{E5ABB631-EF59-49DD-BA51-06B769B102E3}">
      <dgm:prSet/>
      <dgm:spPr/>
      <dgm:t>
        <a:bodyPr/>
        <a:lstStyle/>
        <a:p>
          <a:endParaRPr lang="en-IN"/>
        </a:p>
      </dgm:t>
    </dgm:pt>
    <dgm:pt modelId="{F2057EEB-CC0B-41F4-B423-62D8C412F02A}" type="sibTrans" cxnId="{E5ABB631-EF59-49DD-BA51-06B769B102E3}">
      <dgm:prSet/>
      <dgm:spPr/>
      <dgm:t>
        <a:bodyPr/>
        <a:lstStyle/>
        <a:p>
          <a:endParaRPr lang="en-IN"/>
        </a:p>
      </dgm:t>
    </dgm:pt>
    <dgm:pt modelId="{F1B686C7-EFC0-48D3-BCE3-C95AD54AE1E6}">
      <dgm:prSet phldrT="[Text]"/>
      <dgm:spPr/>
      <dgm:t>
        <a:bodyPr/>
        <a:lstStyle/>
        <a:p>
          <a:r>
            <a:rPr lang="en-US" dirty="0"/>
            <a:t>Prompt</a:t>
          </a:r>
          <a:endParaRPr lang="en-IN" dirty="0"/>
        </a:p>
      </dgm:t>
    </dgm:pt>
    <dgm:pt modelId="{4B350941-A72A-48FE-B4C1-A6CB2F3936D2}" type="parTrans" cxnId="{3D3CED9D-3154-4FAD-91E6-8CB47D1F1374}">
      <dgm:prSet/>
      <dgm:spPr/>
      <dgm:t>
        <a:bodyPr/>
        <a:lstStyle/>
        <a:p>
          <a:endParaRPr lang="en-IN"/>
        </a:p>
      </dgm:t>
    </dgm:pt>
    <dgm:pt modelId="{7F12807E-E452-4950-9D74-A9DA22F5B286}" type="sibTrans" cxnId="{3D3CED9D-3154-4FAD-91E6-8CB47D1F1374}">
      <dgm:prSet/>
      <dgm:spPr/>
      <dgm:t>
        <a:bodyPr/>
        <a:lstStyle/>
        <a:p>
          <a:endParaRPr lang="en-IN"/>
        </a:p>
      </dgm:t>
    </dgm:pt>
    <dgm:pt modelId="{7D4BB054-1F3D-402C-8A8A-E3F225139A66}">
      <dgm:prSet phldrT="[Text]"/>
      <dgm:spPr/>
      <dgm:t>
        <a:bodyPr/>
        <a:lstStyle/>
        <a:p>
          <a:r>
            <a:rPr lang="en-US" dirty="0"/>
            <a:t>LLM</a:t>
          </a:r>
          <a:endParaRPr lang="en-IN" dirty="0"/>
        </a:p>
      </dgm:t>
    </dgm:pt>
    <dgm:pt modelId="{E7EA236D-973A-4B42-9AE7-DF83E013F24E}" type="parTrans" cxnId="{10B07EE7-30E0-461F-97E0-D714C4BDF284}">
      <dgm:prSet/>
      <dgm:spPr/>
      <dgm:t>
        <a:bodyPr/>
        <a:lstStyle/>
        <a:p>
          <a:endParaRPr lang="en-IN"/>
        </a:p>
      </dgm:t>
    </dgm:pt>
    <dgm:pt modelId="{84B63F36-CF42-4A33-8B55-96098C79BFF2}" type="sibTrans" cxnId="{10B07EE7-30E0-461F-97E0-D714C4BDF284}">
      <dgm:prSet/>
      <dgm:spPr/>
      <dgm:t>
        <a:bodyPr/>
        <a:lstStyle/>
        <a:p>
          <a:endParaRPr lang="en-IN"/>
        </a:p>
      </dgm:t>
    </dgm:pt>
    <dgm:pt modelId="{A041C1ED-9D42-4D9D-92F0-318DB508B856}">
      <dgm:prSet/>
      <dgm:spPr/>
      <dgm:t>
        <a:bodyPr/>
        <a:lstStyle/>
        <a:p>
          <a:r>
            <a:rPr lang="en-US" dirty="0"/>
            <a:t>Output Parser</a:t>
          </a:r>
          <a:endParaRPr lang="en-IN" dirty="0"/>
        </a:p>
      </dgm:t>
    </dgm:pt>
    <dgm:pt modelId="{1D597612-B8D7-43D4-934A-05DB199658C1}" type="parTrans" cxnId="{9742ECCE-E107-4CCA-8162-A22B87CA2692}">
      <dgm:prSet/>
      <dgm:spPr/>
      <dgm:t>
        <a:bodyPr/>
        <a:lstStyle/>
        <a:p>
          <a:endParaRPr lang="en-IN"/>
        </a:p>
      </dgm:t>
    </dgm:pt>
    <dgm:pt modelId="{D3DF24D4-A196-424C-95EE-D7BD2895AEA5}" type="sibTrans" cxnId="{9742ECCE-E107-4CCA-8162-A22B87CA2692}">
      <dgm:prSet/>
      <dgm:spPr/>
      <dgm:t>
        <a:bodyPr/>
        <a:lstStyle/>
        <a:p>
          <a:endParaRPr lang="en-IN"/>
        </a:p>
      </dgm:t>
    </dgm:pt>
    <dgm:pt modelId="{13AA27DF-4ED4-4DC2-A01F-529D528C4FB0}" type="pres">
      <dgm:prSet presAssocID="{1E6B5B77-8C58-4B5E-9C93-D564E6D73194}" presName="Name0" presStyleCnt="0">
        <dgm:presLayoutVars>
          <dgm:dir/>
          <dgm:resizeHandles val="exact"/>
        </dgm:presLayoutVars>
      </dgm:prSet>
      <dgm:spPr/>
    </dgm:pt>
    <dgm:pt modelId="{1840212A-7D1C-48A7-A597-7FFB3DD93A43}" type="pres">
      <dgm:prSet presAssocID="{C539043D-C521-4469-A2E7-3650D4958F92}" presName="node" presStyleLbl="node1" presStyleIdx="0" presStyleCnt="4" custLinFactNeighborX="-96654" custLinFactNeighborY="0">
        <dgm:presLayoutVars>
          <dgm:bulletEnabled val="1"/>
        </dgm:presLayoutVars>
      </dgm:prSet>
      <dgm:spPr/>
    </dgm:pt>
    <dgm:pt modelId="{3DB66DB5-A448-4C2E-AAC0-9340D4F0799E}" type="pres">
      <dgm:prSet presAssocID="{F2057EEB-CC0B-41F4-B423-62D8C412F02A}" presName="sibTrans" presStyleLbl="sibTrans2D1" presStyleIdx="0" presStyleCnt="3"/>
      <dgm:spPr/>
    </dgm:pt>
    <dgm:pt modelId="{958AA469-4DB3-4E93-A654-62087362A651}" type="pres">
      <dgm:prSet presAssocID="{F2057EEB-CC0B-41F4-B423-62D8C412F02A}" presName="connectorText" presStyleLbl="sibTrans2D1" presStyleIdx="0" presStyleCnt="3"/>
      <dgm:spPr/>
    </dgm:pt>
    <dgm:pt modelId="{421E8CF1-640D-4E6B-95A4-11A12B849085}" type="pres">
      <dgm:prSet presAssocID="{F1B686C7-EFC0-48D3-BCE3-C95AD54AE1E6}" presName="node" presStyleLbl="node1" presStyleIdx="1" presStyleCnt="4">
        <dgm:presLayoutVars>
          <dgm:bulletEnabled val="1"/>
        </dgm:presLayoutVars>
      </dgm:prSet>
      <dgm:spPr/>
    </dgm:pt>
    <dgm:pt modelId="{DF9B3023-BE20-4265-9BFD-39A0C3B8D899}" type="pres">
      <dgm:prSet presAssocID="{7F12807E-E452-4950-9D74-A9DA22F5B286}" presName="sibTrans" presStyleLbl="sibTrans2D1" presStyleIdx="1" presStyleCnt="3"/>
      <dgm:spPr/>
    </dgm:pt>
    <dgm:pt modelId="{D0ABF2F3-6D16-46A8-B039-B5D576A5B6BC}" type="pres">
      <dgm:prSet presAssocID="{7F12807E-E452-4950-9D74-A9DA22F5B286}" presName="connectorText" presStyleLbl="sibTrans2D1" presStyleIdx="1" presStyleCnt="3"/>
      <dgm:spPr/>
    </dgm:pt>
    <dgm:pt modelId="{0B2711E2-9673-465D-9499-610647228CB1}" type="pres">
      <dgm:prSet presAssocID="{7D4BB054-1F3D-402C-8A8A-E3F225139A66}" presName="node" presStyleLbl="node1" presStyleIdx="2" presStyleCnt="4">
        <dgm:presLayoutVars>
          <dgm:bulletEnabled val="1"/>
        </dgm:presLayoutVars>
      </dgm:prSet>
      <dgm:spPr/>
    </dgm:pt>
    <dgm:pt modelId="{61870CD2-49BE-4E46-A91F-D0F249FA55CF}" type="pres">
      <dgm:prSet presAssocID="{84B63F36-CF42-4A33-8B55-96098C79BFF2}" presName="sibTrans" presStyleLbl="sibTrans2D1" presStyleIdx="2" presStyleCnt="3"/>
      <dgm:spPr/>
    </dgm:pt>
    <dgm:pt modelId="{1EF68A79-0A62-4E49-901B-5B0BEF846B25}" type="pres">
      <dgm:prSet presAssocID="{84B63F36-CF42-4A33-8B55-96098C79BFF2}" presName="connectorText" presStyleLbl="sibTrans2D1" presStyleIdx="2" presStyleCnt="3"/>
      <dgm:spPr/>
    </dgm:pt>
    <dgm:pt modelId="{2CF79C1A-1B80-4088-9375-0C8451267326}" type="pres">
      <dgm:prSet presAssocID="{A041C1ED-9D42-4D9D-92F0-318DB508B856}" presName="node" presStyleLbl="node1" presStyleIdx="3" presStyleCnt="4">
        <dgm:presLayoutVars>
          <dgm:bulletEnabled val="1"/>
        </dgm:presLayoutVars>
      </dgm:prSet>
      <dgm:spPr/>
    </dgm:pt>
  </dgm:ptLst>
  <dgm:cxnLst>
    <dgm:cxn modelId="{E674E205-F756-4DED-8121-3E3DEBE5F73A}" type="presOf" srcId="{7D4BB054-1F3D-402C-8A8A-E3F225139A66}" destId="{0B2711E2-9673-465D-9499-610647228CB1}" srcOrd="0" destOrd="0" presId="urn:microsoft.com/office/officeart/2005/8/layout/process1"/>
    <dgm:cxn modelId="{BCD9D010-E6D0-4D0B-A7D6-005E4CCAB6CD}" type="presOf" srcId="{F1B686C7-EFC0-48D3-BCE3-C95AD54AE1E6}" destId="{421E8CF1-640D-4E6B-95A4-11A12B849085}" srcOrd="0" destOrd="0" presId="urn:microsoft.com/office/officeart/2005/8/layout/process1"/>
    <dgm:cxn modelId="{6C449811-11F0-476F-8507-C42456FE433B}" type="presOf" srcId="{F2057EEB-CC0B-41F4-B423-62D8C412F02A}" destId="{958AA469-4DB3-4E93-A654-62087362A651}" srcOrd="1" destOrd="0" presId="urn:microsoft.com/office/officeart/2005/8/layout/process1"/>
    <dgm:cxn modelId="{DF73EB11-9C72-4064-AB23-77831C8E73A1}" type="presOf" srcId="{C539043D-C521-4469-A2E7-3650D4958F92}" destId="{1840212A-7D1C-48A7-A597-7FFB3DD93A43}" srcOrd="0" destOrd="0" presId="urn:microsoft.com/office/officeart/2005/8/layout/process1"/>
    <dgm:cxn modelId="{56A03F30-5E76-4A30-877D-1A7F7D50A126}" type="presOf" srcId="{F2057EEB-CC0B-41F4-B423-62D8C412F02A}" destId="{3DB66DB5-A448-4C2E-AAC0-9340D4F0799E}" srcOrd="0" destOrd="0" presId="urn:microsoft.com/office/officeart/2005/8/layout/process1"/>
    <dgm:cxn modelId="{E5ABB631-EF59-49DD-BA51-06B769B102E3}" srcId="{1E6B5B77-8C58-4B5E-9C93-D564E6D73194}" destId="{C539043D-C521-4469-A2E7-3650D4958F92}" srcOrd="0" destOrd="0" parTransId="{96B09726-1FC7-4BAD-96B3-2404F8FC30AE}" sibTransId="{F2057EEB-CC0B-41F4-B423-62D8C412F02A}"/>
    <dgm:cxn modelId="{DE76E763-4CA2-4AC1-BFC9-8B622A41FDC8}" type="presOf" srcId="{7F12807E-E452-4950-9D74-A9DA22F5B286}" destId="{D0ABF2F3-6D16-46A8-B039-B5D576A5B6BC}" srcOrd="1" destOrd="0" presId="urn:microsoft.com/office/officeart/2005/8/layout/process1"/>
    <dgm:cxn modelId="{857A314B-8C7D-4226-AE5F-495E466DCF5D}" type="presOf" srcId="{84B63F36-CF42-4A33-8B55-96098C79BFF2}" destId="{61870CD2-49BE-4E46-A91F-D0F249FA55CF}" srcOrd="0" destOrd="0" presId="urn:microsoft.com/office/officeart/2005/8/layout/process1"/>
    <dgm:cxn modelId="{43D4F276-CC03-43AC-A349-69B61C439D59}" type="presOf" srcId="{84B63F36-CF42-4A33-8B55-96098C79BFF2}" destId="{1EF68A79-0A62-4E49-901B-5B0BEF846B25}" srcOrd="1" destOrd="0" presId="urn:microsoft.com/office/officeart/2005/8/layout/process1"/>
    <dgm:cxn modelId="{B7936179-7217-4C9B-8E2E-B63B600FADF7}" type="presOf" srcId="{A041C1ED-9D42-4D9D-92F0-318DB508B856}" destId="{2CF79C1A-1B80-4088-9375-0C8451267326}" srcOrd="0" destOrd="0" presId="urn:microsoft.com/office/officeart/2005/8/layout/process1"/>
    <dgm:cxn modelId="{1977EF85-51A5-4BB0-A614-43734C5A0249}" type="presOf" srcId="{7F12807E-E452-4950-9D74-A9DA22F5B286}" destId="{DF9B3023-BE20-4265-9BFD-39A0C3B8D899}" srcOrd="0" destOrd="0" presId="urn:microsoft.com/office/officeart/2005/8/layout/process1"/>
    <dgm:cxn modelId="{3D3CED9D-3154-4FAD-91E6-8CB47D1F1374}" srcId="{1E6B5B77-8C58-4B5E-9C93-D564E6D73194}" destId="{F1B686C7-EFC0-48D3-BCE3-C95AD54AE1E6}" srcOrd="1" destOrd="0" parTransId="{4B350941-A72A-48FE-B4C1-A6CB2F3936D2}" sibTransId="{7F12807E-E452-4950-9D74-A9DA22F5B286}"/>
    <dgm:cxn modelId="{9742ECCE-E107-4CCA-8162-A22B87CA2692}" srcId="{1E6B5B77-8C58-4B5E-9C93-D564E6D73194}" destId="{A041C1ED-9D42-4D9D-92F0-318DB508B856}" srcOrd="3" destOrd="0" parTransId="{1D597612-B8D7-43D4-934A-05DB199658C1}" sibTransId="{D3DF24D4-A196-424C-95EE-D7BD2895AEA5}"/>
    <dgm:cxn modelId="{10B07EE7-30E0-461F-97E0-D714C4BDF284}" srcId="{1E6B5B77-8C58-4B5E-9C93-D564E6D73194}" destId="{7D4BB054-1F3D-402C-8A8A-E3F225139A66}" srcOrd="2" destOrd="0" parTransId="{E7EA236D-973A-4B42-9AE7-DF83E013F24E}" sibTransId="{84B63F36-CF42-4A33-8B55-96098C79BFF2}"/>
    <dgm:cxn modelId="{A34CD4F9-C6F5-478B-BA3B-B2A2CD135BF9}" type="presOf" srcId="{1E6B5B77-8C58-4B5E-9C93-D564E6D73194}" destId="{13AA27DF-4ED4-4DC2-A01F-529D528C4FB0}" srcOrd="0" destOrd="0" presId="urn:microsoft.com/office/officeart/2005/8/layout/process1"/>
    <dgm:cxn modelId="{2DBD811C-C0CB-4E8E-9A6A-6BE22E3D16C6}" type="presParOf" srcId="{13AA27DF-4ED4-4DC2-A01F-529D528C4FB0}" destId="{1840212A-7D1C-48A7-A597-7FFB3DD93A43}" srcOrd="0" destOrd="0" presId="urn:microsoft.com/office/officeart/2005/8/layout/process1"/>
    <dgm:cxn modelId="{B6687D84-788F-4DE1-9EC1-24B4D0AE2AF4}" type="presParOf" srcId="{13AA27DF-4ED4-4DC2-A01F-529D528C4FB0}" destId="{3DB66DB5-A448-4C2E-AAC0-9340D4F0799E}" srcOrd="1" destOrd="0" presId="urn:microsoft.com/office/officeart/2005/8/layout/process1"/>
    <dgm:cxn modelId="{A56C6583-259E-40F8-B5B8-3B3EDBD09B39}" type="presParOf" srcId="{3DB66DB5-A448-4C2E-AAC0-9340D4F0799E}" destId="{958AA469-4DB3-4E93-A654-62087362A651}" srcOrd="0" destOrd="0" presId="urn:microsoft.com/office/officeart/2005/8/layout/process1"/>
    <dgm:cxn modelId="{194F4677-7F90-4C27-AC4B-B142C01A3D4D}" type="presParOf" srcId="{13AA27DF-4ED4-4DC2-A01F-529D528C4FB0}" destId="{421E8CF1-640D-4E6B-95A4-11A12B849085}" srcOrd="2" destOrd="0" presId="urn:microsoft.com/office/officeart/2005/8/layout/process1"/>
    <dgm:cxn modelId="{B32D1966-EBE8-43D2-B214-313C935C3AB7}" type="presParOf" srcId="{13AA27DF-4ED4-4DC2-A01F-529D528C4FB0}" destId="{DF9B3023-BE20-4265-9BFD-39A0C3B8D899}" srcOrd="3" destOrd="0" presId="urn:microsoft.com/office/officeart/2005/8/layout/process1"/>
    <dgm:cxn modelId="{5CCE2690-62D0-4FCD-ADE8-F3126DC0BF81}" type="presParOf" srcId="{DF9B3023-BE20-4265-9BFD-39A0C3B8D899}" destId="{D0ABF2F3-6D16-46A8-B039-B5D576A5B6BC}" srcOrd="0" destOrd="0" presId="urn:microsoft.com/office/officeart/2005/8/layout/process1"/>
    <dgm:cxn modelId="{A7956D62-3072-4798-B071-68AE5642E45F}" type="presParOf" srcId="{13AA27DF-4ED4-4DC2-A01F-529D528C4FB0}" destId="{0B2711E2-9673-465D-9499-610647228CB1}" srcOrd="4" destOrd="0" presId="urn:microsoft.com/office/officeart/2005/8/layout/process1"/>
    <dgm:cxn modelId="{785E9E51-8BFE-4979-BF0B-2A8415BE406E}" type="presParOf" srcId="{13AA27DF-4ED4-4DC2-A01F-529D528C4FB0}" destId="{61870CD2-49BE-4E46-A91F-D0F249FA55CF}" srcOrd="5" destOrd="0" presId="urn:microsoft.com/office/officeart/2005/8/layout/process1"/>
    <dgm:cxn modelId="{E1926AC2-7ED3-4A42-9301-66A3B55E56D5}" type="presParOf" srcId="{61870CD2-49BE-4E46-A91F-D0F249FA55CF}" destId="{1EF68A79-0A62-4E49-901B-5B0BEF846B25}" srcOrd="0" destOrd="0" presId="urn:microsoft.com/office/officeart/2005/8/layout/process1"/>
    <dgm:cxn modelId="{7CE38E61-986D-4346-8F7B-55D883AD63BA}" type="presParOf" srcId="{13AA27DF-4ED4-4DC2-A01F-529D528C4FB0}" destId="{2CF79C1A-1B80-4088-9375-0C8451267326}"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E6B5B77-8C58-4B5E-9C93-D564E6D73194}" type="doc">
      <dgm:prSet loTypeId="urn:microsoft.com/office/officeart/2005/8/layout/process1" loCatId="process" qsTypeId="urn:microsoft.com/office/officeart/2005/8/quickstyle/simple1" qsCatId="simple" csTypeId="urn:microsoft.com/office/officeart/2005/8/colors/accent1_2" csCatId="accent1" phldr="1"/>
      <dgm:spPr/>
    </dgm:pt>
    <dgm:pt modelId="{C539043D-C521-4469-A2E7-3650D4958F92}">
      <dgm:prSet phldrT="[Text]"/>
      <dgm:spPr/>
      <dgm:t>
        <a:bodyPr/>
        <a:lstStyle/>
        <a:p>
          <a:r>
            <a:rPr lang="en-US" dirty="0"/>
            <a:t>Client</a:t>
          </a:r>
          <a:endParaRPr lang="en-IN" dirty="0"/>
        </a:p>
      </dgm:t>
    </dgm:pt>
    <dgm:pt modelId="{96B09726-1FC7-4BAD-96B3-2404F8FC30AE}" type="parTrans" cxnId="{E5ABB631-EF59-49DD-BA51-06B769B102E3}">
      <dgm:prSet/>
      <dgm:spPr/>
      <dgm:t>
        <a:bodyPr/>
        <a:lstStyle/>
        <a:p>
          <a:endParaRPr lang="en-IN"/>
        </a:p>
      </dgm:t>
    </dgm:pt>
    <dgm:pt modelId="{F2057EEB-CC0B-41F4-B423-62D8C412F02A}" type="sibTrans" cxnId="{E5ABB631-EF59-49DD-BA51-06B769B102E3}">
      <dgm:prSet/>
      <dgm:spPr/>
      <dgm:t>
        <a:bodyPr/>
        <a:lstStyle/>
        <a:p>
          <a:endParaRPr lang="en-IN"/>
        </a:p>
      </dgm:t>
    </dgm:pt>
    <dgm:pt modelId="{F1B686C7-EFC0-48D3-BCE3-C95AD54AE1E6}">
      <dgm:prSet phldrT="[Text]"/>
      <dgm:spPr/>
      <dgm:t>
        <a:bodyPr/>
        <a:lstStyle/>
        <a:p>
          <a:r>
            <a:rPr lang="en-US" dirty="0"/>
            <a:t>Prompt</a:t>
          </a:r>
          <a:endParaRPr lang="en-IN" dirty="0"/>
        </a:p>
      </dgm:t>
    </dgm:pt>
    <dgm:pt modelId="{4B350941-A72A-48FE-B4C1-A6CB2F3936D2}" type="parTrans" cxnId="{3D3CED9D-3154-4FAD-91E6-8CB47D1F1374}">
      <dgm:prSet/>
      <dgm:spPr/>
      <dgm:t>
        <a:bodyPr/>
        <a:lstStyle/>
        <a:p>
          <a:endParaRPr lang="en-IN"/>
        </a:p>
      </dgm:t>
    </dgm:pt>
    <dgm:pt modelId="{7F12807E-E452-4950-9D74-A9DA22F5B286}" type="sibTrans" cxnId="{3D3CED9D-3154-4FAD-91E6-8CB47D1F1374}">
      <dgm:prSet/>
      <dgm:spPr/>
      <dgm:t>
        <a:bodyPr/>
        <a:lstStyle/>
        <a:p>
          <a:endParaRPr lang="en-IN"/>
        </a:p>
      </dgm:t>
    </dgm:pt>
    <dgm:pt modelId="{7D4BB054-1F3D-402C-8A8A-E3F225139A66}">
      <dgm:prSet phldrT="[Text]"/>
      <dgm:spPr/>
      <dgm:t>
        <a:bodyPr/>
        <a:lstStyle/>
        <a:p>
          <a:r>
            <a:rPr lang="en-US" dirty="0"/>
            <a:t>LLM</a:t>
          </a:r>
          <a:endParaRPr lang="en-IN" dirty="0"/>
        </a:p>
      </dgm:t>
    </dgm:pt>
    <dgm:pt modelId="{E7EA236D-973A-4B42-9AE7-DF83E013F24E}" type="parTrans" cxnId="{10B07EE7-30E0-461F-97E0-D714C4BDF284}">
      <dgm:prSet/>
      <dgm:spPr/>
      <dgm:t>
        <a:bodyPr/>
        <a:lstStyle/>
        <a:p>
          <a:endParaRPr lang="en-IN"/>
        </a:p>
      </dgm:t>
    </dgm:pt>
    <dgm:pt modelId="{84B63F36-CF42-4A33-8B55-96098C79BFF2}" type="sibTrans" cxnId="{10B07EE7-30E0-461F-97E0-D714C4BDF284}">
      <dgm:prSet/>
      <dgm:spPr/>
      <dgm:t>
        <a:bodyPr/>
        <a:lstStyle/>
        <a:p>
          <a:endParaRPr lang="en-IN"/>
        </a:p>
      </dgm:t>
    </dgm:pt>
    <dgm:pt modelId="{A041C1ED-9D42-4D9D-92F0-318DB508B856}">
      <dgm:prSet/>
      <dgm:spPr/>
      <dgm:t>
        <a:bodyPr/>
        <a:lstStyle/>
        <a:p>
          <a:r>
            <a:rPr lang="en-US" dirty="0"/>
            <a:t>Output Parser</a:t>
          </a:r>
          <a:endParaRPr lang="en-IN" dirty="0"/>
        </a:p>
      </dgm:t>
    </dgm:pt>
    <dgm:pt modelId="{1D597612-B8D7-43D4-934A-05DB199658C1}" type="parTrans" cxnId="{9742ECCE-E107-4CCA-8162-A22B87CA2692}">
      <dgm:prSet/>
      <dgm:spPr/>
      <dgm:t>
        <a:bodyPr/>
        <a:lstStyle/>
        <a:p>
          <a:endParaRPr lang="en-IN"/>
        </a:p>
      </dgm:t>
    </dgm:pt>
    <dgm:pt modelId="{D3DF24D4-A196-424C-95EE-D7BD2895AEA5}" type="sibTrans" cxnId="{9742ECCE-E107-4CCA-8162-A22B87CA2692}">
      <dgm:prSet/>
      <dgm:spPr/>
      <dgm:t>
        <a:bodyPr/>
        <a:lstStyle/>
        <a:p>
          <a:endParaRPr lang="en-IN"/>
        </a:p>
      </dgm:t>
    </dgm:pt>
    <dgm:pt modelId="{13AA27DF-4ED4-4DC2-A01F-529D528C4FB0}" type="pres">
      <dgm:prSet presAssocID="{1E6B5B77-8C58-4B5E-9C93-D564E6D73194}" presName="Name0" presStyleCnt="0">
        <dgm:presLayoutVars>
          <dgm:dir/>
          <dgm:resizeHandles val="exact"/>
        </dgm:presLayoutVars>
      </dgm:prSet>
      <dgm:spPr/>
    </dgm:pt>
    <dgm:pt modelId="{1840212A-7D1C-48A7-A597-7FFB3DD93A43}" type="pres">
      <dgm:prSet presAssocID="{C539043D-C521-4469-A2E7-3650D4958F92}" presName="node" presStyleLbl="node1" presStyleIdx="0" presStyleCnt="4" custLinFactNeighborX="-96654" custLinFactNeighborY="0">
        <dgm:presLayoutVars>
          <dgm:bulletEnabled val="1"/>
        </dgm:presLayoutVars>
      </dgm:prSet>
      <dgm:spPr/>
    </dgm:pt>
    <dgm:pt modelId="{3DB66DB5-A448-4C2E-AAC0-9340D4F0799E}" type="pres">
      <dgm:prSet presAssocID="{F2057EEB-CC0B-41F4-B423-62D8C412F02A}" presName="sibTrans" presStyleLbl="sibTrans2D1" presStyleIdx="0" presStyleCnt="3"/>
      <dgm:spPr/>
    </dgm:pt>
    <dgm:pt modelId="{958AA469-4DB3-4E93-A654-62087362A651}" type="pres">
      <dgm:prSet presAssocID="{F2057EEB-CC0B-41F4-B423-62D8C412F02A}" presName="connectorText" presStyleLbl="sibTrans2D1" presStyleIdx="0" presStyleCnt="3"/>
      <dgm:spPr/>
    </dgm:pt>
    <dgm:pt modelId="{421E8CF1-640D-4E6B-95A4-11A12B849085}" type="pres">
      <dgm:prSet presAssocID="{F1B686C7-EFC0-48D3-BCE3-C95AD54AE1E6}" presName="node" presStyleLbl="node1" presStyleIdx="1" presStyleCnt="4">
        <dgm:presLayoutVars>
          <dgm:bulletEnabled val="1"/>
        </dgm:presLayoutVars>
      </dgm:prSet>
      <dgm:spPr/>
    </dgm:pt>
    <dgm:pt modelId="{DF9B3023-BE20-4265-9BFD-39A0C3B8D899}" type="pres">
      <dgm:prSet presAssocID="{7F12807E-E452-4950-9D74-A9DA22F5B286}" presName="sibTrans" presStyleLbl="sibTrans2D1" presStyleIdx="1" presStyleCnt="3"/>
      <dgm:spPr/>
    </dgm:pt>
    <dgm:pt modelId="{D0ABF2F3-6D16-46A8-B039-B5D576A5B6BC}" type="pres">
      <dgm:prSet presAssocID="{7F12807E-E452-4950-9D74-A9DA22F5B286}" presName="connectorText" presStyleLbl="sibTrans2D1" presStyleIdx="1" presStyleCnt="3"/>
      <dgm:spPr/>
    </dgm:pt>
    <dgm:pt modelId="{0B2711E2-9673-465D-9499-610647228CB1}" type="pres">
      <dgm:prSet presAssocID="{7D4BB054-1F3D-402C-8A8A-E3F225139A66}" presName="node" presStyleLbl="node1" presStyleIdx="2" presStyleCnt="4">
        <dgm:presLayoutVars>
          <dgm:bulletEnabled val="1"/>
        </dgm:presLayoutVars>
      </dgm:prSet>
      <dgm:spPr/>
    </dgm:pt>
    <dgm:pt modelId="{61870CD2-49BE-4E46-A91F-D0F249FA55CF}" type="pres">
      <dgm:prSet presAssocID="{84B63F36-CF42-4A33-8B55-96098C79BFF2}" presName="sibTrans" presStyleLbl="sibTrans2D1" presStyleIdx="2" presStyleCnt="3"/>
      <dgm:spPr/>
    </dgm:pt>
    <dgm:pt modelId="{1EF68A79-0A62-4E49-901B-5B0BEF846B25}" type="pres">
      <dgm:prSet presAssocID="{84B63F36-CF42-4A33-8B55-96098C79BFF2}" presName="connectorText" presStyleLbl="sibTrans2D1" presStyleIdx="2" presStyleCnt="3"/>
      <dgm:spPr/>
    </dgm:pt>
    <dgm:pt modelId="{2CF79C1A-1B80-4088-9375-0C8451267326}" type="pres">
      <dgm:prSet presAssocID="{A041C1ED-9D42-4D9D-92F0-318DB508B856}" presName="node" presStyleLbl="node1" presStyleIdx="3" presStyleCnt="4">
        <dgm:presLayoutVars>
          <dgm:bulletEnabled val="1"/>
        </dgm:presLayoutVars>
      </dgm:prSet>
      <dgm:spPr/>
    </dgm:pt>
  </dgm:ptLst>
  <dgm:cxnLst>
    <dgm:cxn modelId="{E674E205-F756-4DED-8121-3E3DEBE5F73A}" type="presOf" srcId="{7D4BB054-1F3D-402C-8A8A-E3F225139A66}" destId="{0B2711E2-9673-465D-9499-610647228CB1}" srcOrd="0" destOrd="0" presId="urn:microsoft.com/office/officeart/2005/8/layout/process1"/>
    <dgm:cxn modelId="{BCD9D010-E6D0-4D0B-A7D6-005E4CCAB6CD}" type="presOf" srcId="{F1B686C7-EFC0-48D3-BCE3-C95AD54AE1E6}" destId="{421E8CF1-640D-4E6B-95A4-11A12B849085}" srcOrd="0" destOrd="0" presId="urn:microsoft.com/office/officeart/2005/8/layout/process1"/>
    <dgm:cxn modelId="{6C449811-11F0-476F-8507-C42456FE433B}" type="presOf" srcId="{F2057EEB-CC0B-41F4-B423-62D8C412F02A}" destId="{958AA469-4DB3-4E93-A654-62087362A651}" srcOrd="1" destOrd="0" presId="urn:microsoft.com/office/officeart/2005/8/layout/process1"/>
    <dgm:cxn modelId="{DF73EB11-9C72-4064-AB23-77831C8E73A1}" type="presOf" srcId="{C539043D-C521-4469-A2E7-3650D4958F92}" destId="{1840212A-7D1C-48A7-A597-7FFB3DD93A43}" srcOrd="0" destOrd="0" presId="urn:microsoft.com/office/officeart/2005/8/layout/process1"/>
    <dgm:cxn modelId="{56A03F30-5E76-4A30-877D-1A7F7D50A126}" type="presOf" srcId="{F2057EEB-CC0B-41F4-B423-62D8C412F02A}" destId="{3DB66DB5-A448-4C2E-AAC0-9340D4F0799E}" srcOrd="0" destOrd="0" presId="urn:microsoft.com/office/officeart/2005/8/layout/process1"/>
    <dgm:cxn modelId="{E5ABB631-EF59-49DD-BA51-06B769B102E3}" srcId="{1E6B5B77-8C58-4B5E-9C93-D564E6D73194}" destId="{C539043D-C521-4469-A2E7-3650D4958F92}" srcOrd="0" destOrd="0" parTransId="{96B09726-1FC7-4BAD-96B3-2404F8FC30AE}" sibTransId="{F2057EEB-CC0B-41F4-B423-62D8C412F02A}"/>
    <dgm:cxn modelId="{DE76E763-4CA2-4AC1-BFC9-8B622A41FDC8}" type="presOf" srcId="{7F12807E-E452-4950-9D74-A9DA22F5B286}" destId="{D0ABF2F3-6D16-46A8-B039-B5D576A5B6BC}" srcOrd="1" destOrd="0" presId="urn:microsoft.com/office/officeart/2005/8/layout/process1"/>
    <dgm:cxn modelId="{857A314B-8C7D-4226-AE5F-495E466DCF5D}" type="presOf" srcId="{84B63F36-CF42-4A33-8B55-96098C79BFF2}" destId="{61870CD2-49BE-4E46-A91F-D0F249FA55CF}" srcOrd="0" destOrd="0" presId="urn:microsoft.com/office/officeart/2005/8/layout/process1"/>
    <dgm:cxn modelId="{43D4F276-CC03-43AC-A349-69B61C439D59}" type="presOf" srcId="{84B63F36-CF42-4A33-8B55-96098C79BFF2}" destId="{1EF68A79-0A62-4E49-901B-5B0BEF846B25}" srcOrd="1" destOrd="0" presId="urn:microsoft.com/office/officeart/2005/8/layout/process1"/>
    <dgm:cxn modelId="{B7936179-7217-4C9B-8E2E-B63B600FADF7}" type="presOf" srcId="{A041C1ED-9D42-4D9D-92F0-318DB508B856}" destId="{2CF79C1A-1B80-4088-9375-0C8451267326}" srcOrd="0" destOrd="0" presId="urn:microsoft.com/office/officeart/2005/8/layout/process1"/>
    <dgm:cxn modelId="{1977EF85-51A5-4BB0-A614-43734C5A0249}" type="presOf" srcId="{7F12807E-E452-4950-9D74-A9DA22F5B286}" destId="{DF9B3023-BE20-4265-9BFD-39A0C3B8D899}" srcOrd="0" destOrd="0" presId="urn:microsoft.com/office/officeart/2005/8/layout/process1"/>
    <dgm:cxn modelId="{3D3CED9D-3154-4FAD-91E6-8CB47D1F1374}" srcId="{1E6B5B77-8C58-4B5E-9C93-D564E6D73194}" destId="{F1B686C7-EFC0-48D3-BCE3-C95AD54AE1E6}" srcOrd="1" destOrd="0" parTransId="{4B350941-A72A-48FE-B4C1-A6CB2F3936D2}" sibTransId="{7F12807E-E452-4950-9D74-A9DA22F5B286}"/>
    <dgm:cxn modelId="{9742ECCE-E107-4CCA-8162-A22B87CA2692}" srcId="{1E6B5B77-8C58-4B5E-9C93-D564E6D73194}" destId="{A041C1ED-9D42-4D9D-92F0-318DB508B856}" srcOrd="3" destOrd="0" parTransId="{1D597612-B8D7-43D4-934A-05DB199658C1}" sibTransId="{D3DF24D4-A196-424C-95EE-D7BD2895AEA5}"/>
    <dgm:cxn modelId="{10B07EE7-30E0-461F-97E0-D714C4BDF284}" srcId="{1E6B5B77-8C58-4B5E-9C93-D564E6D73194}" destId="{7D4BB054-1F3D-402C-8A8A-E3F225139A66}" srcOrd="2" destOrd="0" parTransId="{E7EA236D-973A-4B42-9AE7-DF83E013F24E}" sibTransId="{84B63F36-CF42-4A33-8B55-96098C79BFF2}"/>
    <dgm:cxn modelId="{A34CD4F9-C6F5-478B-BA3B-B2A2CD135BF9}" type="presOf" srcId="{1E6B5B77-8C58-4B5E-9C93-D564E6D73194}" destId="{13AA27DF-4ED4-4DC2-A01F-529D528C4FB0}" srcOrd="0" destOrd="0" presId="urn:microsoft.com/office/officeart/2005/8/layout/process1"/>
    <dgm:cxn modelId="{2DBD811C-C0CB-4E8E-9A6A-6BE22E3D16C6}" type="presParOf" srcId="{13AA27DF-4ED4-4DC2-A01F-529D528C4FB0}" destId="{1840212A-7D1C-48A7-A597-7FFB3DD93A43}" srcOrd="0" destOrd="0" presId="urn:microsoft.com/office/officeart/2005/8/layout/process1"/>
    <dgm:cxn modelId="{B6687D84-788F-4DE1-9EC1-24B4D0AE2AF4}" type="presParOf" srcId="{13AA27DF-4ED4-4DC2-A01F-529D528C4FB0}" destId="{3DB66DB5-A448-4C2E-AAC0-9340D4F0799E}" srcOrd="1" destOrd="0" presId="urn:microsoft.com/office/officeart/2005/8/layout/process1"/>
    <dgm:cxn modelId="{A56C6583-259E-40F8-B5B8-3B3EDBD09B39}" type="presParOf" srcId="{3DB66DB5-A448-4C2E-AAC0-9340D4F0799E}" destId="{958AA469-4DB3-4E93-A654-62087362A651}" srcOrd="0" destOrd="0" presId="urn:microsoft.com/office/officeart/2005/8/layout/process1"/>
    <dgm:cxn modelId="{194F4677-7F90-4C27-AC4B-B142C01A3D4D}" type="presParOf" srcId="{13AA27DF-4ED4-4DC2-A01F-529D528C4FB0}" destId="{421E8CF1-640D-4E6B-95A4-11A12B849085}" srcOrd="2" destOrd="0" presId="urn:microsoft.com/office/officeart/2005/8/layout/process1"/>
    <dgm:cxn modelId="{B32D1966-EBE8-43D2-B214-313C935C3AB7}" type="presParOf" srcId="{13AA27DF-4ED4-4DC2-A01F-529D528C4FB0}" destId="{DF9B3023-BE20-4265-9BFD-39A0C3B8D899}" srcOrd="3" destOrd="0" presId="urn:microsoft.com/office/officeart/2005/8/layout/process1"/>
    <dgm:cxn modelId="{5CCE2690-62D0-4FCD-ADE8-F3126DC0BF81}" type="presParOf" srcId="{DF9B3023-BE20-4265-9BFD-39A0C3B8D899}" destId="{D0ABF2F3-6D16-46A8-B039-B5D576A5B6BC}" srcOrd="0" destOrd="0" presId="urn:microsoft.com/office/officeart/2005/8/layout/process1"/>
    <dgm:cxn modelId="{A7956D62-3072-4798-B071-68AE5642E45F}" type="presParOf" srcId="{13AA27DF-4ED4-4DC2-A01F-529D528C4FB0}" destId="{0B2711E2-9673-465D-9499-610647228CB1}" srcOrd="4" destOrd="0" presId="urn:microsoft.com/office/officeart/2005/8/layout/process1"/>
    <dgm:cxn modelId="{785E9E51-8BFE-4979-BF0B-2A8415BE406E}" type="presParOf" srcId="{13AA27DF-4ED4-4DC2-A01F-529D528C4FB0}" destId="{61870CD2-49BE-4E46-A91F-D0F249FA55CF}" srcOrd="5" destOrd="0" presId="urn:microsoft.com/office/officeart/2005/8/layout/process1"/>
    <dgm:cxn modelId="{E1926AC2-7ED3-4A42-9301-66A3B55E56D5}" type="presParOf" srcId="{61870CD2-49BE-4E46-A91F-D0F249FA55CF}" destId="{1EF68A79-0A62-4E49-901B-5B0BEF846B25}" srcOrd="0" destOrd="0" presId="urn:microsoft.com/office/officeart/2005/8/layout/process1"/>
    <dgm:cxn modelId="{7CE38E61-986D-4346-8F7B-55D883AD63BA}" type="presParOf" srcId="{13AA27DF-4ED4-4DC2-A01F-529D528C4FB0}" destId="{2CF79C1A-1B80-4088-9375-0C8451267326}"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65DC1F5-78A6-4E3D-971C-347C4D1310D1}" type="doc">
      <dgm:prSet loTypeId="urn:microsoft.com/office/officeart/2005/8/layout/process1" loCatId="process" qsTypeId="urn:microsoft.com/office/officeart/2005/8/quickstyle/simple1" qsCatId="simple" csTypeId="urn:microsoft.com/office/officeart/2005/8/colors/accent1_2" csCatId="accent1" phldr="1"/>
      <dgm:spPr/>
    </dgm:pt>
    <dgm:pt modelId="{4CD90C45-5DF7-4A23-9F2F-6F63D15F5C16}">
      <dgm:prSet phldrT="[Text]"/>
      <dgm:spPr/>
      <dgm:t>
        <a:bodyPr/>
        <a:lstStyle/>
        <a:p>
          <a:r>
            <a:rPr lang="en-US" dirty="0" err="1"/>
            <a:t>PromptTemplate</a:t>
          </a:r>
          <a:r>
            <a:rPr lang="en-US" dirty="0"/>
            <a:t>/</a:t>
          </a:r>
        </a:p>
        <a:p>
          <a:r>
            <a:rPr lang="en-US" dirty="0" err="1"/>
            <a:t>ChatTemplate</a:t>
          </a:r>
          <a:endParaRPr lang="en-IN" dirty="0"/>
        </a:p>
      </dgm:t>
    </dgm:pt>
    <dgm:pt modelId="{7A611DC8-F33D-4095-B6F8-82E09D4CAE48}" type="parTrans" cxnId="{1056A4D8-7833-432A-BFD9-17BE1A556E33}">
      <dgm:prSet/>
      <dgm:spPr/>
      <dgm:t>
        <a:bodyPr/>
        <a:lstStyle/>
        <a:p>
          <a:endParaRPr lang="en-IN"/>
        </a:p>
      </dgm:t>
    </dgm:pt>
    <dgm:pt modelId="{6B63B7F0-E59D-4403-AD57-CD1BCBC16FC5}" type="sibTrans" cxnId="{1056A4D8-7833-432A-BFD9-17BE1A556E33}">
      <dgm:prSet/>
      <dgm:spPr/>
      <dgm:t>
        <a:bodyPr/>
        <a:lstStyle/>
        <a:p>
          <a:endParaRPr lang="en-IN"/>
        </a:p>
      </dgm:t>
    </dgm:pt>
    <dgm:pt modelId="{0BEB94A7-8740-4B33-BD7C-A88D960890E9}">
      <dgm:prSet phldrT="[Text]"/>
      <dgm:spPr/>
      <dgm:t>
        <a:bodyPr/>
        <a:lstStyle/>
        <a:p>
          <a:r>
            <a:rPr lang="en-US" dirty="0"/>
            <a:t>LLM/</a:t>
          </a:r>
        </a:p>
        <a:p>
          <a:r>
            <a:rPr lang="en-IN" dirty="0" err="1"/>
            <a:t>ChatModel</a:t>
          </a:r>
          <a:endParaRPr lang="en-IN" dirty="0"/>
        </a:p>
      </dgm:t>
    </dgm:pt>
    <dgm:pt modelId="{60414A1D-565B-4AAE-9B1E-2310DD45148D}" type="parTrans" cxnId="{170C361A-0856-4D0B-9243-3D229B0FFD4C}">
      <dgm:prSet/>
      <dgm:spPr/>
      <dgm:t>
        <a:bodyPr/>
        <a:lstStyle/>
        <a:p>
          <a:endParaRPr lang="en-IN"/>
        </a:p>
      </dgm:t>
    </dgm:pt>
    <dgm:pt modelId="{D5AF4839-D22A-4672-8C78-72216997FA67}" type="sibTrans" cxnId="{170C361A-0856-4D0B-9243-3D229B0FFD4C}">
      <dgm:prSet/>
      <dgm:spPr/>
      <dgm:t>
        <a:bodyPr/>
        <a:lstStyle/>
        <a:p>
          <a:endParaRPr lang="en-IN"/>
        </a:p>
      </dgm:t>
    </dgm:pt>
    <dgm:pt modelId="{6F057A3B-7490-491A-A7F3-E59E42A3835B}">
      <dgm:prSet phldrT="[Text]"/>
      <dgm:spPr/>
      <dgm:t>
        <a:bodyPr/>
        <a:lstStyle/>
        <a:p>
          <a:r>
            <a:rPr lang="en-US" dirty="0" err="1"/>
            <a:t>OutputParser</a:t>
          </a:r>
          <a:endParaRPr lang="en-IN" dirty="0"/>
        </a:p>
      </dgm:t>
    </dgm:pt>
    <dgm:pt modelId="{0C87B6CA-9172-4851-9F92-15440B008F1E}" type="parTrans" cxnId="{18DB862C-F9FF-4305-BC05-981047270782}">
      <dgm:prSet/>
      <dgm:spPr/>
      <dgm:t>
        <a:bodyPr/>
        <a:lstStyle/>
        <a:p>
          <a:endParaRPr lang="en-IN"/>
        </a:p>
      </dgm:t>
    </dgm:pt>
    <dgm:pt modelId="{C3DF2890-44DB-41F8-8D3E-3702248B0618}" type="sibTrans" cxnId="{18DB862C-F9FF-4305-BC05-981047270782}">
      <dgm:prSet/>
      <dgm:spPr/>
      <dgm:t>
        <a:bodyPr/>
        <a:lstStyle/>
        <a:p>
          <a:endParaRPr lang="en-IN"/>
        </a:p>
      </dgm:t>
    </dgm:pt>
    <dgm:pt modelId="{9EDE79AA-9708-4E7F-9834-AE575AE611F9}" type="pres">
      <dgm:prSet presAssocID="{065DC1F5-78A6-4E3D-971C-347C4D1310D1}" presName="Name0" presStyleCnt="0">
        <dgm:presLayoutVars>
          <dgm:dir/>
          <dgm:resizeHandles val="exact"/>
        </dgm:presLayoutVars>
      </dgm:prSet>
      <dgm:spPr/>
    </dgm:pt>
    <dgm:pt modelId="{604A8EC8-5B98-4E6A-8362-234132CBE587}" type="pres">
      <dgm:prSet presAssocID="{4CD90C45-5DF7-4A23-9F2F-6F63D15F5C16}" presName="node" presStyleLbl="node1" presStyleIdx="0" presStyleCnt="3">
        <dgm:presLayoutVars>
          <dgm:bulletEnabled val="1"/>
        </dgm:presLayoutVars>
      </dgm:prSet>
      <dgm:spPr/>
    </dgm:pt>
    <dgm:pt modelId="{EAC70ACB-872A-42CD-B043-F8CFA8ED4919}" type="pres">
      <dgm:prSet presAssocID="{6B63B7F0-E59D-4403-AD57-CD1BCBC16FC5}" presName="sibTrans" presStyleLbl="sibTrans2D1" presStyleIdx="0" presStyleCnt="2"/>
      <dgm:spPr/>
    </dgm:pt>
    <dgm:pt modelId="{BF6B2CB4-D121-4EFE-B1A0-A4AD6C6D6EE8}" type="pres">
      <dgm:prSet presAssocID="{6B63B7F0-E59D-4403-AD57-CD1BCBC16FC5}" presName="connectorText" presStyleLbl="sibTrans2D1" presStyleIdx="0" presStyleCnt="2"/>
      <dgm:spPr/>
    </dgm:pt>
    <dgm:pt modelId="{71E7C889-DBEA-41F3-8AAF-60983ABB72F4}" type="pres">
      <dgm:prSet presAssocID="{0BEB94A7-8740-4B33-BD7C-A88D960890E9}" presName="node" presStyleLbl="node1" presStyleIdx="1" presStyleCnt="3">
        <dgm:presLayoutVars>
          <dgm:bulletEnabled val="1"/>
        </dgm:presLayoutVars>
      </dgm:prSet>
      <dgm:spPr/>
    </dgm:pt>
    <dgm:pt modelId="{9160EEF7-5C74-41F0-993E-E7C35971245F}" type="pres">
      <dgm:prSet presAssocID="{D5AF4839-D22A-4672-8C78-72216997FA67}" presName="sibTrans" presStyleLbl="sibTrans2D1" presStyleIdx="1" presStyleCnt="2"/>
      <dgm:spPr/>
    </dgm:pt>
    <dgm:pt modelId="{A8AE2423-5BB0-483A-86A5-5E20ABEA5FD2}" type="pres">
      <dgm:prSet presAssocID="{D5AF4839-D22A-4672-8C78-72216997FA67}" presName="connectorText" presStyleLbl="sibTrans2D1" presStyleIdx="1" presStyleCnt="2"/>
      <dgm:spPr/>
    </dgm:pt>
    <dgm:pt modelId="{4C3C3341-8CD0-4EF3-976E-8EA4715C1F15}" type="pres">
      <dgm:prSet presAssocID="{6F057A3B-7490-491A-A7F3-E59E42A3835B}" presName="node" presStyleLbl="node1" presStyleIdx="2" presStyleCnt="3">
        <dgm:presLayoutVars>
          <dgm:bulletEnabled val="1"/>
        </dgm:presLayoutVars>
      </dgm:prSet>
      <dgm:spPr/>
    </dgm:pt>
  </dgm:ptLst>
  <dgm:cxnLst>
    <dgm:cxn modelId="{FFFC440A-7E7D-4BE5-B504-25E1F47A3E40}" type="presOf" srcId="{4CD90C45-5DF7-4A23-9F2F-6F63D15F5C16}" destId="{604A8EC8-5B98-4E6A-8362-234132CBE587}" srcOrd="0" destOrd="0" presId="urn:microsoft.com/office/officeart/2005/8/layout/process1"/>
    <dgm:cxn modelId="{92E52415-1234-4B84-835B-10079924CA48}" type="presOf" srcId="{6B63B7F0-E59D-4403-AD57-CD1BCBC16FC5}" destId="{BF6B2CB4-D121-4EFE-B1A0-A4AD6C6D6EE8}" srcOrd="1" destOrd="0" presId="urn:microsoft.com/office/officeart/2005/8/layout/process1"/>
    <dgm:cxn modelId="{170C361A-0856-4D0B-9243-3D229B0FFD4C}" srcId="{065DC1F5-78A6-4E3D-971C-347C4D1310D1}" destId="{0BEB94A7-8740-4B33-BD7C-A88D960890E9}" srcOrd="1" destOrd="0" parTransId="{60414A1D-565B-4AAE-9B1E-2310DD45148D}" sibTransId="{D5AF4839-D22A-4672-8C78-72216997FA67}"/>
    <dgm:cxn modelId="{18DB862C-F9FF-4305-BC05-981047270782}" srcId="{065DC1F5-78A6-4E3D-971C-347C4D1310D1}" destId="{6F057A3B-7490-491A-A7F3-E59E42A3835B}" srcOrd="2" destOrd="0" parTransId="{0C87B6CA-9172-4851-9F92-15440B008F1E}" sibTransId="{C3DF2890-44DB-41F8-8D3E-3702248B0618}"/>
    <dgm:cxn modelId="{3C270F86-05EA-4123-8B33-498BDD326AA8}" type="presOf" srcId="{6B63B7F0-E59D-4403-AD57-CD1BCBC16FC5}" destId="{EAC70ACB-872A-42CD-B043-F8CFA8ED4919}" srcOrd="0" destOrd="0" presId="urn:microsoft.com/office/officeart/2005/8/layout/process1"/>
    <dgm:cxn modelId="{F7814C86-3A6C-438D-8AA7-5C5384C00A37}" type="presOf" srcId="{0BEB94A7-8740-4B33-BD7C-A88D960890E9}" destId="{71E7C889-DBEA-41F3-8AAF-60983ABB72F4}" srcOrd="0" destOrd="0" presId="urn:microsoft.com/office/officeart/2005/8/layout/process1"/>
    <dgm:cxn modelId="{0B9A128B-B15A-4091-A386-F3CDB725AF2E}" type="presOf" srcId="{D5AF4839-D22A-4672-8C78-72216997FA67}" destId="{9160EEF7-5C74-41F0-993E-E7C35971245F}" srcOrd="0" destOrd="0" presId="urn:microsoft.com/office/officeart/2005/8/layout/process1"/>
    <dgm:cxn modelId="{AC473BB8-6231-48FF-AC26-A74C1978D7DD}" type="presOf" srcId="{065DC1F5-78A6-4E3D-971C-347C4D1310D1}" destId="{9EDE79AA-9708-4E7F-9834-AE575AE611F9}" srcOrd="0" destOrd="0" presId="urn:microsoft.com/office/officeart/2005/8/layout/process1"/>
    <dgm:cxn modelId="{A058F8C3-51A1-4D2D-82A1-6621693A03A8}" type="presOf" srcId="{D5AF4839-D22A-4672-8C78-72216997FA67}" destId="{A8AE2423-5BB0-483A-86A5-5E20ABEA5FD2}" srcOrd="1" destOrd="0" presId="urn:microsoft.com/office/officeart/2005/8/layout/process1"/>
    <dgm:cxn modelId="{1056A4D8-7833-432A-BFD9-17BE1A556E33}" srcId="{065DC1F5-78A6-4E3D-971C-347C4D1310D1}" destId="{4CD90C45-5DF7-4A23-9F2F-6F63D15F5C16}" srcOrd="0" destOrd="0" parTransId="{7A611DC8-F33D-4095-B6F8-82E09D4CAE48}" sibTransId="{6B63B7F0-E59D-4403-AD57-CD1BCBC16FC5}"/>
    <dgm:cxn modelId="{F8D684E6-6A80-451D-97EF-CF79A8ED62FF}" type="presOf" srcId="{6F057A3B-7490-491A-A7F3-E59E42A3835B}" destId="{4C3C3341-8CD0-4EF3-976E-8EA4715C1F15}" srcOrd="0" destOrd="0" presId="urn:microsoft.com/office/officeart/2005/8/layout/process1"/>
    <dgm:cxn modelId="{1F01BB8C-F97C-4272-BD46-E1AAD8ACF588}" type="presParOf" srcId="{9EDE79AA-9708-4E7F-9834-AE575AE611F9}" destId="{604A8EC8-5B98-4E6A-8362-234132CBE587}" srcOrd="0" destOrd="0" presId="urn:microsoft.com/office/officeart/2005/8/layout/process1"/>
    <dgm:cxn modelId="{4954FE51-976B-4F33-80B0-5CF3FDB79E54}" type="presParOf" srcId="{9EDE79AA-9708-4E7F-9834-AE575AE611F9}" destId="{EAC70ACB-872A-42CD-B043-F8CFA8ED4919}" srcOrd="1" destOrd="0" presId="urn:microsoft.com/office/officeart/2005/8/layout/process1"/>
    <dgm:cxn modelId="{7140A1EB-9E73-40B5-B625-8165929BE0A5}" type="presParOf" srcId="{EAC70ACB-872A-42CD-B043-F8CFA8ED4919}" destId="{BF6B2CB4-D121-4EFE-B1A0-A4AD6C6D6EE8}" srcOrd="0" destOrd="0" presId="urn:microsoft.com/office/officeart/2005/8/layout/process1"/>
    <dgm:cxn modelId="{13133987-C3A3-4436-B973-E90F75B4262F}" type="presParOf" srcId="{9EDE79AA-9708-4E7F-9834-AE575AE611F9}" destId="{71E7C889-DBEA-41F3-8AAF-60983ABB72F4}" srcOrd="2" destOrd="0" presId="urn:microsoft.com/office/officeart/2005/8/layout/process1"/>
    <dgm:cxn modelId="{938B8E7B-F7BA-4716-9390-FA1212273677}" type="presParOf" srcId="{9EDE79AA-9708-4E7F-9834-AE575AE611F9}" destId="{9160EEF7-5C74-41F0-993E-E7C35971245F}" srcOrd="3" destOrd="0" presId="urn:microsoft.com/office/officeart/2005/8/layout/process1"/>
    <dgm:cxn modelId="{DD73F94A-1049-44D5-8FF7-65F2E79EA145}" type="presParOf" srcId="{9160EEF7-5C74-41F0-993E-E7C35971245F}" destId="{A8AE2423-5BB0-483A-86A5-5E20ABEA5FD2}" srcOrd="0" destOrd="0" presId="urn:microsoft.com/office/officeart/2005/8/layout/process1"/>
    <dgm:cxn modelId="{94D25D01-C0C1-4E93-8BF6-76541852DA39}" type="presParOf" srcId="{9EDE79AA-9708-4E7F-9834-AE575AE611F9}" destId="{4C3C3341-8CD0-4EF3-976E-8EA4715C1F15}"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B465524-86BB-4D03-95CC-81F59DE20321}" type="doc">
      <dgm:prSet loTypeId="urn:microsoft.com/office/officeart/2005/8/layout/process1" loCatId="process" qsTypeId="urn:microsoft.com/office/officeart/2005/8/quickstyle/simple1" qsCatId="simple" csTypeId="urn:microsoft.com/office/officeart/2005/8/colors/accent1_2" csCatId="accent1" phldr="1"/>
      <dgm:spPr/>
    </dgm:pt>
    <dgm:pt modelId="{E41E77C8-5549-4745-9F8B-00ABE9E39BF8}">
      <dgm:prSet phldrT="[Text]"/>
      <dgm:spPr/>
      <dgm:t>
        <a:bodyPr/>
        <a:lstStyle/>
        <a:p>
          <a:r>
            <a:rPr lang="en-US" dirty="0"/>
            <a:t>Prompt</a:t>
          </a:r>
          <a:endParaRPr lang="en-IN" dirty="0"/>
        </a:p>
      </dgm:t>
    </dgm:pt>
    <dgm:pt modelId="{A6687503-21AA-40C6-8791-682668C112A4}" type="parTrans" cxnId="{B7380F93-D301-48AB-9E26-15FE684597F4}">
      <dgm:prSet/>
      <dgm:spPr/>
      <dgm:t>
        <a:bodyPr/>
        <a:lstStyle/>
        <a:p>
          <a:endParaRPr lang="en-IN"/>
        </a:p>
      </dgm:t>
    </dgm:pt>
    <dgm:pt modelId="{0CE9FA94-37C3-40E5-9842-DB910EEB7B85}" type="sibTrans" cxnId="{B7380F93-D301-48AB-9E26-15FE684597F4}">
      <dgm:prSet/>
      <dgm:spPr/>
      <dgm:t>
        <a:bodyPr/>
        <a:lstStyle/>
        <a:p>
          <a:endParaRPr lang="en-IN"/>
        </a:p>
      </dgm:t>
    </dgm:pt>
    <dgm:pt modelId="{F7EE4FAE-E169-4A7F-BFE4-70DA6C497CEE}">
      <dgm:prSet phldrT="[Text]"/>
      <dgm:spPr/>
      <dgm:t>
        <a:bodyPr/>
        <a:lstStyle/>
        <a:p>
          <a:r>
            <a:rPr lang="en-US" dirty="0"/>
            <a:t>LLM</a:t>
          </a:r>
          <a:endParaRPr lang="en-IN" dirty="0"/>
        </a:p>
      </dgm:t>
    </dgm:pt>
    <dgm:pt modelId="{E6CDD376-772F-4F52-8041-B66ADE50D94A}" type="parTrans" cxnId="{0CCA026B-8F08-4BDC-8270-94FBC0AF77F7}">
      <dgm:prSet/>
      <dgm:spPr/>
      <dgm:t>
        <a:bodyPr/>
        <a:lstStyle/>
        <a:p>
          <a:endParaRPr lang="en-IN"/>
        </a:p>
      </dgm:t>
    </dgm:pt>
    <dgm:pt modelId="{F869609A-C051-4A26-A491-FD261C288BA7}" type="sibTrans" cxnId="{0CCA026B-8F08-4BDC-8270-94FBC0AF77F7}">
      <dgm:prSet/>
      <dgm:spPr/>
      <dgm:t>
        <a:bodyPr/>
        <a:lstStyle/>
        <a:p>
          <a:endParaRPr lang="en-IN"/>
        </a:p>
      </dgm:t>
    </dgm:pt>
    <dgm:pt modelId="{4584E2B0-049A-4FED-8BD1-D9B660DE1DDA}">
      <dgm:prSet phldrT="[Text]"/>
      <dgm:spPr/>
      <dgm:t>
        <a:bodyPr/>
        <a:lstStyle/>
        <a:p>
          <a:r>
            <a:rPr lang="en-US" dirty="0"/>
            <a:t>Response</a:t>
          </a:r>
          <a:endParaRPr lang="en-IN" dirty="0"/>
        </a:p>
      </dgm:t>
    </dgm:pt>
    <dgm:pt modelId="{5A777CC7-28AC-4F8F-AD84-B897B2A03301}" type="parTrans" cxnId="{CE60876C-A7D8-4C11-873A-6A9A1BC4CF8E}">
      <dgm:prSet/>
      <dgm:spPr/>
      <dgm:t>
        <a:bodyPr/>
        <a:lstStyle/>
        <a:p>
          <a:endParaRPr lang="en-IN"/>
        </a:p>
      </dgm:t>
    </dgm:pt>
    <dgm:pt modelId="{99017B19-CE49-441B-B4D3-0486948F7C69}" type="sibTrans" cxnId="{CE60876C-A7D8-4C11-873A-6A9A1BC4CF8E}">
      <dgm:prSet/>
      <dgm:spPr/>
      <dgm:t>
        <a:bodyPr/>
        <a:lstStyle/>
        <a:p>
          <a:endParaRPr lang="en-IN"/>
        </a:p>
      </dgm:t>
    </dgm:pt>
    <dgm:pt modelId="{A320148A-4EF6-45EF-919B-4E1AFBC4B8B0}" type="pres">
      <dgm:prSet presAssocID="{9B465524-86BB-4D03-95CC-81F59DE20321}" presName="Name0" presStyleCnt="0">
        <dgm:presLayoutVars>
          <dgm:dir/>
          <dgm:resizeHandles val="exact"/>
        </dgm:presLayoutVars>
      </dgm:prSet>
      <dgm:spPr/>
    </dgm:pt>
    <dgm:pt modelId="{5312F75A-66B5-4A91-ACD6-9829FEC41854}" type="pres">
      <dgm:prSet presAssocID="{E41E77C8-5549-4745-9F8B-00ABE9E39BF8}" presName="node" presStyleLbl="node1" presStyleIdx="0" presStyleCnt="3">
        <dgm:presLayoutVars>
          <dgm:bulletEnabled val="1"/>
        </dgm:presLayoutVars>
      </dgm:prSet>
      <dgm:spPr/>
    </dgm:pt>
    <dgm:pt modelId="{08BDA6A4-0D85-412E-93FF-427ACB8E7C97}" type="pres">
      <dgm:prSet presAssocID="{0CE9FA94-37C3-40E5-9842-DB910EEB7B85}" presName="sibTrans" presStyleLbl="sibTrans2D1" presStyleIdx="0" presStyleCnt="2"/>
      <dgm:spPr/>
    </dgm:pt>
    <dgm:pt modelId="{567520A6-9B02-4397-BEDD-943E1E1FA3A6}" type="pres">
      <dgm:prSet presAssocID="{0CE9FA94-37C3-40E5-9842-DB910EEB7B85}" presName="connectorText" presStyleLbl="sibTrans2D1" presStyleIdx="0" presStyleCnt="2"/>
      <dgm:spPr/>
    </dgm:pt>
    <dgm:pt modelId="{CE647C11-8276-4242-BB0E-18C2B9580450}" type="pres">
      <dgm:prSet presAssocID="{F7EE4FAE-E169-4A7F-BFE4-70DA6C497CEE}" presName="node" presStyleLbl="node1" presStyleIdx="1" presStyleCnt="3">
        <dgm:presLayoutVars>
          <dgm:bulletEnabled val="1"/>
        </dgm:presLayoutVars>
      </dgm:prSet>
      <dgm:spPr/>
    </dgm:pt>
    <dgm:pt modelId="{5A127E02-989A-4216-ABE7-22886FCAE88A}" type="pres">
      <dgm:prSet presAssocID="{F869609A-C051-4A26-A491-FD261C288BA7}" presName="sibTrans" presStyleLbl="sibTrans2D1" presStyleIdx="1" presStyleCnt="2"/>
      <dgm:spPr/>
    </dgm:pt>
    <dgm:pt modelId="{31340827-B777-4D05-9BFF-0BE2C6D19964}" type="pres">
      <dgm:prSet presAssocID="{F869609A-C051-4A26-A491-FD261C288BA7}" presName="connectorText" presStyleLbl="sibTrans2D1" presStyleIdx="1" presStyleCnt="2"/>
      <dgm:spPr/>
    </dgm:pt>
    <dgm:pt modelId="{FA364991-99C2-44A2-8018-BB5C897A940A}" type="pres">
      <dgm:prSet presAssocID="{4584E2B0-049A-4FED-8BD1-D9B660DE1DDA}" presName="node" presStyleLbl="node1" presStyleIdx="2" presStyleCnt="3">
        <dgm:presLayoutVars>
          <dgm:bulletEnabled val="1"/>
        </dgm:presLayoutVars>
      </dgm:prSet>
      <dgm:spPr/>
    </dgm:pt>
  </dgm:ptLst>
  <dgm:cxnLst>
    <dgm:cxn modelId="{77FE7911-7729-4E1E-9AA2-5A684F701C18}" type="presOf" srcId="{0CE9FA94-37C3-40E5-9842-DB910EEB7B85}" destId="{567520A6-9B02-4397-BEDD-943E1E1FA3A6}" srcOrd="1" destOrd="0" presId="urn:microsoft.com/office/officeart/2005/8/layout/process1"/>
    <dgm:cxn modelId="{58238C26-FDC0-47D7-8A6C-8F2C4041B47E}" type="presOf" srcId="{F7EE4FAE-E169-4A7F-BFE4-70DA6C497CEE}" destId="{CE647C11-8276-4242-BB0E-18C2B9580450}" srcOrd="0" destOrd="0" presId="urn:microsoft.com/office/officeart/2005/8/layout/process1"/>
    <dgm:cxn modelId="{0CCA026B-8F08-4BDC-8270-94FBC0AF77F7}" srcId="{9B465524-86BB-4D03-95CC-81F59DE20321}" destId="{F7EE4FAE-E169-4A7F-BFE4-70DA6C497CEE}" srcOrd="1" destOrd="0" parTransId="{E6CDD376-772F-4F52-8041-B66ADE50D94A}" sibTransId="{F869609A-C051-4A26-A491-FD261C288BA7}"/>
    <dgm:cxn modelId="{CE60876C-A7D8-4C11-873A-6A9A1BC4CF8E}" srcId="{9B465524-86BB-4D03-95CC-81F59DE20321}" destId="{4584E2B0-049A-4FED-8BD1-D9B660DE1DDA}" srcOrd="2" destOrd="0" parTransId="{5A777CC7-28AC-4F8F-AD84-B897B2A03301}" sibTransId="{99017B19-CE49-441B-B4D3-0486948F7C69}"/>
    <dgm:cxn modelId="{BE2D8850-31EB-467F-BD25-C8B6E6104B57}" type="presOf" srcId="{0CE9FA94-37C3-40E5-9842-DB910EEB7B85}" destId="{08BDA6A4-0D85-412E-93FF-427ACB8E7C97}" srcOrd="0" destOrd="0" presId="urn:microsoft.com/office/officeart/2005/8/layout/process1"/>
    <dgm:cxn modelId="{C4CDDB72-32D3-484E-92F8-CC5AEE1C8826}" type="presOf" srcId="{F869609A-C051-4A26-A491-FD261C288BA7}" destId="{5A127E02-989A-4216-ABE7-22886FCAE88A}" srcOrd="0" destOrd="0" presId="urn:microsoft.com/office/officeart/2005/8/layout/process1"/>
    <dgm:cxn modelId="{D2B04575-793E-47B4-8E90-C7B48F4E5665}" type="presOf" srcId="{F869609A-C051-4A26-A491-FD261C288BA7}" destId="{31340827-B777-4D05-9BFF-0BE2C6D19964}" srcOrd="1" destOrd="0" presId="urn:microsoft.com/office/officeart/2005/8/layout/process1"/>
    <dgm:cxn modelId="{C62E6E82-EBD1-4D23-8DA1-C9011001147E}" type="presOf" srcId="{E41E77C8-5549-4745-9F8B-00ABE9E39BF8}" destId="{5312F75A-66B5-4A91-ACD6-9829FEC41854}" srcOrd="0" destOrd="0" presId="urn:microsoft.com/office/officeart/2005/8/layout/process1"/>
    <dgm:cxn modelId="{B7380F93-D301-48AB-9E26-15FE684597F4}" srcId="{9B465524-86BB-4D03-95CC-81F59DE20321}" destId="{E41E77C8-5549-4745-9F8B-00ABE9E39BF8}" srcOrd="0" destOrd="0" parTransId="{A6687503-21AA-40C6-8791-682668C112A4}" sibTransId="{0CE9FA94-37C3-40E5-9842-DB910EEB7B85}"/>
    <dgm:cxn modelId="{BA7A48A6-6387-49FA-A1E6-3AA2A6100251}" type="presOf" srcId="{9B465524-86BB-4D03-95CC-81F59DE20321}" destId="{A320148A-4EF6-45EF-919B-4E1AFBC4B8B0}" srcOrd="0" destOrd="0" presId="urn:microsoft.com/office/officeart/2005/8/layout/process1"/>
    <dgm:cxn modelId="{89732EB2-994D-4953-86F0-3D02A99A8271}" type="presOf" srcId="{4584E2B0-049A-4FED-8BD1-D9B660DE1DDA}" destId="{FA364991-99C2-44A2-8018-BB5C897A940A}" srcOrd="0" destOrd="0" presId="urn:microsoft.com/office/officeart/2005/8/layout/process1"/>
    <dgm:cxn modelId="{902B5382-FBEF-43E1-9E1C-E6C5FE3CEC69}" type="presParOf" srcId="{A320148A-4EF6-45EF-919B-4E1AFBC4B8B0}" destId="{5312F75A-66B5-4A91-ACD6-9829FEC41854}" srcOrd="0" destOrd="0" presId="urn:microsoft.com/office/officeart/2005/8/layout/process1"/>
    <dgm:cxn modelId="{F07D2D64-0F0D-41BF-960E-D7AAD5617499}" type="presParOf" srcId="{A320148A-4EF6-45EF-919B-4E1AFBC4B8B0}" destId="{08BDA6A4-0D85-412E-93FF-427ACB8E7C97}" srcOrd="1" destOrd="0" presId="urn:microsoft.com/office/officeart/2005/8/layout/process1"/>
    <dgm:cxn modelId="{BC8B167C-83A2-4A8A-81A3-1EB54174A022}" type="presParOf" srcId="{08BDA6A4-0D85-412E-93FF-427ACB8E7C97}" destId="{567520A6-9B02-4397-BEDD-943E1E1FA3A6}" srcOrd="0" destOrd="0" presId="urn:microsoft.com/office/officeart/2005/8/layout/process1"/>
    <dgm:cxn modelId="{9456DF8C-255C-44BD-A2F0-FCB14C9A4C26}" type="presParOf" srcId="{A320148A-4EF6-45EF-919B-4E1AFBC4B8B0}" destId="{CE647C11-8276-4242-BB0E-18C2B9580450}" srcOrd="2" destOrd="0" presId="urn:microsoft.com/office/officeart/2005/8/layout/process1"/>
    <dgm:cxn modelId="{D4B787B2-BBF9-4C51-B2C2-4F7073186C3D}" type="presParOf" srcId="{A320148A-4EF6-45EF-919B-4E1AFBC4B8B0}" destId="{5A127E02-989A-4216-ABE7-22886FCAE88A}" srcOrd="3" destOrd="0" presId="urn:microsoft.com/office/officeart/2005/8/layout/process1"/>
    <dgm:cxn modelId="{495DCA4B-A005-43B0-B72E-157C26EBB0B2}" type="presParOf" srcId="{5A127E02-989A-4216-ABE7-22886FCAE88A}" destId="{31340827-B777-4D05-9BFF-0BE2C6D19964}" srcOrd="0" destOrd="0" presId="urn:microsoft.com/office/officeart/2005/8/layout/process1"/>
    <dgm:cxn modelId="{62F7699A-9097-4BAD-9BC2-C17430572692}" type="presParOf" srcId="{A320148A-4EF6-45EF-919B-4E1AFBC4B8B0}" destId="{FA364991-99C2-44A2-8018-BB5C897A940A}"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CD3838-DFF4-41A7-9A54-D5485A1AAA9C}">
      <dsp:nvSpPr>
        <dsp:cNvPr id="0" name=""/>
        <dsp:cNvSpPr/>
      </dsp:nvSpPr>
      <dsp:spPr>
        <a:xfrm>
          <a:off x="436108" y="161247"/>
          <a:ext cx="2083815" cy="2083815"/>
        </a:xfrm>
        <a:prstGeom prst="pie">
          <a:avLst>
            <a:gd name="adj1" fmla="val 16200000"/>
            <a:gd name="adj2" fmla="val 18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Model processing</a:t>
          </a:r>
          <a:endParaRPr lang="en-IN" sz="1100" kern="1200" dirty="0"/>
        </a:p>
      </dsp:txBody>
      <dsp:txXfrm>
        <a:off x="1534329" y="602818"/>
        <a:ext cx="744219" cy="620183"/>
      </dsp:txXfrm>
    </dsp:sp>
    <dsp:sp modelId="{6F80E48C-492A-456F-B856-2E6A70142F5A}">
      <dsp:nvSpPr>
        <dsp:cNvPr id="0" name=""/>
        <dsp:cNvSpPr/>
      </dsp:nvSpPr>
      <dsp:spPr>
        <a:xfrm>
          <a:off x="393192" y="235669"/>
          <a:ext cx="2083815" cy="2083815"/>
        </a:xfrm>
        <a:prstGeom prst="pie">
          <a:avLst>
            <a:gd name="adj1" fmla="val 1800000"/>
            <a:gd name="adj2" fmla="val 90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Output parser</a:t>
          </a:r>
          <a:endParaRPr lang="en-IN" sz="1100" kern="1200" dirty="0"/>
        </a:p>
      </dsp:txBody>
      <dsp:txXfrm>
        <a:off x="889338" y="1587669"/>
        <a:ext cx="1116329" cy="545761"/>
      </dsp:txXfrm>
    </dsp:sp>
    <dsp:sp modelId="{8E034E61-CE78-469D-839F-76214F50317F}">
      <dsp:nvSpPr>
        <dsp:cNvPr id="0" name=""/>
        <dsp:cNvSpPr/>
      </dsp:nvSpPr>
      <dsp:spPr>
        <a:xfrm>
          <a:off x="350275" y="161247"/>
          <a:ext cx="2083815" cy="2083815"/>
        </a:xfrm>
        <a:prstGeom prst="pie">
          <a:avLst>
            <a:gd name="adj1" fmla="val 90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Input prompt</a:t>
          </a:r>
          <a:endParaRPr lang="en-IN" sz="1100" kern="1200" dirty="0"/>
        </a:p>
      </dsp:txBody>
      <dsp:txXfrm>
        <a:off x="591650" y="602818"/>
        <a:ext cx="744219" cy="620183"/>
      </dsp:txXfrm>
    </dsp:sp>
    <dsp:sp modelId="{302228E6-5BD4-4663-AF43-E8D5BF5FAC51}">
      <dsp:nvSpPr>
        <dsp:cNvPr id="0" name=""/>
        <dsp:cNvSpPr/>
      </dsp:nvSpPr>
      <dsp:spPr>
        <a:xfrm>
          <a:off x="307282" y="32249"/>
          <a:ext cx="2341811" cy="2341811"/>
        </a:xfrm>
        <a:prstGeom prst="circularArrow">
          <a:avLst>
            <a:gd name="adj1" fmla="val 5085"/>
            <a:gd name="adj2" fmla="val 327528"/>
            <a:gd name="adj3" fmla="val 1472472"/>
            <a:gd name="adj4" fmla="val 1619943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E2BE63A-176E-4664-8D6C-CC12550326F6}">
      <dsp:nvSpPr>
        <dsp:cNvPr id="0" name=""/>
        <dsp:cNvSpPr/>
      </dsp:nvSpPr>
      <dsp:spPr>
        <a:xfrm>
          <a:off x="264194" y="106539"/>
          <a:ext cx="2341811" cy="2341811"/>
        </a:xfrm>
        <a:prstGeom prst="circularArrow">
          <a:avLst>
            <a:gd name="adj1" fmla="val 5085"/>
            <a:gd name="adj2" fmla="val 327528"/>
            <a:gd name="adj3" fmla="val 8671970"/>
            <a:gd name="adj4" fmla="val 180050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8DDA5D3-D564-45D8-9B58-E8A323A8184A}">
      <dsp:nvSpPr>
        <dsp:cNvPr id="0" name=""/>
        <dsp:cNvSpPr/>
      </dsp:nvSpPr>
      <dsp:spPr>
        <a:xfrm>
          <a:off x="221105" y="32249"/>
          <a:ext cx="2341811" cy="2341811"/>
        </a:xfrm>
        <a:prstGeom prst="circularArrow">
          <a:avLst>
            <a:gd name="adj1" fmla="val 5085"/>
            <a:gd name="adj2" fmla="val 327528"/>
            <a:gd name="adj3" fmla="val 15873039"/>
            <a:gd name="adj4" fmla="val 90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40212A-7D1C-48A7-A597-7FFB3DD93A43}">
      <dsp:nvSpPr>
        <dsp:cNvPr id="0" name=""/>
        <dsp:cNvSpPr/>
      </dsp:nvSpPr>
      <dsp:spPr>
        <a:xfrm>
          <a:off x="0" y="2240822"/>
          <a:ext cx="1561703" cy="93702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Client</a:t>
          </a:r>
          <a:endParaRPr lang="en-IN" sz="2400" kern="1200" dirty="0"/>
        </a:p>
      </dsp:txBody>
      <dsp:txXfrm>
        <a:off x="27444" y="2268266"/>
        <a:ext cx="1506815" cy="882133"/>
      </dsp:txXfrm>
    </dsp:sp>
    <dsp:sp modelId="{3DB66DB5-A448-4C2E-AAC0-9340D4F0799E}">
      <dsp:nvSpPr>
        <dsp:cNvPr id="0" name=""/>
        <dsp:cNvSpPr/>
      </dsp:nvSpPr>
      <dsp:spPr>
        <a:xfrm>
          <a:off x="1718766" y="2515682"/>
          <a:ext cx="332974"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IN" sz="1700" kern="1200"/>
        </a:p>
      </dsp:txBody>
      <dsp:txXfrm>
        <a:off x="1718766" y="2593142"/>
        <a:ext cx="233082" cy="232382"/>
      </dsp:txXfrm>
    </dsp:sp>
    <dsp:sp modelId="{421E8CF1-640D-4E6B-95A4-11A12B849085}">
      <dsp:nvSpPr>
        <dsp:cNvPr id="0" name=""/>
        <dsp:cNvSpPr/>
      </dsp:nvSpPr>
      <dsp:spPr>
        <a:xfrm>
          <a:off x="2189956" y="2240822"/>
          <a:ext cx="1561703" cy="93702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Frontend</a:t>
          </a:r>
          <a:endParaRPr lang="en-IN" sz="2400" kern="1200" dirty="0"/>
        </a:p>
      </dsp:txBody>
      <dsp:txXfrm>
        <a:off x="2217400" y="2268266"/>
        <a:ext cx="1506815" cy="882133"/>
      </dsp:txXfrm>
    </dsp:sp>
    <dsp:sp modelId="{DF9B3023-BE20-4265-9BFD-39A0C3B8D899}">
      <dsp:nvSpPr>
        <dsp:cNvPr id="0" name=""/>
        <dsp:cNvSpPr/>
      </dsp:nvSpPr>
      <dsp:spPr>
        <a:xfrm>
          <a:off x="3907829"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IN" sz="1700" kern="1200"/>
        </a:p>
      </dsp:txBody>
      <dsp:txXfrm>
        <a:off x="3907829" y="2593142"/>
        <a:ext cx="231757" cy="232382"/>
      </dsp:txXfrm>
    </dsp:sp>
    <dsp:sp modelId="{0B2711E2-9673-465D-9499-610647228CB1}">
      <dsp:nvSpPr>
        <dsp:cNvPr id="0" name=""/>
        <dsp:cNvSpPr/>
      </dsp:nvSpPr>
      <dsp:spPr>
        <a:xfrm>
          <a:off x="4376340" y="2240822"/>
          <a:ext cx="1561703" cy="93702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Backend</a:t>
          </a:r>
          <a:endParaRPr lang="en-IN" sz="2400" kern="1200" dirty="0"/>
        </a:p>
      </dsp:txBody>
      <dsp:txXfrm>
        <a:off x="4403784" y="2268266"/>
        <a:ext cx="1506815" cy="882133"/>
      </dsp:txXfrm>
    </dsp:sp>
    <dsp:sp modelId="{61870CD2-49BE-4E46-A91F-D0F249FA55CF}">
      <dsp:nvSpPr>
        <dsp:cNvPr id="0" name=""/>
        <dsp:cNvSpPr/>
      </dsp:nvSpPr>
      <dsp:spPr>
        <a:xfrm>
          <a:off x="6094214"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IN" sz="1700" kern="1200"/>
        </a:p>
      </dsp:txBody>
      <dsp:txXfrm>
        <a:off x="6094214" y="2593142"/>
        <a:ext cx="231757" cy="232382"/>
      </dsp:txXfrm>
    </dsp:sp>
    <dsp:sp modelId="{2CF79C1A-1B80-4088-9375-0C8451267326}">
      <dsp:nvSpPr>
        <dsp:cNvPr id="0" name=""/>
        <dsp:cNvSpPr/>
      </dsp:nvSpPr>
      <dsp:spPr>
        <a:xfrm>
          <a:off x="6562724" y="2240822"/>
          <a:ext cx="1561703" cy="93702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Database</a:t>
          </a:r>
          <a:endParaRPr lang="en-IN" sz="2400" kern="1200" dirty="0"/>
        </a:p>
      </dsp:txBody>
      <dsp:txXfrm>
        <a:off x="6590168" y="2268266"/>
        <a:ext cx="1506815" cy="8821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40212A-7D1C-48A7-A597-7FFB3DD93A43}">
      <dsp:nvSpPr>
        <dsp:cNvPr id="0" name=""/>
        <dsp:cNvSpPr/>
      </dsp:nvSpPr>
      <dsp:spPr>
        <a:xfrm>
          <a:off x="0" y="2240822"/>
          <a:ext cx="1561703" cy="93702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Client</a:t>
          </a:r>
          <a:endParaRPr lang="en-IN" sz="2600" kern="1200" dirty="0"/>
        </a:p>
      </dsp:txBody>
      <dsp:txXfrm>
        <a:off x="27444" y="2268266"/>
        <a:ext cx="1506815" cy="882133"/>
      </dsp:txXfrm>
    </dsp:sp>
    <dsp:sp modelId="{3DB66DB5-A448-4C2E-AAC0-9340D4F0799E}">
      <dsp:nvSpPr>
        <dsp:cNvPr id="0" name=""/>
        <dsp:cNvSpPr/>
      </dsp:nvSpPr>
      <dsp:spPr>
        <a:xfrm>
          <a:off x="1718766" y="2515682"/>
          <a:ext cx="332974"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IN" sz="1700" kern="1200"/>
        </a:p>
      </dsp:txBody>
      <dsp:txXfrm>
        <a:off x="1718766" y="2593142"/>
        <a:ext cx="233082" cy="232382"/>
      </dsp:txXfrm>
    </dsp:sp>
    <dsp:sp modelId="{421E8CF1-640D-4E6B-95A4-11A12B849085}">
      <dsp:nvSpPr>
        <dsp:cNvPr id="0" name=""/>
        <dsp:cNvSpPr/>
      </dsp:nvSpPr>
      <dsp:spPr>
        <a:xfrm>
          <a:off x="2189956" y="2240822"/>
          <a:ext cx="1561703" cy="93702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Prompt</a:t>
          </a:r>
          <a:endParaRPr lang="en-IN" sz="2600" kern="1200" dirty="0"/>
        </a:p>
      </dsp:txBody>
      <dsp:txXfrm>
        <a:off x="2217400" y="2268266"/>
        <a:ext cx="1506815" cy="882133"/>
      </dsp:txXfrm>
    </dsp:sp>
    <dsp:sp modelId="{DF9B3023-BE20-4265-9BFD-39A0C3B8D899}">
      <dsp:nvSpPr>
        <dsp:cNvPr id="0" name=""/>
        <dsp:cNvSpPr/>
      </dsp:nvSpPr>
      <dsp:spPr>
        <a:xfrm>
          <a:off x="3907829"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IN" sz="1700" kern="1200"/>
        </a:p>
      </dsp:txBody>
      <dsp:txXfrm>
        <a:off x="3907829" y="2593142"/>
        <a:ext cx="231757" cy="232382"/>
      </dsp:txXfrm>
    </dsp:sp>
    <dsp:sp modelId="{0B2711E2-9673-465D-9499-610647228CB1}">
      <dsp:nvSpPr>
        <dsp:cNvPr id="0" name=""/>
        <dsp:cNvSpPr/>
      </dsp:nvSpPr>
      <dsp:spPr>
        <a:xfrm>
          <a:off x="4376340" y="2240822"/>
          <a:ext cx="1561703" cy="93702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LLM</a:t>
          </a:r>
          <a:endParaRPr lang="en-IN" sz="2600" kern="1200" dirty="0"/>
        </a:p>
      </dsp:txBody>
      <dsp:txXfrm>
        <a:off x="4403784" y="2268266"/>
        <a:ext cx="1506815" cy="882133"/>
      </dsp:txXfrm>
    </dsp:sp>
    <dsp:sp modelId="{61870CD2-49BE-4E46-A91F-D0F249FA55CF}">
      <dsp:nvSpPr>
        <dsp:cNvPr id="0" name=""/>
        <dsp:cNvSpPr/>
      </dsp:nvSpPr>
      <dsp:spPr>
        <a:xfrm>
          <a:off x="6094214"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IN" sz="1700" kern="1200"/>
        </a:p>
      </dsp:txBody>
      <dsp:txXfrm>
        <a:off x="6094214" y="2593142"/>
        <a:ext cx="231757" cy="232382"/>
      </dsp:txXfrm>
    </dsp:sp>
    <dsp:sp modelId="{2CF79C1A-1B80-4088-9375-0C8451267326}">
      <dsp:nvSpPr>
        <dsp:cNvPr id="0" name=""/>
        <dsp:cNvSpPr/>
      </dsp:nvSpPr>
      <dsp:spPr>
        <a:xfrm>
          <a:off x="6562724" y="2240822"/>
          <a:ext cx="1561703" cy="93702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Output Parser</a:t>
          </a:r>
          <a:endParaRPr lang="en-IN" sz="2600" kern="1200" dirty="0"/>
        </a:p>
      </dsp:txBody>
      <dsp:txXfrm>
        <a:off x="6590168" y="2268266"/>
        <a:ext cx="1506815" cy="8821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40212A-7D1C-48A7-A597-7FFB3DD93A43}">
      <dsp:nvSpPr>
        <dsp:cNvPr id="0" name=""/>
        <dsp:cNvSpPr/>
      </dsp:nvSpPr>
      <dsp:spPr>
        <a:xfrm>
          <a:off x="0" y="909045"/>
          <a:ext cx="1561703" cy="93702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Client</a:t>
          </a:r>
          <a:endParaRPr lang="en-IN" sz="2600" kern="1200" dirty="0"/>
        </a:p>
      </dsp:txBody>
      <dsp:txXfrm>
        <a:off x="27444" y="936489"/>
        <a:ext cx="1506815" cy="882133"/>
      </dsp:txXfrm>
    </dsp:sp>
    <dsp:sp modelId="{3DB66DB5-A448-4C2E-AAC0-9340D4F0799E}">
      <dsp:nvSpPr>
        <dsp:cNvPr id="0" name=""/>
        <dsp:cNvSpPr/>
      </dsp:nvSpPr>
      <dsp:spPr>
        <a:xfrm>
          <a:off x="1718766" y="1183905"/>
          <a:ext cx="332974"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IN" sz="1700" kern="1200"/>
        </a:p>
      </dsp:txBody>
      <dsp:txXfrm>
        <a:off x="1718766" y="1261365"/>
        <a:ext cx="233082" cy="232382"/>
      </dsp:txXfrm>
    </dsp:sp>
    <dsp:sp modelId="{421E8CF1-640D-4E6B-95A4-11A12B849085}">
      <dsp:nvSpPr>
        <dsp:cNvPr id="0" name=""/>
        <dsp:cNvSpPr/>
      </dsp:nvSpPr>
      <dsp:spPr>
        <a:xfrm>
          <a:off x="2189956" y="909045"/>
          <a:ext cx="1561703" cy="93702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Prompt</a:t>
          </a:r>
          <a:endParaRPr lang="en-IN" sz="2600" kern="1200" dirty="0"/>
        </a:p>
      </dsp:txBody>
      <dsp:txXfrm>
        <a:off x="2217400" y="936489"/>
        <a:ext cx="1506815" cy="882133"/>
      </dsp:txXfrm>
    </dsp:sp>
    <dsp:sp modelId="{DF9B3023-BE20-4265-9BFD-39A0C3B8D899}">
      <dsp:nvSpPr>
        <dsp:cNvPr id="0" name=""/>
        <dsp:cNvSpPr/>
      </dsp:nvSpPr>
      <dsp:spPr>
        <a:xfrm>
          <a:off x="3907829" y="1183905"/>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IN" sz="1700" kern="1200"/>
        </a:p>
      </dsp:txBody>
      <dsp:txXfrm>
        <a:off x="3907829" y="1261365"/>
        <a:ext cx="231757" cy="232382"/>
      </dsp:txXfrm>
    </dsp:sp>
    <dsp:sp modelId="{0B2711E2-9673-465D-9499-610647228CB1}">
      <dsp:nvSpPr>
        <dsp:cNvPr id="0" name=""/>
        <dsp:cNvSpPr/>
      </dsp:nvSpPr>
      <dsp:spPr>
        <a:xfrm>
          <a:off x="4376340" y="909045"/>
          <a:ext cx="1561703" cy="93702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LLM</a:t>
          </a:r>
          <a:endParaRPr lang="en-IN" sz="2600" kern="1200" dirty="0"/>
        </a:p>
      </dsp:txBody>
      <dsp:txXfrm>
        <a:off x="4403784" y="936489"/>
        <a:ext cx="1506815" cy="882133"/>
      </dsp:txXfrm>
    </dsp:sp>
    <dsp:sp modelId="{61870CD2-49BE-4E46-A91F-D0F249FA55CF}">
      <dsp:nvSpPr>
        <dsp:cNvPr id="0" name=""/>
        <dsp:cNvSpPr/>
      </dsp:nvSpPr>
      <dsp:spPr>
        <a:xfrm>
          <a:off x="6094214" y="1183905"/>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IN" sz="1700" kern="1200"/>
        </a:p>
      </dsp:txBody>
      <dsp:txXfrm>
        <a:off x="6094214" y="1261365"/>
        <a:ext cx="231757" cy="232382"/>
      </dsp:txXfrm>
    </dsp:sp>
    <dsp:sp modelId="{2CF79C1A-1B80-4088-9375-0C8451267326}">
      <dsp:nvSpPr>
        <dsp:cNvPr id="0" name=""/>
        <dsp:cNvSpPr/>
      </dsp:nvSpPr>
      <dsp:spPr>
        <a:xfrm>
          <a:off x="6562724" y="909045"/>
          <a:ext cx="1561703" cy="93702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Output Parser</a:t>
          </a:r>
          <a:endParaRPr lang="en-IN" sz="2600" kern="1200" dirty="0"/>
        </a:p>
      </dsp:txBody>
      <dsp:txXfrm>
        <a:off x="6590168" y="936489"/>
        <a:ext cx="1506815" cy="88213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4A8EC8-5B98-4E6A-8362-234132CBE587}">
      <dsp:nvSpPr>
        <dsp:cNvPr id="0" name=""/>
        <dsp:cNvSpPr/>
      </dsp:nvSpPr>
      <dsp:spPr>
        <a:xfrm>
          <a:off x="7143" y="498433"/>
          <a:ext cx="2135187" cy="12811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err="1"/>
            <a:t>PromptTemplate</a:t>
          </a:r>
          <a:r>
            <a:rPr lang="en-US" sz="1900" kern="1200" dirty="0"/>
            <a:t>/</a:t>
          </a:r>
        </a:p>
        <a:p>
          <a:pPr marL="0" lvl="0" indent="0" algn="ctr" defTabSz="844550">
            <a:lnSpc>
              <a:spcPct val="90000"/>
            </a:lnSpc>
            <a:spcBef>
              <a:spcPct val="0"/>
            </a:spcBef>
            <a:spcAft>
              <a:spcPct val="35000"/>
            </a:spcAft>
            <a:buNone/>
          </a:pPr>
          <a:r>
            <a:rPr lang="en-US" sz="1900" kern="1200" dirty="0" err="1"/>
            <a:t>ChatTemplate</a:t>
          </a:r>
          <a:endParaRPr lang="en-IN" sz="1900" kern="1200" dirty="0"/>
        </a:p>
      </dsp:txBody>
      <dsp:txXfrm>
        <a:off x="44665" y="535955"/>
        <a:ext cx="2060143" cy="1206068"/>
      </dsp:txXfrm>
    </dsp:sp>
    <dsp:sp modelId="{EAC70ACB-872A-42CD-B043-F8CFA8ED4919}">
      <dsp:nvSpPr>
        <dsp:cNvPr id="0" name=""/>
        <dsp:cNvSpPr/>
      </dsp:nvSpPr>
      <dsp:spPr>
        <a:xfrm>
          <a:off x="2355850" y="874226"/>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kern="1200"/>
        </a:p>
      </dsp:txBody>
      <dsp:txXfrm>
        <a:off x="2355850" y="980131"/>
        <a:ext cx="316861" cy="317716"/>
      </dsp:txXfrm>
    </dsp:sp>
    <dsp:sp modelId="{71E7C889-DBEA-41F3-8AAF-60983ABB72F4}">
      <dsp:nvSpPr>
        <dsp:cNvPr id="0" name=""/>
        <dsp:cNvSpPr/>
      </dsp:nvSpPr>
      <dsp:spPr>
        <a:xfrm>
          <a:off x="2996406" y="498433"/>
          <a:ext cx="2135187" cy="12811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LLM/</a:t>
          </a:r>
        </a:p>
        <a:p>
          <a:pPr marL="0" lvl="0" indent="0" algn="ctr" defTabSz="844550">
            <a:lnSpc>
              <a:spcPct val="90000"/>
            </a:lnSpc>
            <a:spcBef>
              <a:spcPct val="0"/>
            </a:spcBef>
            <a:spcAft>
              <a:spcPct val="35000"/>
            </a:spcAft>
            <a:buNone/>
          </a:pPr>
          <a:r>
            <a:rPr lang="en-IN" sz="1900" kern="1200" dirty="0" err="1"/>
            <a:t>ChatModel</a:t>
          </a:r>
          <a:endParaRPr lang="en-IN" sz="1900" kern="1200" dirty="0"/>
        </a:p>
      </dsp:txBody>
      <dsp:txXfrm>
        <a:off x="3033928" y="535955"/>
        <a:ext cx="2060143" cy="1206068"/>
      </dsp:txXfrm>
    </dsp:sp>
    <dsp:sp modelId="{9160EEF7-5C74-41F0-993E-E7C35971245F}">
      <dsp:nvSpPr>
        <dsp:cNvPr id="0" name=""/>
        <dsp:cNvSpPr/>
      </dsp:nvSpPr>
      <dsp:spPr>
        <a:xfrm>
          <a:off x="5345112" y="874226"/>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kern="1200"/>
        </a:p>
      </dsp:txBody>
      <dsp:txXfrm>
        <a:off x="5345112" y="980131"/>
        <a:ext cx="316861" cy="317716"/>
      </dsp:txXfrm>
    </dsp:sp>
    <dsp:sp modelId="{4C3C3341-8CD0-4EF3-976E-8EA4715C1F15}">
      <dsp:nvSpPr>
        <dsp:cNvPr id="0" name=""/>
        <dsp:cNvSpPr/>
      </dsp:nvSpPr>
      <dsp:spPr>
        <a:xfrm>
          <a:off x="5985668" y="498433"/>
          <a:ext cx="2135187" cy="12811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err="1"/>
            <a:t>OutputParser</a:t>
          </a:r>
          <a:endParaRPr lang="en-IN" sz="1900" kern="1200" dirty="0"/>
        </a:p>
      </dsp:txBody>
      <dsp:txXfrm>
        <a:off x="6023190" y="535955"/>
        <a:ext cx="2060143" cy="120606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12F75A-66B5-4A91-ACD6-9829FEC41854}">
      <dsp:nvSpPr>
        <dsp:cNvPr id="0" name=""/>
        <dsp:cNvSpPr/>
      </dsp:nvSpPr>
      <dsp:spPr>
        <a:xfrm>
          <a:off x="7143" y="184720"/>
          <a:ext cx="2135187" cy="12811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Prompt</a:t>
          </a:r>
          <a:endParaRPr lang="en-IN" sz="3100" kern="1200" dirty="0"/>
        </a:p>
      </dsp:txBody>
      <dsp:txXfrm>
        <a:off x="44665" y="222242"/>
        <a:ext cx="2060143" cy="1206068"/>
      </dsp:txXfrm>
    </dsp:sp>
    <dsp:sp modelId="{08BDA6A4-0D85-412E-93FF-427ACB8E7C97}">
      <dsp:nvSpPr>
        <dsp:cNvPr id="0" name=""/>
        <dsp:cNvSpPr/>
      </dsp:nvSpPr>
      <dsp:spPr>
        <a:xfrm>
          <a:off x="2355850" y="560513"/>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IN" sz="2400" kern="1200"/>
        </a:p>
      </dsp:txBody>
      <dsp:txXfrm>
        <a:off x="2355850" y="666418"/>
        <a:ext cx="316861" cy="317716"/>
      </dsp:txXfrm>
    </dsp:sp>
    <dsp:sp modelId="{CE647C11-8276-4242-BB0E-18C2B9580450}">
      <dsp:nvSpPr>
        <dsp:cNvPr id="0" name=""/>
        <dsp:cNvSpPr/>
      </dsp:nvSpPr>
      <dsp:spPr>
        <a:xfrm>
          <a:off x="2996406" y="184720"/>
          <a:ext cx="2135187" cy="12811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LLM</a:t>
          </a:r>
          <a:endParaRPr lang="en-IN" sz="3100" kern="1200" dirty="0"/>
        </a:p>
      </dsp:txBody>
      <dsp:txXfrm>
        <a:off x="3033928" y="222242"/>
        <a:ext cx="2060143" cy="1206068"/>
      </dsp:txXfrm>
    </dsp:sp>
    <dsp:sp modelId="{5A127E02-989A-4216-ABE7-22886FCAE88A}">
      <dsp:nvSpPr>
        <dsp:cNvPr id="0" name=""/>
        <dsp:cNvSpPr/>
      </dsp:nvSpPr>
      <dsp:spPr>
        <a:xfrm>
          <a:off x="5345112" y="560513"/>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IN" sz="2400" kern="1200"/>
        </a:p>
      </dsp:txBody>
      <dsp:txXfrm>
        <a:off x="5345112" y="666418"/>
        <a:ext cx="316861" cy="317716"/>
      </dsp:txXfrm>
    </dsp:sp>
    <dsp:sp modelId="{FA364991-99C2-44A2-8018-BB5C897A940A}">
      <dsp:nvSpPr>
        <dsp:cNvPr id="0" name=""/>
        <dsp:cNvSpPr/>
      </dsp:nvSpPr>
      <dsp:spPr>
        <a:xfrm>
          <a:off x="5985668" y="184720"/>
          <a:ext cx="2135187" cy="12811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Response</a:t>
          </a:r>
          <a:endParaRPr lang="en-IN" sz="3100" kern="1200" dirty="0"/>
        </a:p>
      </dsp:txBody>
      <dsp:txXfrm>
        <a:off x="6023190" y="222242"/>
        <a:ext cx="2060143" cy="1206068"/>
      </dsp:txXfrm>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s3-us-west-2.amazonaws.com/openai-assets/research-covers/language-unsupervised/language_understanding_paper.pdf" TargetMode="External"/><Relationship Id="rId2" Type="http://schemas.openxmlformats.org/officeDocument/2006/relationships/slide" Target="../slides/slide94.xml"/><Relationship Id="rId1" Type="http://schemas.openxmlformats.org/officeDocument/2006/relationships/notesMaster" Target="../notesMasters/notesMaster1.xml"/><Relationship Id="rId4" Type="http://schemas.openxmlformats.org/officeDocument/2006/relationships/hyperlink" Target="https://proceedings.neurips.cc/paper/2020/file/1457c0d6bfcb4967418bfb8ac142f64a-Paper.pdf"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bigscience.huggingface.co/blog/the-bigscience-rail-license?ref=blog.truefoundry.com" TargetMode="External"/><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4" name="Google Shape;8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Now the question is why do we need Large models? We had models like Bert which were pretty successful in NLP tasks. Scaling up model size (increasing the number of parameters) has been shown to predictably improve performance and sample efficiency on downstream language tasks.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As models get bigger, their performance keeps getting better in an expected way.</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However, this paper discusses an "unpredictable phenomenon" called "emergent abilities" that arise in very large language models.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An ability is considered "emergent" if it is not present in smaller models, but suddenly appears or "emerges" when the models are scaled up to sufficiently large sizes.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These emergent abilities cannot be simply predicted or anticipated by looking at the performance trends of smaller models alone.</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 existence of such emergent abilities when scaling up raises an intriguing question - whether further increasing the scale of these models could potentially unlock even more new and unpredictable capabilities.</a:t>
            </a:r>
            <a:endParaRPr lang="en-US" b="0" dirty="0">
              <a:effectLst/>
            </a:endParaRPr>
          </a:p>
          <a:p>
            <a:br>
              <a:rPr lang="en-US" dirty="0"/>
            </a:br>
            <a:endParaRPr lang="en-IN" dirty="0"/>
          </a:p>
        </p:txBody>
      </p:sp>
    </p:spTree>
    <p:extLst>
      <p:ext uri="{BB962C8B-B14F-4D97-AF65-F5344CB8AC3E}">
        <p14:creationId xmlns:p14="http://schemas.microsoft.com/office/powerpoint/2010/main" val="1938824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4" name="Google Shape;8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673241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rtl="0">
              <a:spcBef>
                <a:spcPts val="0"/>
              </a:spcBef>
              <a:spcAft>
                <a:spcPts val="0"/>
              </a:spcAft>
            </a:pPr>
            <a:r>
              <a:rPr lang="en-US" sz="1800" b="0" i="0" u="none" strike="noStrike" dirty="0" err="1">
                <a:solidFill>
                  <a:srgbClr val="000000"/>
                </a:solidFill>
                <a:effectLst/>
                <a:latin typeface="Arial" panose="020B0604020202020204" pitchFamily="34" charset="0"/>
              </a:rPr>
              <a:t>LangChain</a:t>
            </a:r>
            <a:r>
              <a:rPr lang="en-US" sz="1800" b="0" i="0" u="none" strike="noStrike" dirty="0">
                <a:solidFill>
                  <a:srgbClr val="000000"/>
                </a:solidFill>
                <a:effectLst/>
                <a:latin typeface="Arial" panose="020B0604020202020204" pitchFamily="34" charset="0"/>
              </a:rPr>
              <a:t> is considered a framework because it provides a structured way to build applications that leverage large language models (LLMs) by breaking down the process into modular, reusable components. Here are some of the key ways </a:t>
            </a:r>
            <a:r>
              <a:rPr lang="en-US" sz="1800" b="0" i="0" u="none" strike="noStrike" dirty="0" err="1">
                <a:solidFill>
                  <a:srgbClr val="000000"/>
                </a:solidFill>
                <a:effectLst/>
                <a:latin typeface="Arial" panose="020B0604020202020204" pitchFamily="34" charset="0"/>
              </a:rPr>
              <a:t>LangChain</a:t>
            </a:r>
            <a:r>
              <a:rPr lang="en-US" sz="1800" b="0" i="0" u="none" strike="noStrike" dirty="0">
                <a:solidFill>
                  <a:srgbClr val="000000"/>
                </a:solidFill>
                <a:effectLst/>
                <a:latin typeface="Arial" panose="020B0604020202020204" pitchFamily="34" charset="0"/>
              </a:rPr>
              <a:t> acts as a framework:</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1. **Abstractions**: </a:t>
            </a:r>
            <a:r>
              <a:rPr lang="en-US" sz="1800" b="0" i="0" u="none" strike="noStrike" dirty="0" err="1">
                <a:solidFill>
                  <a:srgbClr val="000000"/>
                </a:solidFill>
                <a:effectLst/>
                <a:latin typeface="Arial" panose="020B0604020202020204" pitchFamily="34" charset="0"/>
              </a:rPr>
              <a:t>LangChain</a:t>
            </a:r>
            <a:r>
              <a:rPr lang="en-US" sz="1800" b="0" i="0" u="none" strike="noStrike" dirty="0">
                <a:solidFill>
                  <a:srgbClr val="000000"/>
                </a:solidFill>
                <a:effectLst/>
                <a:latin typeface="Arial" panose="020B0604020202020204" pitchFamily="34" charset="0"/>
              </a:rPr>
              <a:t> defines high-level abstractions like Agents, Chains, Memories, etc. that encapsulate common LLM application patterns and workflows. Developers can use and extend these abstractions.</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2. **Integration Points**: It provides integration points to plug in different data sources, LLM providers, utility functions etc. For example, you can easily swap an OpenAI LLM for an Anthropic LLM.</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3. **Composability**: </a:t>
            </a:r>
            <a:r>
              <a:rPr lang="en-US" sz="1800" b="0" i="0" u="none" strike="noStrike" dirty="0" err="1">
                <a:solidFill>
                  <a:srgbClr val="000000"/>
                </a:solidFill>
                <a:effectLst/>
                <a:latin typeface="Arial" panose="020B0604020202020204" pitchFamily="34" charset="0"/>
              </a:rPr>
              <a:t>LangChain</a:t>
            </a:r>
            <a:r>
              <a:rPr lang="en-US" sz="1800" b="0" i="0" u="none" strike="noStrike" dirty="0">
                <a:solidFill>
                  <a:srgbClr val="000000"/>
                </a:solidFill>
                <a:effectLst/>
                <a:latin typeface="Arial" panose="020B0604020202020204" pitchFamily="34" charset="0"/>
              </a:rPr>
              <a:t> components are designed to be composed together flexibly. You can chain multiple LLMs, combine them with utilities like vector stores, use off-the-shelf agents or build custom ones.</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4. **Best Practices**: The framework encodes best practices for building LLM applications like handling prompts, managing context, evaluating outputs etc. This avoids boilerplate code.</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5. **Ecosystem**: </a:t>
            </a:r>
            <a:r>
              <a:rPr lang="en-US" sz="1800" b="0" i="0" u="none" strike="noStrike" dirty="0" err="1">
                <a:solidFill>
                  <a:srgbClr val="000000"/>
                </a:solidFill>
                <a:effectLst/>
                <a:latin typeface="Arial" panose="020B0604020202020204" pitchFamily="34" charset="0"/>
              </a:rPr>
              <a:t>LangChain</a:t>
            </a:r>
            <a:r>
              <a:rPr lang="en-US" sz="1800" b="0" i="0" u="none" strike="noStrike" dirty="0">
                <a:solidFill>
                  <a:srgbClr val="000000"/>
                </a:solidFill>
                <a:effectLst/>
                <a:latin typeface="Arial" panose="020B0604020202020204" pitchFamily="34" charset="0"/>
              </a:rPr>
              <a:t> has a growing ecosystem of integrations, agents, chains and other tools that developers can leverage and extend.</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So in essence, </a:t>
            </a:r>
            <a:r>
              <a:rPr lang="en-US" sz="1800" b="0" i="0" u="none" strike="noStrike" dirty="0" err="1">
                <a:solidFill>
                  <a:srgbClr val="000000"/>
                </a:solidFill>
                <a:effectLst/>
                <a:latin typeface="Arial" panose="020B0604020202020204" pitchFamily="34" charset="0"/>
              </a:rPr>
              <a:t>LangChain</a:t>
            </a:r>
            <a:r>
              <a:rPr lang="en-US" sz="1800" b="0" i="0" u="none" strike="noStrike" dirty="0">
                <a:solidFill>
                  <a:srgbClr val="000000"/>
                </a:solidFill>
                <a:effectLst/>
                <a:latin typeface="Arial" panose="020B0604020202020204" pitchFamily="34" charset="0"/>
              </a:rPr>
              <a:t> provides the architecture, building blocks and conventions that allow developers to build complex AI-powered applications without starting from scratch each time. It abstracts away much of the low-level LLM integration work and facilitates rapid prototyping and iteration</a:t>
            </a:r>
            <a:endParaRPr lang="en-US" b="0" dirty="0">
              <a:effectLst/>
            </a:endParaRPr>
          </a:p>
          <a:p>
            <a:br>
              <a:rPr lang="en-US" dirty="0"/>
            </a:br>
            <a:endParaRPr dirty="0"/>
          </a:p>
        </p:txBody>
      </p:sp>
      <p:sp>
        <p:nvSpPr>
          <p:cNvPr id="91" name="Google Shape;9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100" b="0" i="0" u="none" strike="noStrike" dirty="0" err="1">
                <a:solidFill>
                  <a:srgbClr val="000000"/>
                </a:solidFill>
                <a:effectLst/>
                <a:latin typeface="Arial" panose="020B0604020202020204" pitchFamily="34" charset="0"/>
              </a:rPr>
              <a:t>LangChain</a:t>
            </a:r>
            <a:r>
              <a:rPr lang="en-US" sz="1100" b="0" i="0" u="none" strike="noStrike" dirty="0">
                <a:solidFill>
                  <a:srgbClr val="000000"/>
                </a:solidFill>
                <a:effectLst/>
                <a:latin typeface="Arial" panose="020B0604020202020204" pitchFamily="34" charset="0"/>
              </a:rPr>
              <a:t> is considered a framework because it provides a structured way to build applications that leverage large language models (LLMs) by breaking down the process into modular, reusable components. Here are some of the key ways </a:t>
            </a:r>
            <a:r>
              <a:rPr lang="en-US" sz="1100" b="0" i="0" u="none" strike="noStrike" dirty="0" err="1">
                <a:solidFill>
                  <a:srgbClr val="000000"/>
                </a:solidFill>
                <a:effectLst/>
                <a:latin typeface="Arial" panose="020B0604020202020204" pitchFamily="34" charset="0"/>
              </a:rPr>
              <a:t>LangChain</a:t>
            </a:r>
            <a:r>
              <a:rPr lang="en-US" sz="1100" b="0" i="0" u="none" strike="noStrike" dirty="0">
                <a:solidFill>
                  <a:srgbClr val="000000"/>
                </a:solidFill>
                <a:effectLst/>
                <a:latin typeface="Arial" panose="020B0604020202020204" pitchFamily="34" charset="0"/>
              </a:rPr>
              <a:t> acts as a framework:</a:t>
            </a:r>
            <a:endParaRPr lang="en-US" b="0" dirty="0">
              <a:effectLst/>
            </a:endParaRPr>
          </a:p>
          <a:p>
            <a:pPr rtl="0">
              <a:spcBef>
                <a:spcPts val="0"/>
              </a:spcBef>
              <a:spcAft>
                <a:spcPts val="0"/>
              </a:spcAft>
            </a:pPr>
            <a:br>
              <a:rPr lang="en-US" b="0" dirty="0">
                <a:effectLst/>
              </a:rPr>
            </a:br>
            <a:r>
              <a:rPr lang="en-US" sz="1100" b="0" i="0" u="none" strike="noStrike" dirty="0">
                <a:solidFill>
                  <a:srgbClr val="000000"/>
                </a:solidFill>
                <a:effectLst/>
                <a:latin typeface="Arial" panose="020B0604020202020204" pitchFamily="34" charset="0"/>
              </a:rPr>
              <a:t>1. **Abstractions**: </a:t>
            </a:r>
            <a:r>
              <a:rPr lang="en-US" sz="1100" b="0" i="0" u="none" strike="noStrike" dirty="0" err="1">
                <a:solidFill>
                  <a:srgbClr val="000000"/>
                </a:solidFill>
                <a:effectLst/>
                <a:latin typeface="Arial" panose="020B0604020202020204" pitchFamily="34" charset="0"/>
              </a:rPr>
              <a:t>LangChain</a:t>
            </a:r>
            <a:r>
              <a:rPr lang="en-US" sz="1100" b="0" i="0" u="none" strike="noStrike" dirty="0">
                <a:solidFill>
                  <a:srgbClr val="000000"/>
                </a:solidFill>
                <a:effectLst/>
                <a:latin typeface="Arial" panose="020B0604020202020204" pitchFamily="34" charset="0"/>
              </a:rPr>
              <a:t> defines high-level abstractions like Agents, Chains, Memories, etc. that encapsulate common LLM application patterns and workflows. Developers can use and extend these abstractions.</a:t>
            </a:r>
            <a:endParaRPr lang="en-US" b="0" dirty="0">
              <a:effectLst/>
            </a:endParaRPr>
          </a:p>
          <a:p>
            <a:pPr rtl="0">
              <a:spcBef>
                <a:spcPts val="0"/>
              </a:spcBef>
              <a:spcAft>
                <a:spcPts val="0"/>
              </a:spcAft>
            </a:pPr>
            <a:br>
              <a:rPr lang="en-US" b="0" dirty="0">
                <a:effectLst/>
              </a:rPr>
            </a:br>
            <a:r>
              <a:rPr lang="en-US" sz="1100" b="0" i="0" u="none" strike="noStrike" dirty="0">
                <a:solidFill>
                  <a:srgbClr val="000000"/>
                </a:solidFill>
                <a:effectLst/>
                <a:latin typeface="Arial" panose="020B0604020202020204" pitchFamily="34" charset="0"/>
              </a:rPr>
              <a:t>2. **Integration Points**: It provides integration points to plug in different data sources, LLM providers, utility functions etc. For example, you can easily swap an OpenAI LLM for an Anthropic LLM.</a:t>
            </a:r>
            <a:endParaRPr lang="en-US" b="0" dirty="0">
              <a:effectLst/>
            </a:endParaRPr>
          </a:p>
          <a:p>
            <a:pPr rtl="0">
              <a:spcBef>
                <a:spcPts val="0"/>
              </a:spcBef>
              <a:spcAft>
                <a:spcPts val="0"/>
              </a:spcAft>
            </a:pPr>
            <a:br>
              <a:rPr lang="en-US" b="0" dirty="0">
                <a:effectLst/>
              </a:rPr>
            </a:br>
            <a:r>
              <a:rPr lang="en-US" sz="1100" b="0" i="0" u="none" strike="noStrike" dirty="0">
                <a:solidFill>
                  <a:srgbClr val="000000"/>
                </a:solidFill>
                <a:effectLst/>
                <a:latin typeface="Arial" panose="020B0604020202020204" pitchFamily="34" charset="0"/>
              </a:rPr>
              <a:t>3. **Composability**: </a:t>
            </a:r>
            <a:r>
              <a:rPr lang="en-US" sz="1100" b="0" i="0" u="none" strike="noStrike" dirty="0" err="1">
                <a:solidFill>
                  <a:srgbClr val="000000"/>
                </a:solidFill>
                <a:effectLst/>
                <a:latin typeface="Arial" panose="020B0604020202020204" pitchFamily="34" charset="0"/>
              </a:rPr>
              <a:t>LangChain</a:t>
            </a:r>
            <a:r>
              <a:rPr lang="en-US" sz="1100" b="0" i="0" u="none" strike="noStrike" dirty="0">
                <a:solidFill>
                  <a:srgbClr val="000000"/>
                </a:solidFill>
                <a:effectLst/>
                <a:latin typeface="Arial" panose="020B0604020202020204" pitchFamily="34" charset="0"/>
              </a:rPr>
              <a:t> components are designed to be composed together flexibly. You can chain multiple LLMs, combine them with utilities like vector stores, use off-the-shelf agents or build custom ones.</a:t>
            </a:r>
            <a:endParaRPr lang="en-US" b="0" dirty="0">
              <a:effectLst/>
            </a:endParaRPr>
          </a:p>
          <a:p>
            <a:pPr rtl="0">
              <a:spcBef>
                <a:spcPts val="0"/>
              </a:spcBef>
              <a:spcAft>
                <a:spcPts val="0"/>
              </a:spcAft>
            </a:pPr>
            <a:br>
              <a:rPr lang="en-US" b="0" dirty="0">
                <a:effectLst/>
              </a:rPr>
            </a:br>
            <a:r>
              <a:rPr lang="en-US" sz="1100" b="0" i="0" u="none" strike="noStrike" dirty="0">
                <a:solidFill>
                  <a:srgbClr val="000000"/>
                </a:solidFill>
                <a:effectLst/>
                <a:latin typeface="Arial" panose="020B0604020202020204" pitchFamily="34" charset="0"/>
              </a:rPr>
              <a:t>4. **Best Practices**: The framework encodes best practices for building LLM applications like handling prompts, managing context, evaluating outputs etc. This avoids boilerplate code.</a:t>
            </a:r>
            <a:endParaRPr lang="en-US" b="0" dirty="0">
              <a:effectLst/>
            </a:endParaRPr>
          </a:p>
          <a:p>
            <a:pPr rtl="0">
              <a:spcBef>
                <a:spcPts val="0"/>
              </a:spcBef>
              <a:spcAft>
                <a:spcPts val="0"/>
              </a:spcAft>
            </a:pPr>
            <a:br>
              <a:rPr lang="en-US" b="0" dirty="0">
                <a:effectLst/>
              </a:rPr>
            </a:br>
            <a:r>
              <a:rPr lang="en-US" sz="1100" b="0" i="0" u="none" strike="noStrike" dirty="0">
                <a:solidFill>
                  <a:srgbClr val="000000"/>
                </a:solidFill>
                <a:effectLst/>
                <a:latin typeface="Arial" panose="020B0604020202020204" pitchFamily="34" charset="0"/>
              </a:rPr>
              <a:t>5. **Ecosystem**: </a:t>
            </a:r>
            <a:r>
              <a:rPr lang="en-US" sz="1100" b="0" i="0" u="none" strike="noStrike" dirty="0" err="1">
                <a:solidFill>
                  <a:srgbClr val="000000"/>
                </a:solidFill>
                <a:effectLst/>
                <a:latin typeface="Arial" panose="020B0604020202020204" pitchFamily="34" charset="0"/>
              </a:rPr>
              <a:t>LangChain</a:t>
            </a:r>
            <a:r>
              <a:rPr lang="en-US" sz="1100" b="0" i="0" u="none" strike="noStrike" dirty="0">
                <a:solidFill>
                  <a:srgbClr val="000000"/>
                </a:solidFill>
                <a:effectLst/>
                <a:latin typeface="Arial" panose="020B0604020202020204" pitchFamily="34" charset="0"/>
              </a:rPr>
              <a:t> has a growing ecosystem of integrations, agents, chains and other tools that developers can leverage and extend.</a:t>
            </a:r>
            <a:endParaRPr lang="en-US" b="0" dirty="0">
              <a:effectLst/>
            </a:endParaRPr>
          </a:p>
          <a:p>
            <a:endParaRPr lang="en-IN" dirty="0"/>
          </a:p>
        </p:txBody>
      </p:sp>
    </p:spTree>
    <p:extLst>
      <p:ext uri="{BB962C8B-B14F-4D97-AF65-F5344CB8AC3E}">
        <p14:creationId xmlns:p14="http://schemas.microsoft.com/office/powerpoint/2010/main" val="6947746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Rather than directly calling LLM APIs, developers can leverage </a:t>
            </a:r>
            <a:r>
              <a:rPr lang="en-US" sz="1800" b="0" i="0" u="none" strike="noStrike" dirty="0" err="1">
                <a:solidFill>
                  <a:srgbClr val="000000"/>
                </a:solidFill>
                <a:effectLst/>
                <a:latin typeface="Arial" panose="020B0604020202020204" pitchFamily="34" charset="0"/>
              </a:rPr>
              <a:t>LangChain's</a:t>
            </a:r>
            <a:r>
              <a:rPr lang="en-US" sz="1800" b="0" i="0" u="none" strike="noStrike" dirty="0">
                <a:solidFill>
                  <a:srgbClr val="000000"/>
                </a:solidFill>
                <a:effectLst/>
                <a:latin typeface="Arial" panose="020B0604020202020204" pitchFamily="34" charset="0"/>
              </a:rPr>
              <a:t> higher-level constructs to more quickly build, experiment with and deploy LLM-powered applications and workflows.</a:t>
            </a:r>
            <a:endParaRPr lang="en-US" b="0" dirty="0">
              <a:effectLst/>
            </a:endParaRPr>
          </a:p>
          <a:p>
            <a:pPr rtl="0">
              <a:spcBef>
                <a:spcPts val="0"/>
              </a:spcBef>
              <a:spcAft>
                <a:spcPts val="0"/>
              </a:spcAft>
            </a:pPr>
            <a:r>
              <a:rPr lang="en-US" sz="1800" b="0" i="0" u="none" strike="noStrike" dirty="0" err="1">
                <a:solidFill>
                  <a:srgbClr val="000000"/>
                </a:solidFill>
                <a:effectLst/>
                <a:latin typeface="Arial" panose="020B0604020202020204" pitchFamily="34" charset="0"/>
              </a:rPr>
              <a:t>LangChain</a:t>
            </a:r>
            <a:r>
              <a:rPr lang="en-US" sz="1800" b="0" i="0" u="none" strike="noStrike" dirty="0">
                <a:solidFill>
                  <a:srgbClr val="000000"/>
                </a:solidFill>
                <a:effectLst/>
                <a:latin typeface="Arial" panose="020B0604020202020204" pitchFamily="34" charset="0"/>
              </a:rPr>
              <a:t> simplifies every stage of the LLM application lifecycle:</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Development: Build your applications using </a:t>
            </a:r>
            <a:r>
              <a:rPr lang="en-US" sz="1800" b="0" i="0" u="none" strike="noStrike" dirty="0" err="1">
                <a:solidFill>
                  <a:srgbClr val="000000"/>
                </a:solidFill>
                <a:effectLst/>
                <a:latin typeface="Arial" panose="020B0604020202020204" pitchFamily="34" charset="0"/>
              </a:rPr>
              <a:t>LangChain's</a:t>
            </a:r>
            <a:r>
              <a:rPr lang="en-US" sz="1800" b="0" i="0" u="none" strike="noStrike" dirty="0">
                <a:solidFill>
                  <a:srgbClr val="000000"/>
                </a:solidFill>
                <a:effectLst/>
                <a:latin typeface="Arial" panose="020B0604020202020204" pitchFamily="34" charset="0"/>
              </a:rPr>
              <a:t> open-source building blocks and components. Hit the ground running using third-party integrations and Templates.</a:t>
            </a:r>
            <a:endParaRPr lang="en-US" b="0" dirty="0">
              <a:effectLst/>
            </a:endParaRPr>
          </a:p>
          <a:p>
            <a:pPr rtl="0">
              <a:spcBef>
                <a:spcPts val="0"/>
              </a:spcBef>
              <a:spcAft>
                <a:spcPts val="0"/>
              </a:spcAft>
            </a:pPr>
            <a:r>
              <a:rPr lang="en-US" sz="1800" b="0" i="0" u="none" strike="noStrike" dirty="0" err="1">
                <a:solidFill>
                  <a:srgbClr val="000000"/>
                </a:solidFill>
                <a:effectLst/>
                <a:latin typeface="Arial" panose="020B0604020202020204" pitchFamily="34" charset="0"/>
              </a:rPr>
              <a:t>Productionization</a:t>
            </a:r>
            <a:r>
              <a:rPr lang="en-US" sz="1800" b="0" i="0" u="none" strike="noStrike" dirty="0">
                <a:solidFill>
                  <a:srgbClr val="000000"/>
                </a:solidFill>
                <a:effectLst/>
                <a:latin typeface="Arial" panose="020B0604020202020204" pitchFamily="34" charset="0"/>
              </a:rPr>
              <a:t>: Use </a:t>
            </a:r>
            <a:r>
              <a:rPr lang="en-US" sz="1800" b="0" i="0" u="none" strike="noStrike" dirty="0" err="1">
                <a:solidFill>
                  <a:srgbClr val="000000"/>
                </a:solidFill>
                <a:effectLst/>
                <a:latin typeface="Arial" panose="020B0604020202020204" pitchFamily="34" charset="0"/>
              </a:rPr>
              <a:t>LangSmith</a:t>
            </a:r>
            <a:r>
              <a:rPr lang="en-US" sz="1800" b="0" i="0" u="none" strike="noStrike" dirty="0">
                <a:solidFill>
                  <a:srgbClr val="000000"/>
                </a:solidFill>
                <a:effectLst/>
                <a:latin typeface="Arial" panose="020B0604020202020204" pitchFamily="34" charset="0"/>
              </a:rPr>
              <a:t> to inspect, monitor and evaluate your chains, so that you can continuously optimize and deploy with confidence.</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Deployment: Turn any chain into an API with </a:t>
            </a:r>
            <a:r>
              <a:rPr lang="en-US" sz="1800" b="0" i="0" u="none" strike="noStrike" dirty="0" err="1">
                <a:solidFill>
                  <a:srgbClr val="000000"/>
                </a:solidFill>
                <a:effectLst/>
                <a:latin typeface="Arial" panose="020B0604020202020204" pitchFamily="34" charset="0"/>
              </a:rPr>
              <a:t>LangServe</a:t>
            </a:r>
            <a:r>
              <a:rPr lang="en-US" sz="1800" b="0" i="0" u="none" strike="noStrike" dirty="0">
                <a:solidFill>
                  <a:srgbClr val="000000"/>
                </a:solidFill>
                <a:effectLst/>
                <a:latin typeface="Arial" panose="020B0604020202020204" pitchFamily="34" charset="0"/>
              </a:rPr>
              <a:t>.</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Concretely, the framework consists of the following open-source libraries:</a:t>
            </a:r>
            <a:endParaRPr lang="en-US" b="0" dirty="0">
              <a:effectLst/>
            </a:endParaRPr>
          </a:p>
          <a:p>
            <a:pPr rtl="0">
              <a:spcBef>
                <a:spcPts val="0"/>
              </a:spcBef>
              <a:spcAft>
                <a:spcPts val="0"/>
              </a:spcAft>
            </a:pPr>
            <a:br>
              <a:rPr lang="en-US" b="0" dirty="0">
                <a:effectLst/>
              </a:rPr>
            </a:br>
            <a:r>
              <a:rPr lang="en-US" sz="1800" b="0" i="0" u="none" strike="noStrike" dirty="0" err="1">
                <a:solidFill>
                  <a:srgbClr val="000000"/>
                </a:solidFill>
                <a:effectLst/>
                <a:latin typeface="Arial" panose="020B0604020202020204" pitchFamily="34" charset="0"/>
              </a:rPr>
              <a:t>langchain</a:t>
            </a:r>
            <a:r>
              <a:rPr lang="en-US" sz="1800" b="0" i="0" u="none" strike="noStrike" dirty="0">
                <a:solidFill>
                  <a:srgbClr val="000000"/>
                </a:solidFill>
                <a:effectLst/>
                <a:latin typeface="Arial" panose="020B0604020202020204" pitchFamily="34" charset="0"/>
              </a:rPr>
              <a:t>-core: Base abstractions and </a:t>
            </a:r>
            <a:r>
              <a:rPr lang="en-US" sz="1800" b="0" i="0" u="none" strike="noStrike" dirty="0" err="1">
                <a:solidFill>
                  <a:srgbClr val="000000"/>
                </a:solidFill>
                <a:effectLst/>
                <a:latin typeface="Arial" panose="020B0604020202020204" pitchFamily="34" charset="0"/>
              </a:rPr>
              <a:t>LangChain</a:t>
            </a:r>
            <a:r>
              <a:rPr lang="en-US" sz="1800" b="0" i="0" u="none" strike="noStrike" dirty="0">
                <a:solidFill>
                  <a:srgbClr val="000000"/>
                </a:solidFill>
                <a:effectLst/>
                <a:latin typeface="Arial" panose="020B0604020202020204" pitchFamily="34" charset="0"/>
              </a:rPr>
              <a:t> Expression Language.</a:t>
            </a:r>
            <a:endParaRPr lang="en-US" b="0" dirty="0">
              <a:effectLst/>
            </a:endParaRPr>
          </a:p>
          <a:p>
            <a:pPr rtl="0">
              <a:spcBef>
                <a:spcPts val="0"/>
              </a:spcBef>
              <a:spcAft>
                <a:spcPts val="0"/>
              </a:spcAft>
            </a:pPr>
            <a:r>
              <a:rPr lang="en-US" sz="1800" b="0" i="0" u="none" strike="noStrike" dirty="0" err="1">
                <a:solidFill>
                  <a:srgbClr val="000000"/>
                </a:solidFill>
                <a:effectLst/>
                <a:latin typeface="Arial" panose="020B0604020202020204" pitchFamily="34" charset="0"/>
              </a:rPr>
              <a:t>langchain</a:t>
            </a:r>
            <a:r>
              <a:rPr lang="en-US" sz="1800" b="0" i="0" u="none" strike="noStrike" dirty="0">
                <a:solidFill>
                  <a:srgbClr val="000000"/>
                </a:solidFill>
                <a:effectLst/>
                <a:latin typeface="Arial" panose="020B0604020202020204" pitchFamily="34" charset="0"/>
              </a:rPr>
              <a:t>-community: Third party integrations.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Partner packages (e.g. </a:t>
            </a:r>
            <a:r>
              <a:rPr lang="en-US" sz="1800" b="0" i="0" u="none" strike="noStrike" dirty="0" err="1">
                <a:solidFill>
                  <a:srgbClr val="000000"/>
                </a:solidFill>
                <a:effectLst/>
                <a:latin typeface="Arial" panose="020B0604020202020204" pitchFamily="34" charset="0"/>
              </a:rPr>
              <a:t>langchain-openai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langchain</a:t>
            </a:r>
            <a:r>
              <a:rPr lang="en-US" sz="1800" b="0" i="0" u="none" strike="noStrike" dirty="0">
                <a:solidFill>
                  <a:srgbClr val="000000"/>
                </a:solidFill>
                <a:effectLst/>
                <a:latin typeface="Arial" panose="020B0604020202020204" pitchFamily="34" charset="0"/>
              </a:rPr>
              <a:t>-anthropic, etc.): Some integrations have been further split into their own lightweight packages that only depend on </a:t>
            </a:r>
            <a:r>
              <a:rPr lang="en-US" sz="1800" b="0" i="0" u="none" strike="noStrike" dirty="0" err="1">
                <a:solidFill>
                  <a:srgbClr val="000000"/>
                </a:solidFill>
                <a:effectLst/>
                <a:latin typeface="Arial" panose="020B0604020202020204" pitchFamily="34" charset="0"/>
              </a:rPr>
              <a:t>langchain</a:t>
            </a:r>
            <a:r>
              <a:rPr lang="en-US" sz="1800" b="0" i="0" u="none" strike="noStrike" dirty="0">
                <a:solidFill>
                  <a:srgbClr val="000000"/>
                </a:solidFill>
                <a:effectLst/>
                <a:latin typeface="Arial" panose="020B0604020202020204" pitchFamily="34" charset="0"/>
              </a:rPr>
              <a:t>-core.</a:t>
            </a:r>
            <a:endParaRPr lang="en-US" b="0" dirty="0">
              <a:effectLst/>
            </a:endParaRPr>
          </a:p>
          <a:p>
            <a:pPr rtl="0">
              <a:spcBef>
                <a:spcPts val="0"/>
              </a:spcBef>
              <a:spcAft>
                <a:spcPts val="0"/>
              </a:spcAft>
            </a:pPr>
            <a:r>
              <a:rPr lang="en-US" sz="1800" b="0" i="0" u="none" strike="noStrike" dirty="0" err="1">
                <a:solidFill>
                  <a:srgbClr val="000000"/>
                </a:solidFill>
                <a:effectLst/>
                <a:latin typeface="Arial" panose="020B0604020202020204" pitchFamily="34" charset="0"/>
              </a:rPr>
              <a:t>langchain</a:t>
            </a:r>
            <a:r>
              <a:rPr lang="en-US" sz="1800" b="0" i="0" u="none" strike="noStrike" dirty="0">
                <a:solidFill>
                  <a:srgbClr val="000000"/>
                </a:solidFill>
                <a:effectLst/>
                <a:latin typeface="Arial" panose="020B0604020202020204" pitchFamily="34" charset="0"/>
              </a:rPr>
              <a:t>: Chains, agents, and retrieval strategies that make up an application's cognitive architecture.</a:t>
            </a:r>
            <a:endParaRPr lang="en-US" b="0" dirty="0">
              <a:effectLst/>
            </a:endParaRPr>
          </a:p>
          <a:p>
            <a:pPr rtl="0">
              <a:spcBef>
                <a:spcPts val="0"/>
              </a:spcBef>
              <a:spcAft>
                <a:spcPts val="0"/>
              </a:spcAft>
            </a:pPr>
            <a:r>
              <a:rPr lang="en-US" sz="1800" b="0" i="0" u="none" strike="noStrike" dirty="0" err="1">
                <a:solidFill>
                  <a:srgbClr val="000000"/>
                </a:solidFill>
                <a:effectLst/>
                <a:latin typeface="Arial" panose="020B0604020202020204" pitchFamily="34" charset="0"/>
              </a:rPr>
              <a:t>langgraph</a:t>
            </a:r>
            <a:r>
              <a:rPr lang="en-US" sz="1800" b="0" i="0" u="none" strike="noStrike" dirty="0">
                <a:solidFill>
                  <a:srgbClr val="000000"/>
                </a:solidFill>
                <a:effectLst/>
                <a:latin typeface="Arial" panose="020B0604020202020204" pitchFamily="34" charset="0"/>
              </a:rPr>
              <a:t>: Build robust and stateful multi-actor applications with LLMs by modeling steps as edges and nodes in a graph.</a:t>
            </a:r>
            <a:endParaRPr lang="en-US" b="0" dirty="0">
              <a:effectLst/>
            </a:endParaRPr>
          </a:p>
          <a:p>
            <a:pPr rtl="0">
              <a:spcBef>
                <a:spcPts val="0"/>
              </a:spcBef>
              <a:spcAft>
                <a:spcPts val="0"/>
              </a:spcAft>
            </a:pPr>
            <a:r>
              <a:rPr lang="en-US" sz="1800" b="0" i="0" u="none" strike="noStrike" dirty="0" err="1">
                <a:solidFill>
                  <a:srgbClr val="000000"/>
                </a:solidFill>
                <a:effectLst/>
                <a:latin typeface="Arial" panose="020B0604020202020204" pitchFamily="34" charset="0"/>
              </a:rPr>
              <a:t>langserve</a:t>
            </a:r>
            <a:r>
              <a:rPr lang="en-US" sz="1800" b="0" i="0" u="none" strike="noStrike" dirty="0">
                <a:solidFill>
                  <a:srgbClr val="000000"/>
                </a:solidFill>
                <a:effectLst/>
                <a:latin typeface="Arial" panose="020B0604020202020204" pitchFamily="34" charset="0"/>
              </a:rPr>
              <a:t>: Deploy </a:t>
            </a:r>
            <a:r>
              <a:rPr lang="en-US" sz="1800" b="0" i="0" u="none" strike="noStrike" dirty="0" err="1">
                <a:solidFill>
                  <a:srgbClr val="000000"/>
                </a:solidFill>
                <a:effectLst/>
                <a:latin typeface="Arial" panose="020B0604020202020204" pitchFamily="34" charset="0"/>
              </a:rPr>
              <a:t>LangChain</a:t>
            </a:r>
            <a:r>
              <a:rPr lang="en-US" sz="1800" b="0" i="0" u="none" strike="noStrike" dirty="0">
                <a:solidFill>
                  <a:srgbClr val="000000"/>
                </a:solidFill>
                <a:effectLst/>
                <a:latin typeface="Arial" panose="020B0604020202020204" pitchFamily="34" charset="0"/>
              </a:rPr>
              <a:t> chains as REST APIs.</a:t>
            </a:r>
            <a:endParaRPr lang="en-US" b="0" dirty="0">
              <a:effectLst/>
            </a:endParaRPr>
          </a:p>
          <a:p>
            <a:br>
              <a:rPr lang="en-US" dirty="0"/>
            </a:br>
            <a:endParaRPr dirty="0"/>
          </a:p>
        </p:txBody>
      </p:sp>
      <p:sp>
        <p:nvSpPr>
          <p:cNvPr id="97" name="Google Shape;9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51400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2" name="Google Shape;10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2" name="Google Shape;10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3488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0" i="0" dirty="0">
                <a:solidFill>
                  <a:srgbClr val="FAFAFA"/>
                </a:solidFill>
                <a:effectLst/>
                <a:highlight>
                  <a:srgbClr val="0E1117"/>
                </a:highlight>
                <a:latin typeface="Source Sans Pro" panose="020B0503030403020204" pitchFamily="34" charset="0"/>
              </a:rPr>
              <a:t>Chat models are designed specifically for engaging in conversations and are typically supported by large language models (LLMs). These chat models utilize provider APIs that have a different interface compared to pure text completion models. Instead of receiving a single string, they take a list of chat messages as input and return an AI message as output. GPT-4 and </a:t>
            </a:r>
            <a:r>
              <a:rPr lang="en-US" b="0" i="0" dirty="0" err="1">
                <a:solidFill>
                  <a:srgbClr val="FAFAFA"/>
                </a:solidFill>
                <a:effectLst/>
                <a:highlight>
                  <a:srgbClr val="0E1117"/>
                </a:highlight>
                <a:latin typeface="Source Sans Pro" panose="020B0503030403020204" pitchFamily="34" charset="0"/>
              </a:rPr>
              <a:t>Anthropic's</a:t>
            </a:r>
            <a:r>
              <a:rPr lang="en-US" b="0" i="0" dirty="0">
                <a:solidFill>
                  <a:srgbClr val="FAFAFA"/>
                </a:solidFill>
                <a:effectLst/>
                <a:highlight>
                  <a:srgbClr val="0E1117"/>
                </a:highlight>
                <a:latin typeface="Source Sans Pro" panose="020B0503030403020204" pitchFamily="34" charset="0"/>
              </a:rPr>
              <a:t> Claude-2 are examples of chat models.</a:t>
            </a:r>
          </a:p>
          <a:p>
            <a:pPr algn="l"/>
            <a:r>
              <a:rPr lang="en-US" b="0" i="0" dirty="0">
                <a:solidFill>
                  <a:srgbClr val="FAFAFA"/>
                </a:solidFill>
                <a:effectLst/>
                <a:highlight>
                  <a:srgbClr val="0E1117"/>
                </a:highlight>
                <a:latin typeface="Source Sans Pro" panose="020B0503030403020204" pitchFamily="34" charset="0"/>
              </a:rPr>
              <a:t>On the other hand, LLMs in </a:t>
            </a:r>
            <a:r>
              <a:rPr lang="en-US" b="0" i="0" dirty="0" err="1">
                <a:solidFill>
                  <a:srgbClr val="FAFAFA"/>
                </a:solidFill>
                <a:effectLst/>
                <a:highlight>
                  <a:srgbClr val="0E1117"/>
                </a:highlight>
                <a:latin typeface="Source Sans Pro" panose="020B0503030403020204" pitchFamily="34" charset="0"/>
              </a:rPr>
              <a:t>LangChain</a:t>
            </a:r>
            <a:r>
              <a:rPr lang="en-US" b="0" i="0" dirty="0">
                <a:solidFill>
                  <a:srgbClr val="FAFAFA"/>
                </a:solidFill>
                <a:effectLst/>
                <a:highlight>
                  <a:srgbClr val="0E1117"/>
                </a:highlight>
                <a:latin typeface="Source Sans Pro" panose="020B0503030403020204" pitchFamily="34" charset="0"/>
              </a:rPr>
              <a:t> refer to pure text completion models. The APIs they use accept a string prompt as input and produce a string completion as output. OpenAI's GPT-3 is an example of an LLM. It is crucial to note that these two API types have distinct input and output formats.</a:t>
            </a:r>
          </a:p>
          <a:p>
            <a:pPr algn="l"/>
            <a:r>
              <a:rPr lang="en-US" b="0" i="0" dirty="0">
                <a:solidFill>
                  <a:srgbClr val="FAFAFA"/>
                </a:solidFill>
                <a:effectLst/>
                <a:highlight>
                  <a:srgbClr val="0E1117"/>
                </a:highlight>
                <a:latin typeface="Source Sans Pro" panose="020B0503030403020204" pitchFamily="34" charset="0"/>
              </a:rPr>
              <a:t>Furthermore, it is essential to remember that not all models are identical. Different models may have varying prompting strategies that work best for them. For instance, </a:t>
            </a:r>
            <a:r>
              <a:rPr lang="en-US" b="0" i="0" dirty="0" err="1">
                <a:solidFill>
                  <a:srgbClr val="FAFAFA"/>
                </a:solidFill>
                <a:effectLst/>
                <a:highlight>
                  <a:srgbClr val="0E1117"/>
                </a:highlight>
                <a:latin typeface="Source Sans Pro" panose="020B0503030403020204" pitchFamily="34" charset="0"/>
              </a:rPr>
              <a:t>Anthropic's</a:t>
            </a:r>
            <a:r>
              <a:rPr lang="en-US" b="0" i="0" dirty="0">
                <a:solidFill>
                  <a:srgbClr val="FAFAFA"/>
                </a:solidFill>
                <a:effectLst/>
                <a:highlight>
                  <a:srgbClr val="0E1117"/>
                </a:highlight>
                <a:latin typeface="Source Sans Pro" panose="020B0503030403020204" pitchFamily="34" charset="0"/>
              </a:rPr>
              <a:t> models perform optimally with XML, while OpenAI's models work best with JSON. When designing your applications, keep these differences in mind. </a:t>
            </a:r>
            <a:r>
              <a:rPr lang="en-US" b="0" i="0" dirty="0">
                <a:solidFill>
                  <a:srgbClr val="1C1E21"/>
                </a:solidFill>
                <a:effectLst/>
                <a:latin typeface="Public Sans"/>
              </a:rPr>
              <a:t> The LLM objects take string as input and output string. The </a:t>
            </a:r>
            <a:r>
              <a:rPr lang="en-US" b="0" i="0" dirty="0" err="1">
                <a:solidFill>
                  <a:srgbClr val="1C1E21"/>
                </a:solidFill>
                <a:effectLst/>
                <a:latin typeface="Public Sans"/>
              </a:rPr>
              <a:t>ChatModel</a:t>
            </a:r>
            <a:r>
              <a:rPr lang="en-US" b="0" i="0" dirty="0">
                <a:solidFill>
                  <a:srgbClr val="1C1E21"/>
                </a:solidFill>
                <a:effectLst/>
                <a:latin typeface="Public Sans"/>
              </a:rPr>
              <a:t> objects take a list of messages as input and output a message.</a:t>
            </a:r>
            <a:endParaRPr lang="en-US" b="0" i="0" dirty="0">
              <a:solidFill>
                <a:srgbClr val="FAFAFA"/>
              </a:solidFill>
              <a:effectLst/>
              <a:highlight>
                <a:srgbClr val="0E1117"/>
              </a:highlight>
              <a:latin typeface="Source Sans Pro" panose="020B0503030403020204" pitchFamily="34" charset="0"/>
            </a:endParaRPr>
          </a:p>
          <a:p>
            <a:endParaRPr lang="en-IN" dirty="0"/>
          </a:p>
        </p:txBody>
      </p:sp>
    </p:spTree>
    <p:extLst>
      <p:ext uri="{BB962C8B-B14F-4D97-AF65-F5344CB8AC3E}">
        <p14:creationId xmlns:p14="http://schemas.microsoft.com/office/powerpoint/2010/main" val="38445055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47034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5493020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2" name="Google Shape;10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552977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US" b="0" i="0" dirty="0">
                <a:solidFill>
                  <a:srgbClr val="E2E2E5"/>
                </a:solidFill>
                <a:effectLst/>
                <a:highlight>
                  <a:srgbClr val="1A3059"/>
                </a:highlight>
                <a:latin typeface="Google Sans Text"/>
              </a:rPr>
              <a:t>Early NLP models faced a challenge: they needed a lot of help to understand text. We, the researchers, had to manually identify and extract important features, like word frequencies, parts of speech, and named entities. This process, called </a:t>
            </a:r>
            <a:r>
              <a:rPr lang="en-US" b="1" i="0" dirty="0">
                <a:solidFill>
                  <a:srgbClr val="E2E2E5"/>
                </a:solidFill>
                <a:effectLst/>
                <a:highlight>
                  <a:srgbClr val="1A3059"/>
                </a:highlight>
                <a:latin typeface="Google Sans Text"/>
              </a:rPr>
              <a:t>feature engineering</a:t>
            </a:r>
            <a:r>
              <a:rPr lang="en-US" b="0" i="0" dirty="0">
                <a:solidFill>
                  <a:srgbClr val="E2E2E5"/>
                </a:solidFill>
                <a:effectLst/>
                <a:highlight>
                  <a:srgbClr val="1A3059"/>
                </a:highlight>
                <a:latin typeface="Google Sans Text"/>
              </a:rPr>
              <a:t>, required a deep understanding of both language and the specific task at hand. Imagine teaching a computer to distinguish between happy and sad sentences. We'd have to tell it to look for words like "joy," "love," or "sadness," and teach it the importance of punctuation like exclamation marks and sad faces. It was time-consuming and required a lot of effort!</a:t>
            </a:r>
          </a:p>
          <a:p>
            <a:pPr marL="158750" indent="0" algn="l">
              <a:buNone/>
            </a:pPr>
            <a:endParaRPr lang="en-US" b="0" i="0" dirty="0">
              <a:solidFill>
                <a:srgbClr val="E2E2E5"/>
              </a:solidFill>
              <a:effectLst/>
              <a:highlight>
                <a:srgbClr val="1A3059"/>
              </a:highlight>
              <a:latin typeface="Google Sans Text"/>
            </a:endParaRPr>
          </a:p>
          <a:p>
            <a:pPr marL="158750" indent="0" algn="l">
              <a:buNone/>
            </a:pPr>
            <a:r>
              <a:rPr lang="en-US" b="0" i="0" dirty="0">
                <a:solidFill>
                  <a:srgbClr val="E2E2E5"/>
                </a:solidFill>
                <a:effectLst/>
                <a:highlight>
                  <a:srgbClr val="1A3059"/>
                </a:highlight>
                <a:latin typeface="Google Sans Text"/>
              </a:rPr>
              <a:t>Then came the era of </a:t>
            </a:r>
            <a:r>
              <a:rPr lang="en-US" b="1" i="0" dirty="0">
                <a:solidFill>
                  <a:srgbClr val="E2E2E5"/>
                </a:solidFill>
                <a:effectLst/>
                <a:highlight>
                  <a:srgbClr val="1A3059"/>
                </a:highlight>
                <a:latin typeface="Google Sans Text"/>
              </a:rPr>
              <a:t>neural networks</a:t>
            </a:r>
            <a:r>
              <a:rPr lang="en-US" b="0" i="0" dirty="0">
                <a:solidFill>
                  <a:srgbClr val="E2E2E5"/>
                </a:solidFill>
                <a:effectLst/>
                <a:highlight>
                  <a:srgbClr val="1A3059"/>
                </a:highlight>
                <a:latin typeface="Google Sans Text"/>
              </a:rPr>
              <a:t>, a type of model inspired by the human brain. These models could learn complex features from data on their own, like a child learning to recognize patterns and make connections. Now, our focus shifted to designing the architecture of these networks, like choosing the number of layers and connections, to help them learn effectively. This was </a:t>
            </a:r>
            <a:r>
              <a:rPr lang="en-US" b="1" i="0" dirty="0">
                <a:solidFill>
                  <a:srgbClr val="E2E2E5"/>
                </a:solidFill>
                <a:effectLst/>
                <a:highlight>
                  <a:srgbClr val="1A3059"/>
                </a:highlight>
                <a:latin typeface="Google Sans Text"/>
              </a:rPr>
              <a:t>architecture engineering</a:t>
            </a:r>
            <a:r>
              <a:rPr lang="en-US" b="0" i="0" dirty="0">
                <a:solidFill>
                  <a:srgbClr val="E2E2E5"/>
                </a:solidFill>
                <a:effectLst/>
                <a:highlight>
                  <a:srgbClr val="1A3059"/>
                </a:highlight>
                <a:latin typeface="Google Sans Text"/>
              </a:rPr>
              <a:t>, and it opened up new possibilities for NLP. However, it still required expertise and experimentation to find the best architectures for each task.</a:t>
            </a:r>
          </a:p>
          <a:p>
            <a:endParaRPr lang="en-IN" dirty="0"/>
          </a:p>
        </p:txBody>
      </p:sp>
    </p:spTree>
    <p:extLst>
      <p:ext uri="{BB962C8B-B14F-4D97-AF65-F5344CB8AC3E}">
        <p14:creationId xmlns:p14="http://schemas.microsoft.com/office/powerpoint/2010/main" val="21862565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0" i="0" dirty="0">
                <a:solidFill>
                  <a:srgbClr val="E2E2E5"/>
                </a:solidFill>
                <a:effectLst/>
                <a:highlight>
                  <a:srgbClr val="1A3059"/>
                </a:highlight>
                <a:latin typeface="Google Sans Text"/>
              </a:rPr>
              <a:t>While neural networks were a big leap forward, they still had a thirst for data. We needed tons of labeled examples, like sentences tagged with their emotions, to train them effectively. This was a bottleneck, as collecting and labeling data is expensive and time-consuming.</a:t>
            </a:r>
          </a:p>
          <a:p>
            <a:pPr algn="l"/>
            <a:r>
              <a:rPr lang="en-US" b="0" i="0" dirty="0">
                <a:solidFill>
                  <a:srgbClr val="E2E2E5"/>
                </a:solidFill>
                <a:effectLst/>
                <a:highlight>
                  <a:srgbClr val="1A3059"/>
                </a:highlight>
                <a:latin typeface="Google Sans Text"/>
              </a:rPr>
              <a:t>But then came the game-changer: </a:t>
            </a:r>
            <a:r>
              <a:rPr lang="en-US" b="1" i="0" dirty="0">
                <a:solidFill>
                  <a:srgbClr val="E2E2E5"/>
                </a:solidFill>
                <a:effectLst/>
                <a:highlight>
                  <a:srgbClr val="1A3059"/>
                </a:highlight>
                <a:latin typeface="Google Sans Text"/>
              </a:rPr>
              <a:t>pre-training and fine-tuning</a:t>
            </a:r>
            <a:r>
              <a:rPr lang="en-US" b="0" i="0" dirty="0">
                <a:solidFill>
                  <a:srgbClr val="E2E2E5"/>
                </a:solidFill>
                <a:effectLst/>
                <a:highlight>
                  <a:srgbClr val="1A3059"/>
                </a:highlight>
                <a:latin typeface="Google Sans Text"/>
              </a:rPr>
              <a:t>. The idea was to train a large language model (LM) on a massive amount of text data, like books and articles, to learn the general patterns of language. This LM would become a master of language, understanding grammar, semantics, and even some real-world knowledge.</a:t>
            </a:r>
          </a:p>
          <a:p>
            <a:pPr algn="l"/>
            <a:r>
              <a:rPr lang="en-US" b="0" i="0" dirty="0">
                <a:solidFill>
                  <a:srgbClr val="E2E2E5"/>
                </a:solidFill>
                <a:effectLst/>
                <a:highlight>
                  <a:srgbClr val="1A3059"/>
                </a:highlight>
                <a:latin typeface="Google Sans Text"/>
              </a:rPr>
              <a:t>Think of it like learning the alphabet and basic grammar before writing essays. The pre-trained LM learns the fundamentals of language, which can then be applied to specific tasks. For example, we could take a pre-trained LM and fine-tune it for sentiment analysis by showing it examples of happy and sad sentences. This way, the model doesn't need to start from scratch; it already has a strong foundation in language.</a:t>
            </a:r>
          </a:p>
          <a:p>
            <a:pPr algn="l"/>
            <a:r>
              <a:rPr lang="en-US" b="0" i="0" dirty="0">
                <a:solidFill>
                  <a:srgbClr val="E2E2E5"/>
                </a:solidFill>
                <a:effectLst/>
                <a:highlight>
                  <a:srgbClr val="1A3059"/>
                </a:highlight>
                <a:latin typeface="Google Sans Text"/>
              </a:rPr>
              <a:t>The focus now shifted to </a:t>
            </a:r>
            <a:r>
              <a:rPr lang="en-US" b="1" i="0" dirty="0">
                <a:solidFill>
                  <a:srgbClr val="E2E2E5"/>
                </a:solidFill>
                <a:effectLst/>
                <a:highlight>
                  <a:srgbClr val="1A3059"/>
                </a:highlight>
                <a:latin typeface="Google Sans Text"/>
              </a:rPr>
              <a:t>objective engineering</a:t>
            </a:r>
            <a:r>
              <a:rPr lang="en-US" b="0" i="0" dirty="0">
                <a:solidFill>
                  <a:srgbClr val="E2E2E5"/>
                </a:solidFill>
                <a:effectLst/>
                <a:highlight>
                  <a:srgbClr val="1A3059"/>
                </a:highlight>
                <a:latin typeface="Google Sans Text"/>
              </a:rPr>
              <a:t>, designing the specific goals and metrics for both pre-training and fine-tuning. For example, we could train the LM to predict the next word in a sentence or identify the relationship between sentences. This approach led to the development of powerful models like BERT, which achieved state-of-the-art results on various NLP tasks.</a:t>
            </a:r>
          </a:p>
          <a:p>
            <a:pPr algn="l"/>
            <a:r>
              <a:rPr lang="en-US" b="0" i="0" dirty="0">
                <a:solidFill>
                  <a:srgbClr val="E2E2E5"/>
                </a:solidFill>
                <a:effectLst/>
                <a:highlight>
                  <a:srgbClr val="1A3059"/>
                </a:highlight>
                <a:latin typeface="Google Sans Text"/>
              </a:rPr>
              <a:t>Pre-training and fine-tuning were a revolution, but they still had some limitations. Fine-tuning was task-specific, meaning we needed to train a separate model for each task, which could be inefficient.</a:t>
            </a:r>
          </a:p>
          <a:p>
            <a:pPr algn="l"/>
            <a:r>
              <a:rPr lang="en-US" b="0" i="0" dirty="0">
                <a:solidFill>
                  <a:srgbClr val="E2E2E5"/>
                </a:solidFill>
                <a:effectLst/>
                <a:highlight>
                  <a:srgbClr val="1A3059"/>
                </a:highlight>
                <a:latin typeface="Google Sans Text"/>
              </a:rPr>
              <a:t>The latest breakthrough addresses this challenge: </a:t>
            </a:r>
            <a:r>
              <a:rPr lang="en-US" b="1" i="0" dirty="0">
                <a:solidFill>
                  <a:srgbClr val="E2E2E5"/>
                </a:solidFill>
                <a:effectLst/>
                <a:highlight>
                  <a:srgbClr val="1A3059"/>
                </a:highlight>
                <a:latin typeface="Google Sans Text"/>
              </a:rPr>
              <a:t>pre-train, prompt, and predict</a:t>
            </a:r>
            <a:r>
              <a:rPr lang="en-US" b="0" i="0" dirty="0">
                <a:solidFill>
                  <a:srgbClr val="E2E2E5"/>
                </a:solidFill>
                <a:effectLst/>
                <a:highlight>
                  <a:srgbClr val="1A3059"/>
                </a:highlight>
                <a:latin typeface="Google Sans Text"/>
              </a:rPr>
              <a:t>. The idea is to use prompts to guide the pre-trained LM towards the desired task without changing its parameters. For example, to translate "I love you" to French, we could prompt the model with "English: I love you. French:". The model, with its vast knowledge of language, can then fill in the blank with the correct translation.</a:t>
            </a:r>
          </a:p>
          <a:p>
            <a:pPr algn="l"/>
            <a:r>
              <a:rPr lang="en-US" b="0" i="0" dirty="0">
                <a:solidFill>
                  <a:srgbClr val="E2E2E5"/>
                </a:solidFill>
                <a:effectLst/>
                <a:highlight>
                  <a:srgbClr val="1A3059"/>
                </a:highlight>
                <a:latin typeface="Google Sans Text"/>
              </a:rPr>
              <a:t>This is where </a:t>
            </a:r>
            <a:r>
              <a:rPr lang="en-US" b="1" i="0" dirty="0">
                <a:solidFill>
                  <a:srgbClr val="E2E2E5"/>
                </a:solidFill>
                <a:effectLst/>
                <a:highlight>
                  <a:srgbClr val="1A3059"/>
                </a:highlight>
                <a:latin typeface="Google Sans Text"/>
              </a:rPr>
              <a:t>prompt engineering</a:t>
            </a:r>
            <a:r>
              <a:rPr lang="en-US" b="0" i="0" dirty="0">
                <a:solidFill>
                  <a:srgbClr val="E2E2E5"/>
                </a:solidFill>
                <a:effectLst/>
                <a:highlight>
                  <a:srgbClr val="1A3059"/>
                </a:highlight>
                <a:latin typeface="Google Sans Text"/>
              </a:rPr>
              <a:t> comes in. We need to carefully design prompts that elicit the right response from the model. It's like giving the model a clue or a hint to help it understand what we want it to do.</a:t>
            </a:r>
          </a:p>
          <a:p>
            <a:pPr algn="l"/>
            <a:r>
              <a:rPr lang="en-US" b="0" i="0" dirty="0">
                <a:solidFill>
                  <a:srgbClr val="E2E2E5"/>
                </a:solidFill>
                <a:effectLst/>
                <a:highlight>
                  <a:srgbClr val="1A3059"/>
                </a:highlight>
                <a:latin typeface="Google Sans Text"/>
              </a:rPr>
              <a:t>The benefits are significant: a single pre-trained LM can be used for many tasks, reducing the need for task-specific training and saving resources. It's like having a Swiss Army knife for NLP!</a:t>
            </a:r>
          </a:p>
          <a:p>
            <a:pPr algn="l"/>
            <a:r>
              <a:rPr lang="en-US" b="0" i="0" dirty="0">
                <a:solidFill>
                  <a:srgbClr val="E2E2E5"/>
                </a:solidFill>
                <a:effectLst/>
                <a:highlight>
                  <a:srgbClr val="1A3059"/>
                </a:highlight>
                <a:latin typeface="Google Sans Text"/>
              </a:rPr>
              <a:t>However, finding the perfect prompts is an art in itself, and it requires creativity and experimentation.</a:t>
            </a:r>
          </a:p>
          <a:p>
            <a:endParaRPr lang="en-IN" dirty="0"/>
          </a:p>
        </p:txBody>
      </p:sp>
    </p:spTree>
    <p:extLst>
      <p:ext uri="{BB962C8B-B14F-4D97-AF65-F5344CB8AC3E}">
        <p14:creationId xmlns:p14="http://schemas.microsoft.com/office/powerpoint/2010/main" val="25609356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0" i="0" dirty="0">
                <a:solidFill>
                  <a:srgbClr val="E2E2E5"/>
                </a:solidFill>
                <a:effectLst/>
                <a:highlight>
                  <a:srgbClr val="1A3059"/>
                </a:highlight>
                <a:latin typeface="Google Sans Text"/>
              </a:rPr>
              <a:t>Let's dive into the traditional way we've tackled NLP problems: </a:t>
            </a:r>
            <a:r>
              <a:rPr lang="en-US" b="1" i="0" dirty="0">
                <a:solidFill>
                  <a:srgbClr val="E2E2E5"/>
                </a:solidFill>
                <a:effectLst/>
                <a:highlight>
                  <a:srgbClr val="1A3059"/>
                </a:highlight>
                <a:latin typeface="Google Sans Text"/>
              </a:rPr>
              <a:t>supervised learning</a:t>
            </a:r>
            <a:r>
              <a:rPr lang="en-US" b="0" i="0" dirty="0">
                <a:solidFill>
                  <a:srgbClr val="E2E2E5"/>
                </a:solidFill>
                <a:effectLst/>
                <a:highlight>
                  <a:srgbClr val="1A3059"/>
                </a:highlight>
                <a:latin typeface="Google Sans Text"/>
              </a:rPr>
              <a:t>. Imagine we want a computer to perform a task, like understanding the sentiment of a movie review or translating languages. We need to train a model that learns to predict an output </a:t>
            </a:r>
            <a:r>
              <a:rPr lang="en-US" b="1" i="0" dirty="0">
                <a:solidFill>
                  <a:srgbClr val="E2E2E5"/>
                </a:solidFill>
                <a:effectLst/>
                <a:highlight>
                  <a:srgbClr val="1A3059"/>
                </a:highlight>
                <a:latin typeface="Google Sans Text"/>
              </a:rPr>
              <a:t>y</a:t>
            </a:r>
            <a:r>
              <a:rPr lang="en-US" b="0" i="0" dirty="0">
                <a:solidFill>
                  <a:srgbClr val="E2E2E5"/>
                </a:solidFill>
                <a:effectLst/>
                <a:highlight>
                  <a:srgbClr val="1A3059"/>
                </a:highlight>
                <a:latin typeface="Google Sans Text"/>
              </a:rPr>
              <a:t>, such as a sentiment label or translated text, based on the given input </a:t>
            </a:r>
            <a:r>
              <a:rPr lang="en-US" b="1" i="0" dirty="0">
                <a:solidFill>
                  <a:srgbClr val="E2E2E5"/>
                </a:solidFill>
                <a:effectLst/>
                <a:highlight>
                  <a:srgbClr val="1A3059"/>
                </a:highlight>
                <a:latin typeface="Google Sans Text"/>
              </a:rPr>
              <a:t>x</a:t>
            </a:r>
            <a:r>
              <a:rPr lang="en-US" b="0" i="0" dirty="0">
                <a:solidFill>
                  <a:srgbClr val="E2E2E5"/>
                </a:solidFill>
                <a:effectLst/>
                <a:highlight>
                  <a:srgbClr val="1A3059"/>
                </a:highlight>
                <a:latin typeface="Google Sans Text"/>
              </a:rPr>
              <a:t>, which is usually the text itself.</a:t>
            </a:r>
          </a:p>
          <a:p>
            <a:pPr algn="l"/>
            <a:r>
              <a:rPr lang="en-US" b="0" i="0" dirty="0">
                <a:solidFill>
                  <a:srgbClr val="E2E2E5"/>
                </a:solidFill>
                <a:effectLst/>
                <a:highlight>
                  <a:srgbClr val="1A3059"/>
                </a:highlight>
                <a:latin typeface="Google Sans Text"/>
              </a:rPr>
              <a:t>Think of the model as a student learning a new skill. To become proficient, the student needs examples to learn from. Similarly, our model learns by processing numerous examples of input-output pairs, like movie reviews labeled as positive or negative, or sentences paired with their translations. This training data helps the model estimate the probability of a particular output given an input, represented as P(</a:t>
            </a:r>
            <a:r>
              <a:rPr lang="en-US" b="0" i="0" dirty="0" err="1">
                <a:solidFill>
                  <a:srgbClr val="E2E2E5"/>
                </a:solidFill>
                <a:effectLst/>
                <a:highlight>
                  <a:srgbClr val="1A3059"/>
                </a:highlight>
                <a:latin typeface="Google Sans Text"/>
              </a:rPr>
              <a:t>y|x</a:t>
            </a:r>
            <a:r>
              <a:rPr lang="en-US" b="0" i="0" dirty="0">
                <a:solidFill>
                  <a:srgbClr val="E2E2E5"/>
                </a:solidFill>
                <a:effectLst/>
                <a:highlight>
                  <a:srgbClr val="1A3059"/>
                </a:highlight>
                <a:latin typeface="Google Sans Text"/>
              </a:rPr>
              <a:t>; θ), where θ represents the model's internal parameters that are adjusted during training.</a:t>
            </a:r>
          </a:p>
          <a:p>
            <a:pPr algn="l"/>
            <a:r>
              <a:rPr lang="en-US" b="0" i="0" dirty="0">
                <a:solidFill>
                  <a:srgbClr val="E2E2E5"/>
                </a:solidFill>
                <a:effectLst/>
                <a:highlight>
                  <a:srgbClr val="1A3059"/>
                </a:highlight>
                <a:latin typeface="Google Sans Text"/>
              </a:rPr>
              <a:t>For instance, if we want to build a sentiment analysis model, we would provide it with examples like "I loved this movie" labeled as positive and "This movie was terrible" labeled as negative. The model would then learn to associate certain words and phrases with positive or negative sentiment. Similarly, for machine translation, we would provide pairs of sentences in different languages, allowing the model to learn the correspondences between words and phrases.</a:t>
            </a:r>
          </a:p>
          <a:p>
            <a:endParaRPr lang="en-IN" dirty="0"/>
          </a:p>
        </p:txBody>
      </p:sp>
    </p:spTree>
    <p:extLst>
      <p:ext uri="{BB962C8B-B14F-4D97-AF65-F5344CB8AC3E}">
        <p14:creationId xmlns:p14="http://schemas.microsoft.com/office/powerpoint/2010/main" val="17888422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E2E2E5"/>
                </a:solidFill>
                <a:effectLst/>
                <a:highlight>
                  <a:srgbClr val="1A3059"/>
                </a:highlight>
                <a:latin typeface="Google Sans Text"/>
              </a:rPr>
              <a:t>comparing prompts to source code for a language model interpreter perfectly illustrates their function. Just like source code provides instructions for a program, a prompt guides the language model, acting as a set of directions to explore relevant information and generate text aligned with specific goals. Both prompts and source code share similarities in structure and format, requiring adherence to specific rules for proper interpretation. They also utilize variables or placeholders to input specific information during processing. Furthermore, prompts can direct the language model towards particular functionalities, similar to how functions or modules in code perform dedicated tasks. </a:t>
            </a:r>
            <a:endParaRPr lang="en-IN" dirty="0"/>
          </a:p>
        </p:txBody>
      </p:sp>
    </p:spTree>
    <p:extLst>
      <p:ext uri="{BB962C8B-B14F-4D97-AF65-F5344CB8AC3E}">
        <p14:creationId xmlns:p14="http://schemas.microsoft.com/office/powerpoint/2010/main" val="24769634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0" i="0" dirty="0">
                <a:solidFill>
                  <a:srgbClr val="E2E2E5"/>
                </a:solidFill>
                <a:effectLst/>
                <a:highlight>
                  <a:srgbClr val="1A3059"/>
                </a:highlight>
                <a:latin typeface="Google Sans Text"/>
              </a:rPr>
              <a:t>Supervised learning has been the cornerstone of NLP for years, but it has a major drawback: it's hungry for data! We often need massive amounts of labeled examples to train effective models, which can be a huge hurdle. Gathering and annotating data is time-consuming, expensive, and sometimes even impossible for certain tasks or low-resource languages.</a:t>
            </a:r>
          </a:p>
          <a:p>
            <a:pPr algn="l"/>
            <a:r>
              <a:rPr lang="en-US" b="0" i="0" dirty="0">
                <a:solidFill>
                  <a:srgbClr val="E2E2E5"/>
                </a:solidFill>
                <a:effectLst/>
                <a:highlight>
                  <a:srgbClr val="1A3059"/>
                </a:highlight>
                <a:latin typeface="Google Sans Text"/>
              </a:rPr>
              <a:t>This is where </a:t>
            </a:r>
            <a:r>
              <a:rPr lang="en-US" b="1" i="0" dirty="0">
                <a:solidFill>
                  <a:srgbClr val="E2E2E5"/>
                </a:solidFill>
                <a:effectLst/>
                <a:highlight>
                  <a:srgbClr val="1A3059"/>
                </a:highlight>
                <a:latin typeface="Google Sans Text"/>
              </a:rPr>
              <a:t>prompt based learning</a:t>
            </a:r>
            <a:r>
              <a:rPr lang="en-US" b="0" i="0" dirty="0">
                <a:solidFill>
                  <a:srgbClr val="E2E2E5"/>
                </a:solidFill>
                <a:effectLst/>
                <a:highlight>
                  <a:srgbClr val="1A3059"/>
                </a:highlight>
                <a:latin typeface="Google Sans Text"/>
              </a:rPr>
              <a:t> comes to the rescue! Instead of training a model from scratch for each task, we can leverage the power of large language models (LMs) that have already learned the intricacies of language from a vast corpus of text. These LMs are like language wizards, capable of understanding grammar, semantics, and even some real-world knowledge.</a:t>
            </a:r>
          </a:p>
          <a:p>
            <a:pPr algn="l"/>
            <a:r>
              <a:rPr lang="en-US" b="0" i="0" dirty="0">
                <a:solidFill>
                  <a:srgbClr val="E2E2E5"/>
                </a:solidFill>
                <a:effectLst/>
                <a:highlight>
                  <a:srgbClr val="1A3059"/>
                </a:highlight>
                <a:latin typeface="Google Sans Text"/>
              </a:rPr>
              <a:t>The key idea is to use the LM's knowledge to predict the desired output without the need for extensive task-specific training data. We achieve this through clever </a:t>
            </a:r>
            <a:r>
              <a:rPr lang="en-US" b="1" i="0" dirty="0">
                <a:solidFill>
                  <a:srgbClr val="E2E2E5"/>
                </a:solidFill>
                <a:effectLst/>
                <a:highlight>
                  <a:srgbClr val="1A3059"/>
                </a:highlight>
                <a:latin typeface="Google Sans Text"/>
              </a:rPr>
              <a:t>prompting</a:t>
            </a:r>
            <a:r>
              <a:rPr lang="en-US" b="0" i="0" dirty="0">
                <a:solidFill>
                  <a:srgbClr val="E2E2E5"/>
                </a:solidFill>
                <a:effectLst/>
                <a:highlight>
                  <a:srgbClr val="1A3059"/>
                </a:highlight>
                <a:latin typeface="Google Sans Text"/>
              </a:rPr>
              <a:t>, which guides the LM towards the specific task we want it to perform.</a:t>
            </a:r>
          </a:p>
          <a:p>
            <a:endParaRPr lang="en-IN" dirty="0"/>
          </a:p>
        </p:txBody>
      </p:sp>
    </p:spTree>
    <p:extLst>
      <p:ext uri="{BB962C8B-B14F-4D97-AF65-F5344CB8AC3E}">
        <p14:creationId xmlns:p14="http://schemas.microsoft.com/office/powerpoint/2010/main" val="19243061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0" i="0" dirty="0">
                <a:solidFill>
                  <a:srgbClr val="E2E2E5"/>
                </a:solidFill>
                <a:effectLst/>
                <a:highlight>
                  <a:srgbClr val="1A3059"/>
                </a:highlight>
                <a:latin typeface="Google Sans Text"/>
              </a:rPr>
              <a:t>Prompting involves a three-step process that allows us to harness the power of LMs for various NLP tasks:</a:t>
            </a:r>
          </a:p>
          <a:p>
            <a:pPr algn="l"/>
            <a:r>
              <a:rPr lang="en-US" b="1" i="0" dirty="0">
                <a:solidFill>
                  <a:srgbClr val="E2E2E5"/>
                </a:solidFill>
                <a:effectLst/>
                <a:highlight>
                  <a:srgbClr val="1A3059"/>
                </a:highlight>
                <a:latin typeface="Google Sans Text"/>
              </a:rPr>
              <a:t>Step 1: Prompt Addition:</a:t>
            </a:r>
            <a:endParaRPr lang="en-US" b="0" i="0" dirty="0">
              <a:solidFill>
                <a:srgbClr val="E2E2E5"/>
              </a:solidFill>
              <a:effectLst/>
              <a:highlight>
                <a:srgbClr val="1A3059"/>
              </a:highlight>
              <a:latin typeface="Google Sans Text"/>
            </a:endParaRPr>
          </a:p>
          <a:p>
            <a:pPr algn="l"/>
            <a:r>
              <a:rPr lang="en-US" b="0" i="0" dirty="0">
                <a:solidFill>
                  <a:srgbClr val="E2E2E5"/>
                </a:solidFill>
                <a:effectLst/>
                <a:highlight>
                  <a:srgbClr val="1A3059"/>
                </a:highlight>
                <a:latin typeface="Google Sans Text"/>
              </a:rPr>
              <a:t>We start by transforming the original input </a:t>
            </a:r>
            <a:r>
              <a:rPr lang="en-US" b="1" i="0" dirty="0">
                <a:solidFill>
                  <a:srgbClr val="E2E2E5"/>
                </a:solidFill>
                <a:effectLst/>
                <a:highlight>
                  <a:srgbClr val="1A3059"/>
                </a:highlight>
                <a:latin typeface="Google Sans Text"/>
              </a:rPr>
              <a:t>x</a:t>
            </a:r>
            <a:r>
              <a:rPr lang="en-US" b="0" i="0" dirty="0">
                <a:solidFill>
                  <a:srgbClr val="E2E2E5"/>
                </a:solidFill>
                <a:effectLst/>
                <a:highlight>
                  <a:srgbClr val="1A3059"/>
                </a:highlight>
                <a:latin typeface="Google Sans Text"/>
              </a:rPr>
              <a:t> into a prompt </a:t>
            </a:r>
            <a:r>
              <a:rPr lang="en-US" b="1" i="0" dirty="0">
                <a:solidFill>
                  <a:srgbClr val="E2E2E5"/>
                </a:solidFill>
                <a:effectLst/>
                <a:highlight>
                  <a:srgbClr val="1A3059"/>
                </a:highlight>
                <a:latin typeface="Google Sans Text"/>
              </a:rPr>
              <a:t>x'</a:t>
            </a:r>
            <a:r>
              <a:rPr lang="en-US" b="0" i="0" dirty="0">
                <a:solidFill>
                  <a:srgbClr val="E2E2E5"/>
                </a:solidFill>
                <a:effectLst/>
                <a:highlight>
                  <a:srgbClr val="1A3059"/>
                </a:highlight>
                <a:latin typeface="Google Sans Text"/>
              </a:rPr>
              <a:t>. This is like setting the stage for the LM and providing context for the task. We can use different types of prompts, but the most common approach is using templates with placeholders.</a:t>
            </a:r>
          </a:p>
          <a:p>
            <a:pPr algn="l"/>
            <a:r>
              <a:rPr lang="en-US" b="0" i="0" dirty="0">
                <a:solidFill>
                  <a:srgbClr val="E2E2E5"/>
                </a:solidFill>
                <a:effectLst/>
                <a:highlight>
                  <a:srgbClr val="1A3059"/>
                </a:highlight>
                <a:latin typeface="Google Sans Text"/>
              </a:rPr>
              <a:t>Imagine we want the LM to perform sentiment analysis. We could use a template like "[X] Overall, it was a [Z] movie", where [X] is the slot for the movie review and [Z] is the slot for the sentiment word. For example, with the input "I enjoyed this film", the prompt becomes "I enjoyed this film. Overall, it was a [Z] movie".</a:t>
            </a:r>
          </a:p>
          <a:p>
            <a:endParaRPr lang="en-IN" dirty="0"/>
          </a:p>
        </p:txBody>
      </p:sp>
    </p:spTree>
    <p:extLst>
      <p:ext uri="{BB962C8B-B14F-4D97-AF65-F5344CB8AC3E}">
        <p14:creationId xmlns:p14="http://schemas.microsoft.com/office/powerpoint/2010/main" val="27064206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0" i="0" dirty="0">
                <a:solidFill>
                  <a:srgbClr val="E2E2E5"/>
                </a:solidFill>
                <a:effectLst/>
                <a:highlight>
                  <a:srgbClr val="1A3059"/>
                </a:highlight>
                <a:latin typeface="Google Sans Text"/>
              </a:rPr>
              <a:t>Next, we use the LM to search for the most likely answer </a:t>
            </a:r>
            <a:r>
              <a:rPr lang="en-US" b="1" i="0" dirty="0">
                <a:solidFill>
                  <a:srgbClr val="E2E2E5"/>
                </a:solidFill>
                <a:effectLst/>
                <a:highlight>
                  <a:srgbClr val="1A3059"/>
                </a:highlight>
                <a:latin typeface="Google Sans Text"/>
              </a:rPr>
              <a:t>zˆ</a:t>
            </a:r>
            <a:r>
              <a:rPr lang="en-US" b="0" i="0" dirty="0">
                <a:solidFill>
                  <a:srgbClr val="E2E2E5"/>
                </a:solidFill>
                <a:effectLst/>
                <a:highlight>
                  <a:srgbClr val="1A3059"/>
                </a:highlight>
                <a:latin typeface="Google Sans Text"/>
              </a:rPr>
              <a:t> that fills the [Z] slot. This involves defining a set of possible answers </a:t>
            </a:r>
            <a:r>
              <a:rPr lang="en-US" b="1" i="0" dirty="0">
                <a:solidFill>
                  <a:srgbClr val="E2E2E5"/>
                </a:solidFill>
                <a:effectLst/>
                <a:highlight>
                  <a:srgbClr val="1A3059"/>
                </a:highlight>
                <a:latin typeface="Google Sans Text"/>
              </a:rPr>
              <a:t>Z</a:t>
            </a:r>
            <a:r>
              <a:rPr lang="en-US" b="0" i="0" dirty="0">
                <a:solidFill>
                  <a:srgbClr val="E2E2E5"/>
                </a:solidFill>
                <a:effectLst/>
                <a:highlight>
                  <a:srgbClr val="1A3059"/>
                </a:highlight>
                <a:latin typeface="Google Sans Text"/>
              </a:rPr>
              <a:t> and calculating the probability of each filled prompt using the LM.</a:t>
            </a:r>
          </a:p>
          <a:p>
            <a:pPr algn="l"/>
            <a:r>
              <a:rPr lang="en-US" b="0" i="0" dirty="0">
                <a:solidFill>
                  <a:srgbClr val="E2E2E5"/>
                </a:solidFill>
                <a:effectLst/>
                <a:highlight>
                  <a:srgbClr val="1A3059"/>
                </a:highlight>
                <a:latin typeface="Google Sans Text"/>
              </a:rPr>
              <a:t>For instance, in sentiment analysis, </a:t>
            </a:r>
            <a:r>
              <a:rPr lang="en-US" b="1" i="0" dirty="0">
                <a:solidFill>
                  <a:srgbClr val="E2E2E5"/>
                </a:solidFill>
                <a:effectLst/>
                <a:highlight>
                  <a:srgbClr val="1A3059"/>
                </a:highlight>
                <a:latin typeface="Google Sans Text"/>
              </a:rPr>
              <a:t>Z</a:t>
            </a:r>
            <a:r>
              <a:rPr lang="en-US" b="0" i="0" dirty="0">
                <a:solidFill>
                  <a:srgbClr val="E2E2E5"/>
                </a:solidFill>
                <a:effectLst/>
                <a:highlight>
                  <a:srgbClr val="1A3059"/>
                </a:highlight>
                <a:latin typeface="Google Sans Text"/>
              </a:rPr>
              <a:t> could be a set of sentiment words like {"excellent", "good", "bad", "terrible"}. The LM would then assess the probability of each possible filled prompt, such as "I enjoyed this film. Overall, it was an excellent movie", and choose the answer with the highest probability, which indicates the most likely sentiment.</a:t>
            </a:r>
          </a:p>
          <a:p>
            <a:pPr algn="l"/>
            <a:r>
              <a:rPr lang="en-US" b="0" i="0" dirty="0">
                <a:solidFill>
                  <a:srgbClr val="E2E2E5"/>
                </a:solidFill>
                <a:effectLst/>
                <a:highlight>
                  <a:srgbClr val="1A3059"/>
                </a:highlight>
                <a:latin typeface="Google Sans Text"/>
              </a:rPr>
              <a:t>Finally, we need to map the chosen answer </a:t>
            </a:r>
            <a:r>
              <a:rPr lang="en-US" b="1" i="0" dirty="0">
                <a:solidFill>
                  <a:srgbClr val="E2E2E5"/>
                </a:solidFill>
                <a:effectLst/>
                <a:highlight>
                  <a:srgbClr val="1A3059"/>
                </a:highlight>
                <a:latin typeface="Google Sans Text"/>
              </a:rPr>
              <a:t>zˆ</a:t>
            </a:r>
            <a:r>
              <a:rPr lang="en-US" b="0" i="0" dirty="0">
                <a:solidFill>
                  <a:srgbClr val="E2E2E5"/>
                </a:solidFill>
                <a:effectLst/>
                <a:highlight>
                  <a:srgbClr val="1A3059"/>
                </a:highlight>
                <a:latin typeface="Google Sans Text"/>
              </a:rPr>
              <a:t> to the final output </a:t>
            </a:r>
            <a:r>
              <a:rPr lang="en-US" b="1" i="0" dirty="0">
                <a:solidFill>
                  <a:srgbClr val="E2E2E5"/>
                </a:solidFill>
                <a:effectLst/>
                <a:highlight>
                  <a:srgbClr val="1A3059"/>
                </a:highlight>
                <a:latin typeface="Google Sans Text"/>
              </a:rPr>
              <a:t>yˆ</a:t>
            </a:r>
            <a:r>
              <a:rPr lang="en-US" b="0" i="0" dirty="0">
                <a:solidFill>
                  <a:srgbClr val="E2E2E5"/>
                </a:solidFill>
                <a:effectLst/>
                <a:highlight>
                  <a:srgbClr val="1A3059"/>
                </a:highlight>
                <a:latin typeface="Google Sans Text"/>
              </a:rPr>
              <a:t>. In some cases, this is straightforward, like in machine translation where the answer is the translated text itself. In other cases, like sentiment analysis, we might need additional steps. For example, several sentiment words like "excellent", "fantastic", and "amazing" might all correspond to the same sentiment label "positive". We would then need a mapping rule to categorize these different answers into the appropriate sentiment class.</a:t>
            </a:r>
          </a:p>
          <a:p>
            <a:br>
              <a:rPr lang="en-US" dirty="0"/>
            </a:br>
            <a:endParaRPr lang="en-IN" dirty="0"/>
          </a:p>
        </p:txBody>
      </p:sp>
    </p:spTree>
    <p:extLst>
      <p:ext uri="{BB962C8B-B14F-4D97-AF65-F5344CB8AC3E}">
        <p14:creationId xmlns:p14="http://schemas.microsoft.com/office/powerpoint/2010/main" val="2864254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200"/>
              <a:buFont typeface="Calibri"/>
              <a:buNone/>
            </a:pPr>
            <a:endParaRPr b="1">
              <a:latin typeface="Calibri"/>
              <a:ea typeface="Calibri"/>
              <a:cs typeface="Calibri"/>
              <a:sym typeface="Calibri"/>
            </a:endParaRPr>
          </a:p>
          <a:p>
            <a:pPr marL="0" marR="0" lvl="0" indent="0" algn="l" rtl="0">
              <a:lnSpc>
                <a:spcPct val="100000"/>
              </a:lnSpc>
              <a:spcBef>
                <a:spcPts val="0"/>
              </a:spcBef>
              <a:spcAft>
                <a:spcPts val="0"/>
              </a:spcAft>
              <a:buClr>
                <a:schemeClr val="lt1"/>
              </a:buClr>
              <a:buSzPts val="1200"/>
              <a:buFont typeface="Calibri"/>
              <a:buNone/>
            </a:pPr>
            <a:r>
              <a:rPr lang="en-US" b="1">
                <a:latin typeface="Calibri"/>
                <a:ea typeface="Calibri"/>
                <a:cs typeface="Calibri"/>
                <a:sym typeface="Calibri"/>
              </a:rPr>
              <a:t>Source: </a:t>
            </a:r>
            <a:endParaRPr/>
          </a:p>
          <a:p>
            <a:pPr marL="0" marR="0" lvl="0" indent="0" algn="l" rtl="0">
              <a:lnSpc>
                <a:spcPct val="100000"/>
              </a:lnSpc>
              <a:spcBef>
                <a:spcPts val="0"/>
              </a:spcBef>
              <a:spcAft>
                <a:spcPts val="0"/>
              </a:spcAft>
              <a:buClr>
                <a:schemeClr val="lt1"/>
              </a:buClr>
              <a:buSzPts val="1200"/>
              <a:buFont typeface="Calibri"/>
              <a:buNone/>
            </a:pPr>
            <a:r>
              <a:rPr lang="en-US" b="0">
                <a:latin typeface="Calibri"/>
                <a:ea typeface="Calibri"/>
                <a:cs typeface="Calibri"/>
                <a:sym typeface="Calibri"/>
              </a:rPr>
              <a:t>https://www.educative.io/answers/what-are-some-of-the-different-prompt-engineering-techniques</a:t>
            </a:r>
            <a:endParaRPr/>
          </a:p>
          <a:p>
            <a:pPr marL="0" marR="0" lvl="0" indent="0" algn="l" rtl="0">
              <a:lnSpc>
                <a:spcPct val="100000"/>
              </a:lnSpc>
              <a:spcBef>
                <a:spcPts val="0"/>
              </a:spcBef>
              <a:spcAft>
                <a:spcPts val="0"/>
              </a:spcAft>
              <a:buClr>
                <a:schemeClr val="lt1"/>
              </a:buClr>
              <a:buSzPts val="1200"/>
              <a:buFont typeface="Calibri"/>
              <a:buNone/>
            </a:pPr>
            <a:r>
              <a:rPr lang="en-US" b="0">
                <a:latin typeface="Calibri"/>
                <a:ea typeface="Calibri"/>
                <a:cs typeface="Calibri"/>
                <a:sym typeface="Calibri"/>
              </a:rPr>
              <a:t>https://towardsdatascience.com/prompt-engineering-guide-for-data-analysts-54f480ba4d98</a:t>
            </a:r>
            <a:endParaRPr/>
          </a:p>
          <a:p>
            <a:pPr marL="0" marR="0" lvl="0" indent="0" algn="l" rtl="0">
              <a:lnSpc>
                <a:spcPct val="100000"/>
              </a:lnSpc>
              <a:spcBef>
                <a:spcPts val="0"/>
              </a:spcBef>
              <a:spcAft>
                <a:spcPts val="0"/>
              </a:spcAft>
              <a:buClr>
                <a:schemeClr val="lt1"/>
              </a:buClr>
              <a:buSzPts val="1200"/>
              <a:buFont typeface="Calibri"/>
              <a:buNone/>
            </a:pPr>
            <a:endParaRPr b="1">
              <a:latin typeface="Calibri"/>
              <a:ea typeface="Calibri"/>
              <a:cs typeface="Calibri"/>
              <a:sym typeface="Calibri"/>
            </a:endParaRPr>
          </a:p>
          <a:p>
            <a:pPr marL="0" marR="0" lvl="0" indent="0" algn="l" rtl="0">
              <a:lnSpc>
                <a:spcPct val="100000"/>
              </a:lnSpc>
              <a:spcBef>
                <a:spcPts val="0"/>
              </a:spcBef>
              <a:spcAft>
                <a:spcPts val="0"/>
              </a:spcAft>
              <a:buClr>
                <a:schemeClr val="lt1"/>
              </a:buClr>
              <a:buSzPts val="1200"/>
              <a:buFont typeface="Calibri"/>
              <a:buNone/>
            </a:pPr>
            <a:r>
              <a:rPr lang="en-US" b="1">
                <a:latin typeface="Calibri"/>
                <a:ea typeface="Calibri"/>
                <a:cs typeface="Calibri"/>
                <a:sym typeface="Calibri"/>
              </a:rPr>
              <a:t>Notes:</a:t>
            </a:r>
            <a:endParaRPr/>
          </a:p>
          <a:p>
            <a:pPr marL="0" marR="0" lvl="0" indent="0" algn="l" rtl="0">
              <a:lnSpc>
                <a:spcPct val="100000"/>
              </a:lnSpc>
              <a:spcBef>
                <a:spcPts val="0"/>
              </a:spcBef>
              <a:spcAft>
                <a:spcPts val="0"/>
              </a:spcAft>
              <a:buClr>
                <a:srgbClr val="3D3D4E"/>
              </a:buClr>
              <a:buSzPts val="1200"/>
              <a:buFont typeface="Calibri"/>
              <a:buNone/>
            </a:pPr>
            <a:r>
              <a:rPr lang="en-US" b="0" i="0">
                <a:latin typeface="Calibri"/>
                <a:ea typeface="Calibri"/>
                <a:cs typeface="Calibri"/>
                <a:sym typeface="Calibri"/>
              </a:rPr>
              <a:t>LLMs can solve tasks without additional model training via “prompting” techniques, in which the problem is presented to the model as a text prompt. Getting to “the right prompts” are important to ensure the model is providing high-quality and accurate results for the tasks assigned. Let’s dive into some state-of-the-art techniques in the subsequent section.</a:t>
            </a:r>
            <a:endParaRPr b="0">
              <a:latin typeface="Calibri"/>
              <a:ea typeface="Calibri"/>
              <a:cs typeface="Calibri"/>
              <a:sym typeface="Calibri"/>
            </a:endParaRPr>
          </a:p>
        </p:txBody>
      </p:sp>
      <p:sp>
        <p:nvSpPr>
          <p:cNvPr id="179" name="Google Shape;179;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89</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1168826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Use Case:</a:t>
            </a:r>
          </a:p>
          <a:p>
            <a:pPr lvl="1"/>
            <a:r>
              <a:rPr lang="en-US" dirty="0"/>
              <a:t>You have a prompt template that requires multiple variables.</a:t>
            </a:r>
          </a:p>
          <a:p>
            <a:pPr lvl="1"/>
            <a:r>
              <a:rPr lang="en-US" dirty="0"/>
              <a:t>You receive some variables early on, but others later in the chain.</a:t>
            </a:r>
          </a:p>
          <a:p>
            <a:pPr lvl="1"/>
            <a:r>
              <a:rPr lang="en-US" dirty="0"/>
              <a:t>Instead of waiting to have all variables, partially fill the prompt and pass it along. </a:t>
            </a:r>
            <a:r>
              <a:rPr lang="en-US" b="0" i="0" dirty="0">
                <a:solidFill>
                  <a:srgbClr val="E2E2E5"/>
                </a:solidFill>
                <a:effectLst/>
                <a:highlight>
                  <a:srgbClr val="1A3059"/>
                </a:highlight>
                <a:latin typeface="Google Sans Text"/>
              </a:rPr>
              <a:t>Partial prompts can be more easily adapted to new tasks or domains by simply changing the tunable part while retaining the core structure.</a:t>
            </a:r>
            <a:endParaRPr lang="en-IN" dirty="0"/>
          </a:p>
        </p:txBody>
      </p:sp>
    </p:spTree>
    <p:extLst>
      <p:ext uri="{BB962C8B-B14F-4D97-AF65-F5344CB8AC3E}">
        <p14:creationId xmlns:p14="http://schemas.microsoft.com/office/powerpoint/2010/main" val="301864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Use Case:</a:t>
            </a:r>
          </a:p>
          <a:p>
            <a:pPr lvl="1"/>
            <a:r>
              <a:rPr lang="en-US" dirty="0"/>
              <a:t>You have a variable that you always want to fetch in a specific way.</a:t>
            </a:r>
          </a:p>
          <a:p>
            <a:pPr lvl="1"/>
            <a:r>
              <a:rPr lang="en-US" dirty="0"/>
              <a:t>Instead of manually passing it every time, use a function to dynamically retrieve the value.</a:t>
            </a:r>
          </a:p>
          <a:p>
            <a:endParaRPr lang="en-IN" dirty="0"/>
          </a:p>
        </p:txBody>
      </p:sp>
    </p:spTree>
    <p:extLst>
      <p:ext uri="{BB962C8B-B14F-4D97-AF65-F5344CB8AC3E}">
        <p14:creationId xmlns:p14="http://schemas.microsoft.com/office/powerpoint/2010/main" val="13858322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 name="Google Shape;18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200"/>
              <a:buFont typeface="Calibri"/>
              <a:buNone/>
            </a:pPr>
            <a:r>
              <a:rPr lang="en-US" b="1">
                <a:latin typeface="Calibri"/>
                <a:ea typeface="Calibri"/>
                <a:cs typeface="Calibri"/>
                <a:sym typeface="Calibri"/>
              </a:rPr>
              <a:t>Source: </a:t>
            </a:r>
            <a:endParaRPr/>
          </a:p>
          <a:p>
            <a:pPr marL="0" lvl="0" indent="0" algn="l" rtl="0">
              <a:lnSpc>
                <a:spcPct val="100000"/>
              </a:lnSpc>
              <a:spcBef>
                <a:spcPts val="0"/>
              </a:spcBef>
              <a:spcAft>
                <a:spcPts val="0"/>
              </a:spcAft>
              <a:buClr>
                <a:schemeClr val="lt1"/>
              </a:buClr>
              <a:buSzPts val="1200"/>
              <a:buFont typeface="Calibri"/>
              <a:buNone/>
            </a:pPr>
            <a:r>
              <a:rPr lang="en-US" b="0">
                <a:latin typeface="Calibri"/>
                <a:ea typeface="Calibri"/>
                <a:cs typeface="Calibri"/>
                <a:sym typeface="Calibri"/>
              </a:rPr>
              <a:t>https://www.educative.io/answers/what-are-some-of-the-different-prompt-engineering-techniques</a:t>
            </a:r>
            <a:endParaRPr/>
          </a:p>
          <a:p>
            <a:pPr marL="0" lvl="0" indent="0" algn="l" rtl="0">
              <a:lnSpc>
                <a:spcPct val="100000"/>
              </a:lnSpc>
              <a:spcBef>
                <a:spcPts val="0"/>
              </a:spcBef>
              <a:spcAft>
                <a:spcPts val="0"/>
              </a:spcAft>
              <a:buClr>
                <a:schemeClr val="lt1"/>
              </a:buClr>
              <a:buSzPts val="1200"/>
              <a:buFont typeface="Calibri"/>
              <a:buNone/>
            </a:pPr>
            <a:r>
              <a:rPr lang="en-US" b="0">
                <a:latin typeface="Calibri"/>
                <a:ea typeface="Calibri"/>
                <a:cs typeface="Calibri"/>
                <a:sym typeface="Calibri"/>
              </a:rPr>
              <a:t>https://www.promptingguide.ai/techniques/zeroshot</a:t>
            </a:r>
            <a:endParaRPr/>
          </a:p>
          <a:p>
            <a:pPr marL="0" lvl="0" indent="0" algn="l" rtl="0">
              <a:lnSpc>
                <a:spcPct val="100000"/>
              </a:lnSpc>
              <a:spcBef>
                <a:spcPts val="0"/>
              </a:spcBef>
              <a:spcAft>
                <a:spcPts val="0"/>
              </a:spcAft>
              <a:buClr>
                <a:schemeClr val="lt1"/>
              </a:buClr>
              <a:buSzPts val="1200"/>
              <a:buFont typeface="Calibri"/>
              <a:buNone/>
            </a:pPr>
            <a:endParaRPr b="1">
              <a:latin typeface="Calibri"/>
              <a:ea typeface="Calibri"/>
              <a:cs typeface="Calibri"/>
              <a:sym typeface="Calibri"/>
            </a:endParaRPr>
          </a:p>
          <a:p>
            <a:pPr marL="0" lvl="0" indent="0" algn="l" rtl="0">
              <a:lnSpc>
                <a:spcPct val="100000"/>
              </a:lnSpc>
              <a:spcBef>
                <a:spcPts val="0"/>
              </a:spcBef>
              <a:spcAft>
                <a:spcPts val="0"/>
              </a:spcAft>
              <a:buClr>
                <a:schemeClr val="lt1"/>
              </a:buClr>
              <a:buSzPts val="1200"/>
              <a:buFont typeface="Calibri"/>
              <a:buNone/>
            </a:pPr>
            <a:r>
              <a:rPr lang="en-US" b="1">
                <a:latin typeface="Calibri"/>
                <a:ea typeface="Calibri"/>
                <a:cs typeface="Calibri"/>
                <a:sym typeface="Calibri"/>
              </a:rPr>
              <a:t>Notes:</a:t>
            </a:r>
            <a:endParaRPr/>
          </a:p>
          <a:p>
            <a:pPr marL="0" lvl="0" indent="0" algn="l" rtl="0">
              <a:lnSpc>
                <a:spcPct val="100000"/>
              </a:lnSpc>
              <a:spcBef>
                <a:spcPts val="0"/>
              </a:spcBef>
              <a:spcAft>
                <a:spcPts val="0"/>
              </a:spcAft>
              <a:buClr>
                <a:srgbClr val="3D3D4E"/>
              </a:buClr>
              <a:buSzPts val="1200"/>
              <a:buFont typeface="Calibri"/>
              <a:buNone/>
            </a:pPr>
            <a:r>
              <a:rPr lang="en-US" b="0" i="0" u="sng">
                <a:solidFill>
                  <a:srgbClr val="3D3D4E"/>
                </a:solidFill>
                <a:latin typeface="Calibri"/>
                <a:ea typeface="Calibri"/>
                <a:cs typeface="Calibri"/>
                <a:sym typeface="Calibri"/>
              </a:rPr>
              <a:t>Basic prompting</a:t>
            </a:r>
            <a:endParaRPr/>
          </a:p>
          <a:p>
            <a:pPr marL="0" lvl="0" indent="0" algn="l" rtl="0">
              <a:lnSpc>
                <a:spcPct val="100000"/>
              </a:lnSpc>
              <a:spcBef>
                <a:spcPts val="0"/>
              </a:spcBef>
              <a:spcAft>
                <a:spcPts val="0"/>
              </a:spcAft>
              <a:buClr>
                <a:srgbClr val="3D3D4E"/>
              </a:buClr>
              <a:buSzPts val="1200"/>
              <a:buFont typeface="Calibri"/>
              <a:buNone/>
            </a:pPr>
            <a:r>
              <a:rPr lang="en-US" b="0" i="0">
                <a:solidFill>
                  <a:srgbClr val="3D3D4E"/>
                </a:solidFill>
                <a:latin typeface="Calibri"/>
                <a:ea typeface="Calibri"/>
                <a:cs typeface="Calibri"/>
                <a:sym typeface="Calibri"/>
              </a:rPr>
              <a:t>The two basic or explicit instruction prompts guide the language model with explicit instructions that specify the desired output. These approaches for prompting include zero-shot and few-shot prompting. Let’s explore these two before diving into more advanced approaches to prompt a model.</a:t>
            </a:r>
            <a:endParaRPr/>
          </a:p>
          <a:p>
            <a:pPr marL="0" lvl="0" indent="0" algn="l" rtl="0">
              <a:lnSpc>
                <a:spcPct val="100000"/>
              </a:lnSpc>
              <a:spcBef>
                <a:spcPts val="0"/>
              </a:spcBef>
              <a:spcAft>
                <a:spcPts val="0"/>
              </a:spcAft>
              <a:buClr>
                <a:schemeClr val="lt1"/>
              </a:buClr>
              <a:buSzPts val="1200"/>
              <a:buFont typeface="Calibri"/>
              <a:buNone/>
            </a:pPr>
            <a:endParaRPr b="0" i="0">
              <a:solidFill>
                <a:srgbClr val="3D3D4E"/>
              </a:solidFill>
              <a:latin typeface="Calibri"/>
              <a:ea typeface="Calibri"/>
              <a:cs typeface="Calibri"/>
              <a:sym typeface="Calibri"/>
            </a:endParaRPr>
          </a:p>
          <a:p>
            <a:pPr marL="0" lvl="0" indent="0" algn="l" rtl="0">
              <a:lnSpc>
                <a:spcPct val="100000"/>
              </a:lnSpc>
              <a:spcBef>
                <a:spcPts val="0"/>
              </a:spcBef>
              <a:spcAft>
                <a:spcPts val="0"/>
              </a:spcAft>
              <a:buClr>
                <a:srgbClr val="3D3D4E"/>
              </a:buClr>
              <a:buSzPts val="1200"/>
              <a:buFont typeface="Calibri"/>
              <a:buNone/>
            </a:pPr>
            <a:r>
              <a:rPr lang="en-US" b="0" i="0">
                <a:solidFill>
                  <a:srgbClr val="3D3D4E"/>
                </a:solidFill>
                <a:latin typeface="Calibri"/>
                <a:ea typeface="Calibri"/>
                <a:cs typeface="Calibri"/>
                <a:sym typeface="Calibri"/>
              </a:rPr>
              <a:t>Large LLMs today, such as GPT-3, are tuned to follow instructions and are trained on large amounts of data; so, they are capable of performing some tasks "zero-shot."</a:t>
            </a:r>
            <a:endParaRPr/>
          </a:p>
          <a:p>
            <a:pPr marL="0" lvl="0" indent="0" algn="l" rtl="0">
              <a:lnSpc>
                <a:spcPct val="100000"/>
              </a:lnSpc>
              <a:spcBef>
                <a:spcPts val="0"/>
              </a:spcBef>
              <a:spcAft>
                <a:spcPts val="0"/>
              </a:spcAft>
              <a:buClr>
                <a:srgbClr val="3D3D4E"/>
              </a:buClr>
              <a:buSzPts val="1200"/>
              <a:buFont typeface="Calibri"/>
              <a:buNone/>
            </a:pPr>
            <a:r>
              <a:rPr lang="en-US" b="0" i="0">
                <a:solidFill>
                  <a:srgbClr val="3D3D4E"/>
                </a:solidFill>
                <a:latin typeface="Calibri"/>
                <a:ea typeface="Calibri"/>
                <a:cs typeface="Calibri"/>
                <a:sym typeface="Calibri"/>
              </a:rPr>
              <a:t>The language model generates output or makes predictions without explicit examples or training. This technique is effective for straightforward problems like classification, text generation, text transformation, etc.</a:t>
            </a:r>
            <a:endParaRPr/>
          </a:p>
          <a:p>
            <a:pPr marL="0" lvl="0" indent="0" algn="l" rtl="0">
              <a:lnSpc>
                <a:spcPct val="100000"/>
              </a:lnSpc>
              <a:spcBef>
                <a:spcPts val="0"/>
              </a:spcBef>
              <a:spcAft>
                <a:spcPts val="0"/>
              </a:spcAft>
              <a:buClr>
                <a:schemeClr val="lt1"/>
              </a:buClr>
              <a:buSzPts val="1200"/>
              <a:buFont typeface="Calibri"/>
              <a:buNone/>
            </a:pPr>
            <a:endParaRPr b="0" i="0">
              <a:solidFill>
                <a:srgbClr val="3D3D4E"/>
              </a:solidFill>
              <a:latin typeface="Calibri"/>
              <a:ea typeface="Calibri"/>
              <a:cs typeface="Calibri"/>
              <a:sym typeface="Calibri"/>
            </a:endParaRPr>
          </a:p>
          <a:p>
            <a:pPr marL="0" lvl="0" indent="0" algn="l" rtl="0">
              <a:lnSpc>
                <a:spcPct val="100000"/>
              </a:lnSpc>
              <a:spcBef>
                <a:spcPts val="0"/>
              </a:spcBef>
              <a:spcAft>
                <a:spcPts val="0"/>
              </a:spcAft>
              <a:buClr>
                <a:schemeClr val="lt1"/>
              </a:buClr>
              <a:buSzPts val="1200"/>
              <a:buFont typeface="Calibri"/>
              <a:buNone/>
            </a:pPr>
            <a:r>
              <a:rPr lang="en-US" b="0">
                <a:latin typeface="Calibri"/>
                <a:ea typeface="Calibri"/>
                <a:cs typeface="Calibri"/>
                <a:sym typeface="Calibri"/>
              </a:rPr>
              <a:t>Note that in the prompt above we didn't provide the model with any examples of text alongside their classifications, the LLM already understands "sentiment" -- that's the zero-shot capabilities at work.</a:t>
            </a:r>
            <a:endParaRPr/>
          </a:p>
          <a:p>
            <a:pPr marL="0" lvl="0" indent="0" algn="l" rtl="0">
              <a:lnSpc>
                <a:spcPct val="100000"/>
              </a:lnSpc>
              <a:spcBef>
                <a:spcPts val="0"/>
              </a:spcBef>
              <a:spcAft>
                <a:spcPts val="0"/>
              </a:spcAft>
              <a:buClr>
                <a:schemeClr val="lt1"/>
              </a:buClr>
              <a:buSzPts val="1200"/>
              <a:buFont typeface="Calibri"/>
              <a:buNone/>
            </a:pPr>
            <a:endParaRPr b="0">
              <a:latin typeface="Calibri"/>
              <a:ea typeface="Calibri"/>
              <a:cs typeface="Calibri"/>
              <a:sym typeface="Calibri"/>
            </a:endParaRPr>
          </a:p>
          <a:p>
            <a:pPr marL="0" lvl="0" indent="0" algn="l" rtl="0">
              <a:lnSpc>
                <a:spcPct val="100000"/>
              </a:lnSpc>
              <a:spcBef>
                <a:spcPts val="0"/>
              </a:spcBef>
              <a:spcAft>
                <a:spcPts val="0"/>
              </a:spcAft>
              <a:buClr>
                <a:schemeClr val="lt1"/>
              </a:buClr>
              <a:buSzPts val="1200"/>
              <a:buFont typeface="Calibri"/>
              <a:buNone/>
            </a:pPr>
            <a:r>
              <a:rPr lang="en-US" b="0">
                <a:latin typeface="Calibri"/>
                <a:ea typeface="Calibri"/>
                <a:cs typeface="Calibri"/>
                <a:sym typeface="Calibri"/>
              </a:rPr>
              <a:t>When zero-shot doesn't work, it's recommended to provide demonstrations or examples in the prompt which leads to few-shot prompting.</a:t>
            </a:r>
            <a:endParaRPr b="0">
              <a:latin typeface="Calibri"/>
              <a:ea typeface="Calibri"/>
              <a:cs typeface="Calibri"/>
              <a:sym typeface="Calibri"/>
            </a:endParaRPr>
          </a:p>
        </p:txBody>
      </p:sp>
    </p:spTree>
    <p:extLst>
      <p:ext uri="{BB962C8B-B14F-4D97-AF65-F5344CB8AC3E}">
        <p14:creationId xmlns:p14="http://schemas.microsoft.com/office/powerpoint/2010/main" val="18121523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c95a3a2bc1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0" i="0" dirty="0">
                <a:solidFill>
                  <a:srgbClr val="E6EDF3"/>
                </a:solidFill>
                <a:effectLst/>
                <a:highlight>
                  <a:srgbClr val="0D1117"/>
                </a:highlight>
                <a:latin typeface="-apple-system"/>
              </a:rPr>
              <a:t> in 2017-18 OpenAI released </a:t>
            </a:r>
            <a:r>
              <a:rPr lang="en-US" b="0" i="0" u="sng" dirty="0">
                <a:effectLst/>
                <a:highlight>
                  <a:srgbClr val="0D1117"/>
                </a:highlight>
                <a:latin typeface="-apple-system"/>
                <a:hlinkClick r:id="rId3"/>
              </a:rPr>
              <a:t>Improving Language Understanding by Generative Pre-Training</a:t>
            </a:r>
            <a:r>
              <a:rPr lang="en-US" b="0" i="0" dirty="0">
                <a:solidFill>
                  <a:srgbClr val="E6EDF3"/>
                </a:solidFill>
                <a:effectLst/>
                <a:highlight>
                  <a:srgbClr val="0D1117"/>
                </a:highlight>
                <a:latin typeface="-apple-system"/>
              </a:rPr>
              <a:t>. This paper established that you can train a large language model on a massive set of data without any specific agenda, and then once the model has learned the general aspects of language, you can fine-tune it for specific tasks and quickly get state-of-the-art results.</a:t>
            </a:r>
            <a:br>
              <a:rPr lang="en-US" b="0" i="0" dirty="0">
                <a:solidFill>
                  <a:srgbClr val="E6EDF3"/>
                </a:solidFill>
                <a:effectLst/>
                <a:highlight>
                  <a:srgbClr val="0D1117"/>
                </a:highlight>
                <a:latin typeface="-apple-system"/>
              </a:rPr>
            </a:br>
            <a:br>
              <a:rPr lang="en-US" b="0" i="0" dirty="0">
                <a:solidFill>
                  <a:srgbClr val="E6EDF3"/>
                </a:solidFill>
                <a:effectLst/>
                <a:highlight>
                  <a:srgbClr val="0D1117"/>
                </a:highlight>
                <a:latin typeface="-apple-system"/>
              </a:rPr>
            </a:br>
            <a:r>
              <a:rPr lang="en-US" b="0" i="0" dirty="0">
                <a:solidFill>
                  <a:srgbClr val="E6EDF3"/>
                </a:solidFill>
                <a:effectLst/>
                <a:highlight>
                  <a:srgbClr val="0D1117"/>
                </a:highlight>
                <a:latin typeface="-apple-system"/>
              </a:rPr>
              <a:t>In 2020, OpenAI followed up with their GPT-3 paper </a:t>
            </a:r>
            <a:r>
              <a:rPr lang="en-US" b="0" i="0" u="sng" dirty="0">
                <a:effectLst/>
                <a:highlight>
                  <a:srgbClr val="0D1117"/>
                </a:highlight>
                <a:latin typeface="-apple-system"/>
                <a:hlinkClick r:id="rId4"/>
              </a:rPr>
              <a:t>Language Models are Few-Shot Learners</a:t>
            </a:r>
            <a:r>
              <a:rPr lang="en-US" b="0" i="0" dirty="0">
                <a:solidFill>
                  <a:srgbClr val="E6EDF3"/>
                </a:solidFill>
                <a:effectLst/>
                <a:highlight>
                  <a:srgbClr val="0D1117"/>
                </a:highlight>
                <a:latin typeface="-apple-system"/>
              </a:rPr>
              <a:t>, showing that if you scale up GPT-like models by another factor of ~10x, in terms of number of parameters and quantity of training data, you no longer have to fine-tune it for many tasks. The capabilities emerge naturally and you get state-of-the-art results via text interaction with the model.</a:t>
            </a:r>
            <a:endParaRPr dirty="0"/>
          </a:p>
        </p:txBody>
      </p:sp>
      <p:sp>
        <p:nvSpPr>
          <p:cNvPr id="117" name="Google Shape;117;g2c95a3a2bc1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Performance on </a:t>
            </a:r>
            <a:r>
              <a:rPr lang="en-US" dirty="0" err="1"/>
              <a:t>SuperGLUE</a:t>
            </a:r>
            <a:r>
              <a:rPr lang="en-US" dirty="0"/>
              <a:t> increases with model size. A value of K = 32 means that our model was shown 32 examples per task, for 256 examples total divided across the 8 tasks in </a:t>
            </a:r>
            <a:r>
              <a:rPr lang="en-US" dirty="0" err="1"/>
              <a:t>SuperGLUE</a:t>
            </a:r>
            <a:r>
              <a:rPr lang="en-US" dirty="0"/>
              <a:t>. We report GPT-3 values on the dev set, so our numbers are not directly comparable to the dotted reference lines (our test set results are in the appendix). The BERT-Large reference model was fine-tuned on the </a:t>
            </a:r>
            <a:r>
              <a:rPr lang="en-US" dirty="0" err="1"/>
              <a:t>SuperGLUE</a:t>
            </a:r>
            <a:r>
              <a:rPr lang="en-US" dirty="0"/>
              <a:t> training set (125K examples), whereas BERT++ was first fine-tuned on </a:t>
            </a:r>
            <a:r>
              <a:rPr lang="en-US" dirty="0" err="1"/>
              <a:t>MultiNLI</a:t>
            </a:r>
            <a:r>
              <a:rPr lang="en-US" dirty="0"/>
              <a:t> (392K examples) and SWAG (113K examples) before further fine-tuning on the </a:t>
            </a:r>
            <a:r>
              <a:rPr lang="en-US" dirty="0" err="1"/>
              <a:t>SuperGLUE</a:t>
            </a:r>
            <a:r>
              <a:rPr lang="en-US" dirty="0"/>
              <a:t> training set (for a total of 630K fine-tuning examples). Performance on </a:t>
            </a:r>
            <a:r>
              <a:rPr lang="en-US" dirty="0" err="1"/>
              <a:t>SuperGLUE</a:t>
            </a:r>
            <a:r>
              <a:rPr lang="en-US" dirty="0"/>
              <a:t> increases with number of examples in context. We find the difference in performance between the BERT-Large and BERT++ to be roughly equivalent to the difference between GPT-3 with one example per context versus eight examples per context. Aggregate performance for all 42 accuracy-denominated benchmarks. While zero-shot performance improves steadily with model size, few-shot performance increases more rapidly, demonstrating that larger models are more proficient at in-context learning. without the need for finetuning on a dataset of training examples. W</a:t>
            </a:r>
            <a:endParaRPr lang="en-IN" dirty="0"/>
          </a:p>
          <a:p>
            <a:endParaRPr lang="en-IN" dirty="0"/>
          </a:p>
        </p:txBody>
      </p:sp>
    </p:spTree>
    <p:extLst>
      <p:ext uri="{BB962C8B-B14F-4D97-AF65-F5344CB8AC3E}">
        <p14:creationId xmlns:p14="http://schemas.microsoft.com/office/powerpoint/2010/main" val="24826847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solidFill>
                  <a:schemeClr val="dk1"/>
                </a:solidFill>
              </a:rPr>
              <a:t>Source: </a:t>
            </a:r>
            <a:endParaRPr/>
          </a:p>
          <a:p>
            <a:pPr marL="0" lvl="0" indent="0" algn="l" rtl="0">
              <a:lnSpc>
                <a:spcPct val="100000"/>
              </a:lnSpc>
              <a:spcBef>
                <a:spcPts val="0"/>
              </a:spcBef>
              <a:spcAft>
                <a:spcPts val="0"/>
              </a:spcAft>
              <a:buSzPts val="1400"/>
              <a:buNone/>
            </a:pPr>
            <a:r>
              <a:rPr lang="en-US">
                <a:solidFill>
                  <a:schemeClr val="dk1"/>
                </a:solidFill>
              </a:rPr>
              <a:t>https://www.educative.io/answers/what-are-some-of-the-different-prompt-engineering-techniques</a:t>
            </a:r>
            <a:endParaRPr/>
          </a:p>
          <a:p>
            <a:pPr marL="0" lvl="0" indent="0" algn="l" rtl="0">
              <a:lnSpc>
                <a:spcPct val="100000"/>
              </a:lnSpc>
              <a:spcBef>
                <a:spcPts val="0"/>
              </a:spcBef>
              <a:spcAft>
                <a:spcPts val="0"/>
              </a:spcAft>
              <a:buSzPts val="1400"/>
              <a:buNone/>
            </a:pPr>
            <a:r>
              <a:rPr lang="en-US">
                <a:solidFill>
                  <a:schemeClr val="dk1"/>
                </a:solidFill>
              </a:rPr>
              <a:t>https://www.promptingguide.ai/techniques/fewshot</a:t>
            </a:r>
            <a:endParaRPr/>
          </a:p>
          <a:p>
            <a:pPr marL="0" lvl="0" indent="0" algn="l" rtl="0">
              <a:lnSpc>
                <a:spcPct val="100000"/>
              </a:lnSpc>
              <a:spcBef>
                <a:spcPts val="0"/>
              </a:spcBef>
              <a:spcAft>
                <a:spcPts val="0"/>
              </a:spcAft>
              <a:buSzPts val="1400"/>
              <a:buNone/>
            </a:pPr>
            <a:endParaRPr b="1">
              <a:solidFill>
                <a:schemeClr val="dk1"/>
              </a:solidFill>
            </a:endParaRPr>
          </a:p>
          <a:p>
            <a:pPr marL="0" lvl="0" indent="0" algn="l" rtl="0">
              <a:lnSpc>
                <a:spcPct val="100000"/>
              </a:lnSpc>
              <a:spcBef>
                <a:spcPts val="0"/>
              </a:spcBef>
              <a:spcAft>
                <a:spcPts val="0"/>
              </a:spcAft>
              <a:buSzPts val="1400"/>
              <a:buNone/>
            </a:pPr>
            <a:r>
              <a:rPr lang="en-US" b="1">
                <a:solidFill>
                  <a:schemeClr val="dk1"/>
                </a:solidFill>
              </a:rPr>
              <a:t>Notes:</a:t>
            </a:r>
            <a:endParaRPr/>
          </a:p>
          <a:p>
            <a:pPr marL="0" lvl="0" indent="0" algn="l" rtl="0">
              <a:lnSpc>
                <a:spcPct val="100000"/>
              </a:lnSpc>
              <a:spcBef>
                <a:spcPts val="0"/>
              </a:spcBef>
              <a:spcAft>
                <a:spcPts val="0"/>
              </a:spcAft>
              <a:buSzPts val="1400"/>
              <a:buNone/>
            </a:pPr>
            <a:r>
              <a:rPr lang="en-US" i="0">
                <a:solidFill>
                  <a:srgbClr val="000000"/>
                </a:solidFill>
              </a:rPr>
              <a:t>While large-language models demonstrate remarkable zero-shot capabilities, they still fall short on more complex tasks when using the zero-shot setting. Few-shot prompting can be used as a technique to enable in-context learning where we provide demonstrations in the prompt to steer the model to better performance. The demonstrations serve as conditioning for subsequent examples where we would like the model to generate a response.</a:t>
            </a:r>
            <a:endParaRPr/>
          </a:p>
          <a:p>
            <a:pPr marL="0" lvl="0" indent="0" algn="l" rtl="0">
              <a:lnSpc>
                <a:spcPct val="100000"/>
              </a:lnSpc>
              <a:spcBef>
                <a:spcPts val="0"/>
              </a:spcBef>
              <a:spcAft>
                <a:spcPts val="0"/>
              </a:spcAft>
              <a:buSzPts val="1400"/>
              <a:buNone/>
            </a:pPr>
            <a:endParaRPr i="0">
              <a:solidFill>
                <a:srgbClr val="000000"/>
              </a:solidFill>
            </a:endParaRPr>
          </a:p>
          <a:p>
            <a:pPr marL="0" lvl="0" indent="0" algn="l" rtl="0">
              <a:lnSpc>
                <a:spcPct val="100000"/>
              </a:lnSpc>
              <a:spcBef>
                <a:spcPts val="0"/>
              </a:spcBef>
              <a:spcAft>
                <a:spcPts val="0"/>
              </a:spcAft>
              <a:buSzPts val="1400"/>
              <a:buNone/>
            </a:pPr>
            <a:r>
              <a:rPr lang="en-US" i="0">
                <a:solidFill>
                  <a:srgbClr val="000000"/>
                </a:solidFill>
              </a:rPr>
              <a:t>This technique is effective where we can’t describe the expected output from the language model but still want an answer. Therefore, while prompting, we let the model process some examples and steer it to generate a response.</a:t>
            </a:r>
            <a:endParaRPr/>
          </a:p>
          <a:p>
            <a:pPr marL="0" lvl="0" indent="0" algn="l" rtl="0">
              <a:lnSpc>
                <a:spcPct val="100000"/>
              </a:lnSpc>
              <a:spcBef>
                <a:spcPts val="0"/>
              </a:spcBef>
              <a:spcAft>
                <a:spcPts val="0"/>
              </a:spcAft>
              <a:buSzPts val="1400"/>
              <a:buNone/>
            </a:pPr>
            <a:endParaRPr i="0">
              <a:solidFill>
                <a:srgbClr val="000000"/>
              </a:solidFill>
            </a:endParaRPr>
          </a:p>
          <a:p>
            <a:pPr marL="0" lvl="0" indent="0" algn="l" rtl="0">
              <a:lnSpc>
                <a:spcPct val="100000"/>
              </a:lnSpc>
              <a:spcBef>
                <a:spcPts val="0"/>
              </a:spcBef>
              <a:spcAft>
                <a:spcPts val="0"/>
              </a:spcAft>
              <a:buSzPts val="1400"/>
              <a:buNone/>
            </a:pPr>
            <a:r>
              <a:rPr lang="en-US" i="0">
                <a:solidFill>
                  <a:srgbClr val="000000"/>
                </a:solidFill>
              </a:rPr>
              <a:t>Here, we can observe that the model has somehow learned how to perform the task by providing it with just one example (i.e., 1-shot). For more difficult tasks, we can experiment with increasing the demonstrations (e.g., 3-shot, 5-shot, 10-shot, etc.).</a:t>
            </a:r>
            <a:endParaRPr/>
          </a:p>
          <a:p>
            <a:pPr marL="0" lvl="0" indent="0" algn="l" rtl="0">
              <a:lnSpc>
                <a:spcPct val="100000"/>
              </a:lnSpc>
              <a:spcBef>
                <a:spcPts val="0"/>
              </a:spcBef>
              <a:spcAft>
                <a:spcPts val="0"/>
              </a:spcAft>
              <a:buSzPts val="1400"/>
              <a:buNone/>
            </a:pPr>
            <a:endParaRPr i="0">
              <a:solidFill>
                <a:srgbClr val="000000"/>
              </a:solidFill>
            </a:endParaRPr>
          </a:p>
          <a:p>
            <a:pPr marL="0" lvl="0" indent="0" algn="l" rtl="0">
              <a:lnSpc>
                <a:spcPct val="100000"/>
              </a:lnSpc>
              <a:spcBef>
                <a:spcPts val="0"/>
              </a:spcBef>
              <a:spcAft>
                <a:spcPts val="0"/>
              </a:spcAft>
              <a:buSzPts val="1400"/>
              <a:buNone/>
            </a:pPr>
            <a:r>
              <a:rPr lang="en-US">
                <a:solidFill>
                  <a:schemeClr val="dk1"/>
                </a:solidFill>
              </a:rPr>
              <a:t>Few tips about demonstrations/exemplars when doing few-shot:</a:t>
            </a:r>
            <a:endParaRPr/>
          </a:p>
          <a:p>
            <a:pPr marL="171450" lvl="0" indent="-171450" algn="l" rtl="0">
              <a:lnSpc>
                <a:spcPct val="100000"/>
              </a:lnSpc>
              <a:spcBef>
                <a:spcPts val="0"/>
              </a:spcBef>
              <a:spcAft>
                <a:spcPts val="0"/>
              </a:spcAft>
              <a:buClr>
                <a:schemeClr val="dk1"/>
              </a:buClr>
              <a:buSzPts val="1200"/>
              <a:buFont typeface="Calibri"/>
              <a:buChar char="•"/>
            </a:pPr>
            <a:r>
              <a:rPr lang="en-US">
                <a:solidFill>
                  <a:schemeClr val="dk1"/>
                </a:solidFill>
              </a:rPr>
              <a:t>The label space and the distribution of the input text specified by the demonstrations are both important (regardless of whether the labels are correct for individual inputs)</a:t>
            </a:r>
            <a:endParaRPr/>
          </a:p>
          <a:p>
            <a:pPr marL="171450" lvl="0" indent="-171450" algn="l" rtl="0">
              <a:lnSpc>
                <a:spcPct val="100000"/>
              </a:lnSpc>
              <a:spcBef>
                <a:spcPts val="0"/>
              </a:spcBef>
              <a:spcAft>
                <a:spcPts val="0"/>
              </a:spcAft>
              <a:buClr>
                <a:schemeClr val="dk1"/>
              </a:buClr>
              <a:buSzPts val="1200"/>
              <a:buFont typeface="Calibri"/>
              <a:buChar char="•"/>
            </a:pPr>
            <a:r>
              <a:rPr lang="en-US">
                <a:solidFill>
                  <a:schemeClr val="dk1"/>
                </a:solidFill>
              </a:rPr>
              <a:t>The format you use also plays a key role in performance, even if you just use random labels, this is much better than no labels at all.</a:t>
            </a:r>
            <a:endParaRPr/>
          </a:p>
        </p:txBody>
      </p:sp>
      <p:sp>
        <p:nvSpPr>
          <p:cNvPr id="199" name="Google Shape;19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96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0614367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 name="Google Shape;21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b="1" dirty="0"/>
              <a:t>Image : </a:t>
            </a:r>
            <a:r>
              <a:rPr lang="en-US" dirty="0"/>
              <a:t>Jason Wei </a:t>
            </a:r>
            <a:r>
              <a:rPr lang="en-US" dirty="0" err="1"/>
              <a:t>Xuezhi</a:t>
            </a:r>
            <a:r>
              <a:rPr lang="en-US" dirty="0"/>
              <a:t> Wang Dale Schuurmans Maarten </a:t>
            </a:r>
            <a:r>
              <a:rPr lang="en-US" dirty="0" err="1"/>
              <a:t>Bosma</a:t>
            </a:r>
            <a:r>
              <a:rPr lang="en-US" dirty="0"/>
              <a:t> Brian </a:t>
            </a:r>
            <a:r>
              <a:rPr lang="en-US" dirty="0" err="1"/>
              <a:t>Ichter</a:t>
            </a:r>
            <a:r>
              <a:rPr lang="en-US" dirty="0"/>
              <a:t> Fei Xia Ed H. Chi Quoc V. Le Denny Zhou.(2023).Figure 1. Chain-of-Thought Prompting Elicits Reasoning in Large Language Models  </a:t>
            </a:r>
            <a:r>
              <a:rPr lang="en-US" b="0" i="0" u="none" dirty="0">
                <a:latin typeface="Calibri"/>
                <a:ea typeface="Calibri"/>
                <a:cs typeface="Calibri"/>
                <a:sym typeface="Calibri"/>
              </a:rPr>
              <a:t>. </a:t>
            </a:r>
            <a:r>
              <a:rPr lang="en-US" sz="1200" b="1" i="0" u="none" strike="noStrike" cap="none" dirty="0">
                <a:latin typeface="Calibri"/>
                <a:ea typeface="Calibri"/>
                <a:cs typeface="Calibri"/>
                <a:sym typeface="Calibri"/>
              </a:rPr>
              <a:t>Retrieved from </a:t>
            </a:r>
            <a:r>
              <a:rPr lang="en-US" sz="1200" b="0" i="0" u="none" strike="noStrike" cap="none" dirty="0">
                <a:latin typeface="Calibri"/>
                <a:ea typeface="Calibri"/>
                <a:cs typeface="Calibri"/>
                <a:sym typeface="Calibri"/>
              </a:rPr>
              <a:t>https://arxiv.org/pdf/2201.11903.pdf</a:t>
            </a:r>
            <a:endParaRPr dirty="0"/>
          </a:p>
          <a:p>
            <a:pPr marL="0" lvl="0" indent="0" algn="l" rtl="0">
              <a:lnSpc>
                <a:spcPct val="100000"/>
              </a:lnSpc>
              <a:spcBef>
                <a:spcPts val="0"/>
              </a:spcBef>
              <a:spcAft>
                <a:spcPts val="0"/>
              </a:spcAft>
              <a:buSzPts val="1400"/>
              <a:buNone/>
            </a:pPr>
            <a:endParaRPr b="1" u="none" dirty="0">
              <a:latin typeface="Calibri"/>
              <a:ea typeface="Calibri"/>
              <a:cs typeface="Calibri"/>
              <a:sym typeface="Calibri"/>
            </a:endParaRPr>
          </a:p>
          <a:p>
            <a:pPr marL="0" lvl="0" indent="0" algn="l" rtl="0">
              <a:lnSpc>
                <a:spcPct val="100000"/>
              </a:lnSpc>
              <a:spcBef>
                <a:spcPts val="0"/>
              </a:spcBef>
              <a:spcAft>
                <a:spcPts val="0"/>
              </a:spcAft>
              <a:buSzPts val="1400"/>
              <a:buNone/>
            </a:pPr>
            <a:r>
              <a:rPr lang="en-US" b="1" u="none" dirty="0">
                <a:latin typeface="Calibri"/>
                <a:ea typeface="Calibri"/>
                <a:cs typeface="Calibri"/>
                <a:sym typeface="Calibri"/>
              </a:rPr>
              <a:t>Source: </a:t>
            </a:r>
            <a:r>
              <a:rPr lang="en-US" b="0" u="none" dirty="0">
                <a:latin typeface="Calibri"/>
                <a:ea typeface="Calibri"/>
                <a:cs typeface="Calibri"/>
                <a:sym typeface="Calibri"/>
              </a:rPr>
              <a:t>https://arxiv.org/pdf/2201.11903.pdf</a:t>
            </a:r>
            <a:endParaRPr dirty="0"/>
          </a:p>
          <a:p>
            <a:pPr marL="0" lvl="0" indent="0" algn="l" rtl="0">
              <a:lnSpc>
                <a:spcPct val="100000"/>
              </a:lnSpc>
              <a:spcBef>
                <a:spcPts val="0"/>
              </a:spcBef>
              <a:spcAft>
                <a:spcPts val="0"/>
              </a:spcAft>
              <a:buSzPts val="1400"/>
              <a:buNone/>
            </a:pPr>
            <a:endParaRPr b="1" u="none" dirty="0">
              <a:latin typeface="Calibri"/>
              <a:ea typeface="Calibri"/>
              <a:cs typeface="Calibri"/>
              <a:sym typeface="Calibri"/>
            </a:endParaRPr>
          </a:p>
          <a:p>
            <a:pPr marL="0" lvl="0" indent="0" algn="l" rtl="0">
              <a:lnSpc>
                <a:spcPct val="100000"/>
              </a:lnSpc>
              <a:spcBef>
                <a:spcPts val="0"/>
              </a:spcBef>
              <a:spcAft>
                <a:spcPts val="0"/>
              </a:spcAft>
              <a:buSzPts val="1400"/>
              <a:buNone/>
            </a:pPr>
            <a:r>
              <a:rPr lang="en-US" b="1" u="none" dirty="0">
                <a:latin typeface="Calibri"/>
                <a:ea typeface="Calibri"/>
                <a:cs typeface="Calibri"/>
                <a:sym typeface="Calibri"/>
              </a:rPr>
              <a:t>Notes:</a:t>
            </a:r>
            <a:endParaRPr dirty="0"/>
          </a:p>
          <a:p>
            <a:pPr marL="0" lvl="0" indent="0" algn="l" rtl="0">
              <a:lnSpc>
                <a:spcPct val="100000"/>
              </a:lnSpc>
              <a:spcBef>
                <a:spcPts val="0"/>
              </a:spcBef>
              <a:spcAft>
                <a:spcPts val="0"/>
              </a:spcAft>
              <a:buSzPts val="1400"/>
              <a:buNone/>
            </a:pPr>
            <a:r>
              <a:rPr lang="en-US" b="0" i="0" u="none" dirty="0">
                <a:latin typeface="Calibri"/>
                <a:ea typeface="Calibri"/>
                <a:cs typeface="Calibri"/>
                <a:sym typeface="Calibri"/>
              </a:rPr>
              <a:t>Intuitively we as humans break a larger task or problem into sub-tasks, and then we chain these sub-tasks together. Using the output of one sub-task as the input for the next sub-test.</a:t>
            </a:r>
            <a:endParaRPr dirty="0"/>
          </a:p>
          <a:p>
            <a:pPr marL="0" lvl="0" indent="0" algn="l" rtl="0">
              <a:lnSpc>
                <a:spcPct val="100000"/>
              </a:lnSpc>
              <a:spcBef>
                <a:spcPts val="0"/>
              </a:spcBef>
              <a:spcAft>
                <a:spcPts val="0"/>
              </a:spcAft>
              <a:buSzPts val="1400"/>
              <a:buNone/>
            </a:pPr>
            <a:r>
              <a:rPr lang="en-US" b="0" i="0" u="none" dirty="0">
                <a:latin typeface="Calibri"/>
                <a:ea typeface="Calibri"/>
                <a:cs typeface="Calibri"/>
                <a:sym typeface="Calibri"/>
              </a:rPr>
              <a:t>By using chain-of-thought prompting, a method wherein specific examples of chain of thought are provided as guidance, it is possible to showcase how large language models can develop sophisticated reasoning capabilities.</a:t>
            </a:r>
            <a:endParaRPr dirty="0"/>
          </a:p>
          <a:p>
            <a:pPr marL="0" lvl="0" indent="0" algn="l" rtl="0">
              <a:lnSpc>
                <a:spcPct val="100000"/>
              </a:lnSpc>
              <a:spcBef>
                <a:spcPts val="0"/>
              </a:spcBef>
              <a:spcAft>
                <a:spcPts val="0"/>
              </a:spcAft>
              <a:buSzPts val="1400"/>
              <a:buNone/>
            </a:pPr>
            <a:r>
              <a:rPr lang="en-US" u="none" dirty="0">
                <a:latin typeface="Calibri"/>
                <a:ea typeface="Calibri"/>
                <a:cs typeface="Calibri"/>
                <a:sym typeface="Calibri"/>
              </a:rPr>
              <a:t>Experiments on large language models show that chain-of-thought prompting improves performance on a range of arithmetic, commonsense, and symbolic reasoning tasks. </a:t>
            </a:r>
            <a:r>
              <a:rPr lang="en-US" b="0" i="0" u="none" dirty="0">
                <a:latin typeface="Calibri"/>
                <a:ea typeface="Calibri"/>
                <a:cs typeface="Calibri"/>
                <a:sym typeface="Calibri"/>
              </a:rPr>
              <a:t>The </a:t>
            </a:r>
            <a:r>
              <a:rPr lang="en-US" b="0" i="0" u="none" dirty="0" err="1">
                <a:latin typeface="Calibri"/>
                <a:ea typeface="Calibri"/>
                <a:cs typeface="Calibri"/>
                <a:sym typeface="Calibri"/>
              </a:rPr>
              <a:t>utilisation</a:t>
            </a:r>
            <a:r>
              <a:rPr lang="en-US" b="0" i="0" u="none" dirty="0">
                <a:latin typeface="Calibri"/>
                <a:ea typeface="Calibri"/>
                <a:cs typeface="Calibri"/>
                <a:sym typeface="Calibri"/>
              </a:rPr>
              <a:t> of chain-of-thought reasoning is particularly evident when examining LLM-based agents. LLM based Agents have the ability to decompose a question into a chain-of-thought and answer the question in a piecemeal fashion.</a:t>
            </a:r>
            <a:endParaRPr dirty="0"/>
          </a:p>
          <a:p>
            <a:pPr marL="0" lvl="0" indent="0" algn="l" rtl="0">
              <a:lnSpc>
                <a:spcPct val="100000"/>
              </a:lnSpc>
              <a:spcBef>
                <a:spcPts val="0"/>
              </a:spcBef>
              <a:spcAft>
                <a:spcPts val="0"/>
              </a:spcAft>
              <a:buSzPts val="1400"/>
              <a:buNone/>
            </a:pPr>
            <a:endParaRPr b="1" u="none" dirty="0">
              <a:latin typeface="Calibri"/>
              <a:ea typeface="Calibri"/>
              <a:cs typeface="Calibri"/>
              <a:sym typeface="Calibri"/>
            </a:endParaRPr>
          </a:p>
          <a:p>
            <a:pPr marL="0" lvl="0" indent="0" algn="l" rtl="0">
              <a:lnSpc>
                <a:spcPct val="100000"/>
              </a:lnSpc>
              <a:spcBef>
                <a:spcPts val="0"/>
              </a:spcBef>
              <a:spcAft>
                <a:spcPts val="0"/>
              </a:spcAft>
              <a:buSzPts val="1400"/>
              <a:buNone/>
            </a:pPr>
            <a:r>
              <a:rPr lang="en-US" b="0" u="none" dirty="0">
                <a:latin typeface="Calibri"/>
                <a:ea typeface="Calibri"/>
                <a:cs typeface="Calibri"/>
                <a:sym typeface="Calibri"/>
              </a:rPr>
              <a:t>Consider one’s own thought process when solving a complicated reasoning task such as a multi-step math word problem. It is typical to decompose the problem into intermediate steps and solve each before giving the final answer. Large language models can generate chains of thought if demonstrations of chain-of-thought reasoning are provided in the exemplars for few-shot prompting.</a:t>
            </a:r>
            <a:endParaRPr dirty="0"/>
          </a:p>
          <a:p>
            <a:pPr marL="0" lvl="0" indent="0" algn="l" rtl="0">
              <a:lnSpc>
                <a:spcPct val="100000"/>
              </a:lnSpc>
              <a:spcBef>
                <a:spcPts val="0"/>
              </a:spcBef>
              <a:spcAft>
                <a:spcPts val="0"/>
              </a:spcAft>
              <a:buSzPts val="1400"/>
              <a:buNone/>
            </a:pPr>
            <a:endParaRPr b="0" u="none" dirty="0">
              <a:latin typeface="Calibri"/>
              <a:ea typeface="Calibri"/>
              <a:cs typeface="Calibri"/>
              <a:sym typeface="Calibri"/>
            </a:endParaRPr>
          </a:p>
          <a:p>
            <a:pPr marL="0" lvl="0" indent="0" algn="l" rtl="0">
              <a:lnSpc>
                <a:spcPct val="100000"/>
              </a:lnSpc>
              <a:spcBef>
                <a:spcPts val="0"/>
              </a:spcBef>
              <a:spcAft>
                <a:spcPts val="0"/>
              </a:spcAft>
              <a:buSzPts val="1400"/>
              <a:buNone/>
            </a:pPr>
            <a:endParaRPr b="0" u="none" dirty="0">
              <a:latin typeface="Calibri"/>
              <a:ea typeface="Calibri"/>
              <a:cs typeface="Calibri"/>
              <a:sym typeface="Calibri"/>
            </a:endParaRPr>
          </a:p>
          <a:p>
            <a:pPr marL="0" lvl="0" indent="0" algn="l" rtl="0">
              <a:lnSpc>
                <a:spcPct val="100000"/>
              </a:lnSpc>
              <a:spcBef>
                <a:spcPts val="0"/>
              </a:spcBef>
              <a:spcAft>
                <a:spcPts val="0"/>
              </a:spcAft>
              <a:buSzPts val="1400"/>
              <a:buNone/>
            </a:pPr>
            <a:endParaRPr u="none" dirty="0">
              <a:latin typeface="Calibri"/>
              <a:ea typeface="Calibri"/>
              <a:cs typeface="Calibri"/>
              <a:sym typeface="Calibri"/>
            </a:endParaRPr>
          </a:p>
        </p:txBody>
      </p:sp>
      <p:sp>
        <p:nvSpPr>
          <p:cNvPr id="212" name="Google Shape;21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105</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7840801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8" name="Google Shape;24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200"/>
              <a:buFont typeface="Calibri"/>
              <a:buNone/>
            </a:pPr>
            <a:r>
              <a:rPr lang="en-US" b="1" u="none"/>
              <a:t>Image: </a:t>
            </a:r>
            <a:r>
              <a:rPr lang="en-US"/>
              <a:t>Takeshi Kojima, Shixiang Shane Gu, Machel Reid, Yutaka Matsuo, and Yusuke Iwasawa(2023).Figure 1. Large Language Models are Zero-Shot Reasoners </a:t>
            </a:r>
            <a:r>
              <a:rPr lang="en-US" b="1" u="none"/>
              <a:t> Retrieved from </a:t>
            </a:r>
            <a:r>
              <a:rPr lang="en-US" u="none"/>
              <a:t>https://arxiv.org/abs/2205.11916</a:t>
            </a:r>
            <a:endParaRPr b="1" u="none"/>
          </a:p>
          <a:p>
            <a:pPr marL="0" lvl="0" indent="0" algn="l" rtl="0">
              <a:lnSpc>
                <a:spcPct val="100000"/>
              </a:lnSpc>
              <a:spcBef>
                <a:spcPts val="0"/>
              </a:spcBef>
              <a:spcAft>
                <a:spcPts val="0"/>
              </a:spcAft>
              <a:buSzPts val="1400"/>
              <a:buNone/>
            </a:pPr>
            <a:r>
              <a:rPr lang="en-US" b="1" u="none"/>
              <a:t>Source: </a:t>
            </a:r>
            <a:endParaRPr/>
          </a:p>
          <a:p>
            <a:pPr marL="0" lvl="0" indent="0" algn="l" rtl="0">
              <a:lnSpc>
                <a:spcPct val="100000"/>
              </a:lnSpc>
              <a:spcBef>
                <a:spcPts val="0"/>
              </a:spcBef>
              <a:spcAft>
                <a:spcPts val="0"/>
              </a:spcAft>
              <a:buSzPts val="1400"/>
              <a:buNone/>
            </a:pPr>
            <a:r>
              <a:rPr lang="en-US" u="none"/>
              <a:t>https://www.promptingguide.ai/techniques/cot</a:t>
            </a:r>
            <a:endParaRPr/>
          </a:p>
          <a:p>
            <a:pPr marL="0" lvl="0" indent="0" algn="l" rtl="0">
              <a:lnSpc>
                <a:spcPct val="100000"/>
              </a:lnSpc>
              <a:spcBef>
                <a:spcPts val="0"/>
              </a:spcBef>
              <a:spcAft>
                <a:spcPts val="0"/>
              </a:spcAft>
              <a:buSzPts val="1400"/>
              <a:buNone/>
            </a:pPr>
            <a:r>
              <a:rPr lang="en-US" u="none"/>
              <a:t>https://arxiv.org/abs/2205.11916</a:t>
            </a:r>
            <a:endParaRPr/>
          </a:p>
          <a:p>
            <a:pPr marL="0" lvl="0" indent="0" algn="l" rtl="0">
              <a:lnSpc>
                <a:spcPct val="100000"/>
              </a:lnSpc>
              <a:spcBef>
                <a:spcPts val="0"/>
              </a:spcBef>
              <a:spcAft>
                <a:spcPts val="0"/>
              </a:spcAft>
              <a:buSzPts val="1400"/>
              <a:buNone/>
            </a:pPr>
            <a:endParaRPr b="1" u="none"/>
          </a:p>
          <a:p>
            <a:pPr marL="0" lvl="0" indent="0" algn="l" rtl="0">
              <a:lnSpc>
                <a:spcPct val="100000"/>
              </a:lnSpc>
              <a:spcBef>
                <a:spcPts val="0"/>
              </a:spcBef>
              <a:spcAft>
                <a:spcPts val="0"/>
              </a:spcAft>
              <a:buSzPts val="1400"/>
              <a:buNone/>
            </a:pPr>
            <a:r>
              <a:rPr lang="en-US" b="1" u="none"/>
              <a:t>Notes:</a:t>
            </a:r>
            <a:endParaRPr/>
          </a:p>
          <a:p>
            <a:pPr marL="0" lvl="0" indent="0" algn="l" rtl="0">
              <a:lnSpc>
                <a:spcPct val="100000"/>
              </a:lnSpc>
              <a:spcBef>
                <a:spcPts val="0"/>
              </a:spcBef>
              <a:spcAft>
                <a:spcPts val="0"/>
              </a:spcAft>
              <a:buSzPts val="1400"/>
              <a:buNone/>
            </a:pPr>
            <a:r>
              <a:rPr lang="en-US" i="0" u="none"/>
              <a:t>An idea that came out more recently is the idea of zero-shot CoT that essentially involves adding "Let's think step by step" to the original prompt.</a:t>
            </a:r>
            <a:endParaRPr/>
          </a:p>
          <a:p>
            <a:pPr marL="0" lvl="0" indent="0" algn="l" rtl="0">
              <a:lnSpc>
                <a:spcPct val="100000"/>
              </a:lnSpc>
              <a:spcBef>
                <a:spcPts val="0"/>
              </a:spcBef>
              <a:spcAft>
                <a:spcPts val="0"/>
              </a:spcAft>
              <a:buSzPts val="1400"/>
              <a:buNone/>
            </a:pPr>
            <a:endParaRPr i="0" u="none"/>
          </a:p>
          <a:p>
            <a:pPr marL="0" lvl="0" indent="0" algn="l" rtl="0">
              <a:lnSpc>
                <a:spcPct val="100000"/>
              </a:lnSpc>
              <a:spcBef>
                <a:spcPts val="0"/>
              </a:spcBef>
              <a:spcAft>
                <a:spcPts val="0"/>
              </a:spcAft>
              <a:buSzPts val="1400"/>
              <a:buNone/>
            </a:pPr>
            <a:r>
              <a:rPr lang="en-US" u="none"/>
              <a:t>Here are some example inputs and outputs of GPT-3 with (a) standard Few-shot, (b)Few-shot-CoT, (c) standard Zero-shot, and (d) Zero-shot-CoT. </a:t>
            </a:r>
            <a:endParaRPr/>
          </a:p>
          <a:p>
            <a:pPr marL="0" lvl="0" indent="0" algn="l" rtl="0">
              <a:lnSpc>
                <a:spcPct val="100000"/>
              </a:lnSpc>
              <a:spcBef>
                <a:spcPts val="0"/>
              </a:spcBef>
              <a:spcAft>
                <a:spcPts val="0"/>
              </a:spcAft>
              <a:buSzPts val="1400"/>
              <a:buNone/>
            </a:pPr>
            <a:r>
              <a:rPr lang="en-US" u="none"/>
              <a:t>Similar to Few-shot-CoT, Zero-shot-CoT facilitates multi-step reasoning (as highlighted here in blue text) and reach correct answer where standard prompting fails. Unlike Few-shot-CoT using step-by-step reasoning examples per task, Zero-shot-CoT does not need any examples and just uses the same prompt “Let’s think step by step” across all tasks (arithmetic, symbolic, commonsense, and other logical reasoning tasks).</a:t>
            </a:r>
            <a:endParaRPr u="none"/>
          </a:p>
        </p:txBody>
      </p:sp>
      <p:sp>
        <p:nvSpPr>
          <p:cNvPr id="249" name="Google Shape;24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106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9416693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5" name="Google Shape;285;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200"/>
              <a:buFont typeface="Calibri"/>
              <a:buNone/>
            </a:pPr>
            <a:r>
              <a:rPr lang="en-US" b="1" u="none">
                <a:highlight>
                  <a:schemeClr val="lt1"/>
                </a:highlight>
                <a:latin typeface="Calibri"/>
                <a:ea typeface="Calibri"/>
                <a:cs typeface="Calibri"/>
                <a:sym typeface="Calibri"/>
              </a:rPr>
              <a:t>Image:     </a:t>
            </a:r>
            <a:r>
              <a:rPr lang="en-US">
                <a:highlight>
                  <a:schemeClr val="lt1"/>
                </a:highlight>
              </a:rPr>
              <a:t>Zhuosheng Zhang, Aston Zhang , Mu Li, Alex Smola</a:t>
            </a:r>
            <a:r>
              <a:rPr lang="en-US" b="1" u="none">
                <a:highlight>
                  <a:schemeClr val="lt1"/>
                </a:highlight>
                <a:latin typeface="Calibri"/>
                <a:ea typeface="Calibri"/>
                <a:cs typeface="Calibri"/>
                <a:sym typeface="Calibri"/>
              </a:rPr>
              <a:t> (2022).</a:t>
            </a:r>
            <a:r>
              <a:rPr lang="en-US" b="0" u="none">
                <a:highlight>
                  <a:schemeClr val="lt1"/>
                </a:highlight>
                <a:latin typeface="Calibri"/>
                <a:ea typeface="Calibri"/>
                <a:cs typeface="Calibri"/>
                <a:sym typeface="Calibri"/>
              </a:rPr>
              <a:t>Figure 1. Automatic Chain of Thought Prompting in Large Language models    </a:t>
            </a:r>
            <a:r>
              <a:rPr lang="en-US" b="1" u="none">
                <a:highlight>
                  <a:schemeClr val="lt1"/>
                </a:highlight>
                <a:latin typeface="Calibri"/>
                <a:ea typeface="Calibri"/>
                <a:cs typeface="Calibri"/>
                <a:sym typeface="Calibri"/>
              </a:rPr>
              <a:t>Retrieved from </a:t>
            </a:r>
            <a:r>
              <a:rPr lang="en-US" b="0" u="none">
                <a:highlight>
                  <a:schemeClr val="lt1"/>
                </a:highlight>
                <a:latin typeface="Calibri"/>
                <a:ea typeface="Calibri"/>
                <a:cs typeface="Calibri"/>
                <a:sym typeface="Calibri"/>
              </a:rPr>
              <a:t>https://arxiv.org/abs/2210.03493</a:t>
            </a:r>
            <a:endParaRPr b="1" u="none">
              <a:highlight>
                <a:schemeClr val="lt1"/>
              </a:highlight>
              <a:latin typeface="Calibri"/>
              <a:ea typeface="Calibri"/>
              <a:cs typeface="Calibri"/>
              <a:sym typeface="Calibri"/>
            </a:endParaRPr>
          </a:p>
          <a:p>
            <a:pPr marL="0" lvl="0" indent="0" algn="l" rtl="0">
              <a:lnSpc>
                <a:spcPct val="100000"/>
              </a:lnSpc>
              <a:spcBef>
                <a:spcPts val="0"/>
              </a:spcBef>
              <a:spcAft>
                <a:spcPts val="0"/>
              </a:spcAft>
              <a:buSzPts val="1400"/>
              <a:buNone/>
            </a:pPr>
            <a:r>
              <a:rPr lang="en-US" b="1" u="none">
                <a:highlight>
                  <a:schemeClr val="lt1"/>
                </a:highlight>
                <a:latin typeface="Calibri"/>
                <a:ea typeface="Calibri"/>
                <a:cs typeface="Calibri"/>
                <a:sym typeface="Calibri"/>
              </a:rPr>
              <a:t>Source: </a:t>
            </a:r>
            <a:r>
              <a:rPr lang="en-US" b="0" u="none">
                <a:highlight>
                  <a:schemeClr val="lt1"/>
                </a:highlight>
                <a:latin typeface="Calibri"/>
                <a:ea typeface="Calibri"/>
                <a:cs typeface="Calibri"/>
                <a:sym typeface="Calibri"/>
              </a:rPr>
              <a:t>https://www.promptingguide.ai/techniques/cot</a:t>
            </a:r>
            <a:endParaRPr>
              <a:highlight>
                <a:schemeClr val="lt1"/>
              </a:highlight>
            </a:endParaRPr>
          </a:p>
          <a:p>
            <a:pPr marL="0" lvl="0" indent="0" algn="l" rtl="0">
              <a:lnSpc>
                <a:spcPct val="100000"/>
              </a:lnSpc>
              <a:spcBef>
                <a:spcPts val="0"/>
              </a:spcBef>
              <a:spcAft>
                <a:spcPts val="0"/>
              </a:spcAft>
              <a:buSzPts val="1400"/>
              <a:buNone/>
            </a:pPr>
            <a:endParaRPr b="1" u="none">
              <a:highlight>
                <a:schemeClr val="lt1"/>
              </a:highlight>
              <a:latin typeface="Calibri"/>
              <a:ea typeface="Calibri"/>
              <a:cs typeface="Calibri"/>
              <a:sym typeface="Calibri"/>
            </a:endParaRPr>
          </a:p>
          <a:p>
            <a:pPr marL="0" lvl="0" indent="0" algn="l" rtl="0">
              <a:lnSpc>
                <a:spcPct val="100000"/>
              </a:lnSpc>
              <a:spcBef>
                <a:spcPts val="0"/>
              </a:spcBef>
              <a:spcAft>
                <a:spcPts val="0"/>
              </a:spcAft>
              <a:buSzPts val="1400"/>
              <a:buNone/>
            </a:pPr>
            <a:r>
              <a:rPr lang="en-US" b="1" u="none">
                <a:highlight>
                  <a:schemeClr val="lt1"/>
                </a:highlight>
                <a:latin typeface="Calibri"/>
                <a:ea typeface="Calibri"/>
                <a:cs typeface="Calibri"/>
                <a:sym typeface="Calibri"/>
              </a:rPr>
              <a:t>Notes:</a:t>
            </a:r>
            <a:endParaRPr>
              <a:highlight>
                <a:schemeClr val="lt1"/>
              </a:highlight>
            </a:endParaRPr>
          </a:p>
          <a:p>
            <a:pPr marL="0" lvl="0" indent="0" algn="l" rtl="0">
              <a:lnSpc>
                <a:spcPct val="100000"/>
              </a:lnSpc>
              <a:spcBef>
                <a:spcPts val="0"/>
              </a:spcBef>
              <a:spcAft>
                <a:spcPts val="0"/>
              </a:spcAft>
              <a:buSzPts val="1400"/>
              <a:buNone/>
            </a:pPr>
            <a:r>
              <a:rPr lang="en-US" b="0" i="0" u="none">
                <a:highlight>
                  <a:schemeClr val="lt1"/>
                </a:highlight>
                <a:latin typeface="Calibri"/>
                <a:ea typeface="Calibri"/>
                <a:cs typeface="Calibri"/>
                <a:sym typeface="Calibri"/>
              </a:rPr>
              <a:t>When applying chain-of-thought prompting with demonstrations, the process involves hand-crafting effective and diverse examples. This manual effort could lead to suboptimal solutions. Zhang et al. (2022) proposed an approach to eliminate manual efforts by leveraging LLMs with "Let's think step by step" prompt to generate reasoning chains for demonstrations one by one. This automatic process can still end up with mistakes in generated chains. To mitigate the effects of the mistakes, the diversity of demonstrations matter. This works proposes Auto-CoT, which samples questions with diversity and generates reasoning chains to construct the demonstrations.</a:t>
            </a:r>
            <a:endParaRPr>
              <a:highlight>
                <a:schemeClr val="lt1"/>
              </a:highlight>
            </a:endParaRPr>
          </a:p>
          <a:p>
            <a:pPr marL="0" lvl="0" indent="0" algn="l" rtl="0">
              <a:lnSpc>
                <a:spcPct val="100000"/>
              </a:lnSpc>
              <a:spcBef>
                <a:spcPts val="0"/>
              </a:spcBef>
              <a:spcAft>
                <a:spcPts val="0"/>
              </a:spcAft>
              <a:buSzPts val="1400"/>
              <a:buNone/>
            </a:pPr>
            <a:endParaRPr b="0" i="0" u="none">
              <a:highlight>
                <a:schemeClr val="lt1"/>
              </a:highlight>
              <a:latin typeface="Calibri"/>
              <a:ea typeface="Calibri"/>
              <a:cs typeface="Calibri"/>
              <a:sym typeface="Calibri"/>
            </a:endParaRPr>
          </a:p>
          <a:p>
            <a:pPr marL="0" lvl="0" indent="0" algn="l" rtl="0">
              <a:lnSpc>
                <a:spcPct val="100000"/>
              </a:lnSpc>
              <a:spcBef>
                <a:spcPts val="0"/>
              </a:spcBef>
              <a:spcAft>
                <a:spcPts val="0"/>
              </a:spcAft>
              <a:buSzPts val="1400"/>
              <a:buNone/>
            </a:pPr>
            <a:r>
              <a:rPr lang="en-US" b="0" i="0" u="none">
                <a:highlight>
                  <a:schemeClr val="lt1"/>
                </a:highlight>
                <a:latin typeface="Calibri"/>
                <a:ea typeface="Calibri"/>
                <a:cs typeface="Calibri"/>
                <a:sym typeface="Calibri"/>
              </a:rPr>
              <a:t>Auto-CoT consists of two main stages:</a:t>
            </a:r>
            <a:endParaRPr>
              <a:highlight>
                <a:schemeClr val="lt1"/>
              </a:highlight>
            </a:endParaRPr>
          </a:p>
          <a:p>
            <a:pPr marL="0" lvl="0" indent="0" algn="l" rtl="0">
              <a:lnSpc>
                <a:spcPct val="100000"/>
              </a:lnSpc>
              <a:spcBef>
                <a:spcPts val="0"/>
              </a:spcBef>
              <a:spcAft>
                <a:spcPts val="0"/>
              </a:spcAft>
              <a:buSzPts val="1400"/>
              <a:buNone/>
            </a:pPr>
            <a:endParaRPr b="0" i="0" u="none">
              <a:highlight>
                <a:schemeClr val="lt1"/>
              </a:highlight>
              <a:latin typeface="Calibri"/>
              <a:ea typeface="Calibri"/>
              <a:cs typeface="Calibri"/>
              <a:sym typeface="Calibri"/>
            </a:endParaRPr>
          </a:p>
          <a:p>
            <a:pPr marL="0" lvl="0" indent="0" algn="l" rtl="0">
              <a:lnSpc>
                <a:spcPct val="100000"/>
              </a:lnSpc>
              <a:spcBef>
                <a:spcPts val="0"/>
              </a:spcBef>
              <a:spcAft>
                <a:spcPts val="0"/>
              </a:spcAft>
              <a:buSzPts val="1400"/>
              <a:buNone/>
            </a:pPr>
            <a:r>
              <a:rPr lang="en-US" b="0" i="0" u="none">
                <a:highlight>
                  <a:schemeClr val="lt1"/>
                </a:highlight>
                <a:latin typeface="Calibri"/>
                <a:ea typeface="Calibri"/>
                <a:cs typeface="Calibri"/>
                <a:sym typeface="Calibri"/>
              </a:rPr>
              <a:t>Stage 1): question clustering: partition questions of a given dataset into a few clusters</a:t>
            </a:r>
            <a:endParaRPr>
              <a:highlight>
                <a:schemeClr val="lt1"/>
              </a:highlight>
            </a:endParaRPr>
          </a:p>
          <a:p>
            <a:pPr marL="0" lvl="0" indent="0" algn="l" rtl="0">
              <a:lnSpc>
                <a:spcPct val="100000"/>
              </a:lnSpc>
              <a:spcBef>
                <a:spcPts val="0"/>
              </a:spcBef>
              <a:spcAft>
                <a:spcPts val="0"/>
              </a:spcAft>
              <a:buSzPts val="1400"/>
              <a:buNone/>
            </a:pPr>
            <a:r>
              <a:rPr lang="en-US" b="0" i="0" u="none">
                <a:highlight>
                  <a:schemeClr val="lt1"/>
                </a:highlight>
                <a:latin typeface="Calibri"/>
                <a:ea typeface="Calibri"/>
                <a:cs typeface="Calibri"/>
                <a:sym typeface="Calibri"/>
              </a:rPr>
              <a:t>Stage 2): demonstration sampling: select a representative question from each cluster and generate its reasoning chain using Zero-Shot-CoT with simple heuristics</a:t>
            </a:r>
            <a:endParaRPr>
              <a:highlight>
                <a:schemeClr val="lt1"/>
              </a:highlight>
            </a:endParaRPr>
          </a:p>
          <a:p>
            <a:pPr marL="0" lvl="0" indent="0" algn="l" rtl="0">
              <a:lnSpc>
                <a:spcPct val="100000"/>
              </a:lnSpc>
              <a:spcBef>
                <a:spcPts val="0"/>
              </a:spcBef>
              <a:spcAft>
                <a:spcPts val="0"/>
              </a:spcAft>
              <a:buSzPts val="1400"/>
              <a:buNone/>
            </a:pPr>
            <a:endParaRPr b="0" i="0" u="none">
              <a:highlight>
                <a:schemeClr val="lt1"/>
              </a:highlight>
              <a:latin typeface="Calibri"/>
              <a:ea typeface="Calibri"/>
              <a:cs typeface="Calibri"/>
              <a:sym typeface="Calibri"/>
            </a:endParaRPr>
          </a:p>
          <a:p>
            <a:pPr marL="0" lvl="0" indent="0" algn="l" rtl="0">
              <a:lnSpc>
                <a:spcPct val="100000"/>
              </a:lnSpc>
              <a:spcBef>
                <a:spcPts val="0"/>
              </a:spcBef>
              <a:spcAft>
                <a:spcPts val="0"/>
              </a:spcAft>
              <a:buSzPts val="1400"/>
              <a:buNone/>
            </a:pPr>
            <a:r>
              <a:rPr lang="en-US" u="none">
                <a:highlight>
                  <a:schemeClr val="lt1"/>
                </a:highlight>
                <a:latin typeface="Calibri"/>
                <a:ea typeface="Calibri"/>
                <a:cs typeface="Calibri"/>
                <a:sym typeface="Calibri"/>
              </a:rPr>
              <a:t>The simple heuristics could be length of questions (e.g., 60 tokens) and number of steps in rationale (e.g., 5 reasoning steps). This encourages the model to use simple and accurate demonstrations.</a:t>
            </a:r>
            <a:endParaRPr u="none">
              <a:highlight>
                <a:schemeClr val="lt1"/>
              </a:highlight>
              <a:latin typeface="Calibri"/>
              <a:ea typeface="Calibri"/>
              <a:cs typeface="Calibri"/>
              <a:sym typeface="Calibri"/>
            </a:endParaRPr>
          </a:p>
        </p:txBody>
      </p:sp>
      <p:sp>
        <p:nvSpPr>
          <p:cNvPr id="286" name="Google Shape;286;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107</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1582848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i="0" u="none">
                <a:latin typeface="Calibri"/>
                <a:ea typeface="Calibri"/>
                <a:cs typeface="Calibri"/>
                <a:sym typeface="Calibri"/>
              </a:rPr>
              <a:t>Image: </a:t>
            </a:r>
            <a:r>
              <a:rPr lang="en-US" i="0" u="none"/>
              <a:t>Xuezhi Wang</a:t>
            </a:r>
            <a:r>
              <a:rPr lang="en-US"/>
              <a:t>,</a:t>
            </a:r>
            <a:r>
              <a:rPr lang="en-US" i="0" u="none"/>
              <a:t>Jason Wei</a:t>
            </a:r>
            <a:r>
              <a:rPr lang="en-US"/>
              <a:t>,</a:t>
            </a:r>
            <a:r>
              <a:rPr lang="en-US" i="0" u="none"/>
              <a:t> Dale Schuurmans</a:t>
            </a:r>
            <a:r>
              <a:rPr lang="en-US"/>
              <a:t>,</a:t>
            </a:r>
            <a:r>
              <a:rPr lang="en-US" i="0" u="none"/>
              <a:t>Quoc Le</a:t>
            </a:r>
            <a:r>
              <a:rPr lang="en-US"/>
              <a:t>,</a:t>
            </a:r>
            <a:r>
              <a:rPr lang="en-US" i="0" u="none"/>
              <a:t>Ed H. Chi</a:t>
            </a:r>
            <a:r>
              <a:rPr lang="en-US"/>
              <a:t>,</a:t>
            </a:r>
            <a:r>
              <a:rPr lang="en-US" i="0" u="none"/>
              <a:t> Sharan Narang</a:t>
            </a:r>
            <a:r>
              <a:rPr lang="en-US"/>
              <a:t>,</a:t>
            </a:r>
            <a:r>
              <a:rPr lang="en-US" i="0" u="none"/>
              <a:t> Aakanksha Chowdhery</a:t>
            </a:r>
            <a:r>
              <a:rPr lang="en-US"/>
              <a:t>,</a:t>
            </a:r>
            <a:r>
              <a:rPr lang="en-US" i="0" u="none"/>
              <a:t>Denny Zhou</a:t>
            </a:r>
            <a:r>
              <a:rPr lang="en-US"/>
              <a:t>(2023).Figure 1.Self-Consistency Improves Chain of Thought: Reasoning in Language Models. </a:t>
            </a:r>
            <a:r>
              <a:rPr lang="en-US" b="1"/>
              <a:t> Retrieved from </a:t>
            </a:r>
            <a:r>
              <a:rPr lang="en-US" b="0" i="0" u="none">
                <a:latin typeface="Calibri"/>
                <a:ea typeface="Calibri"/>
                <a:cs typeface="Calibri"/>
                <a:sym typeface="Calibri"/>
              </a:rPr>
              <a:t>https://arxiv.org/pdf/2203.11171.pdf</a:t>
            </a:r>
            <a:endParaRPr/>
          </a:p>
          <a:p>
            <a:pPr marL="0" lvl="0" indent="0" algn="l" rtl="0">
              <a:lnSpc>
                <a:spcPct val="100000"/>
              </a:lnSpc>
              <a:spcBef>
                <a:spcPts val="0"/>
              </a:spcBef>
              <a:spcAft>
                <a:spcPts val="0"/>
              </a:spcAft>
              <a:buSzPts val="1400"/>
              <a:buNone/>
            </a:pPr>
            <a:r>
              <a:rPr lang="en-US" b="1" i="0" u="none">
                <a:latin typeface="Calibri"/>
                <a:ea typeface="Calibri"/>
                <a:cs typeface="Calibri"/>
                <a:sym typeface="Calibri"/>
              </a:rPr>
              <a:t>Source: </a:t>
            </a:r>
            <a:r>
              <a:rPr lang="en-US" b="0" i="0" u="none">
                <a:latin typeface="Calibri"/>
                <a:ea typeface="Calibri"/>
                <a:cs typeface="Calibri"/>
                <a:sym typeface="Calibri"/>
              </a:rPr>
              <a:t>https://arxiv.org/pdf/2203.11171.pdf</a:t>
            </a:r>
            <a:endParaRPr/>
          </a:p>
          <a:p>
            <a:pPr marL="0" lvl="0" indent="0" algn="l" rtl="0">
              <a:lnSpc>
                <a:spcPct val="100000"/>
              </a:lnSpc>
              <a:spcBef>
                <a:spcPts val="0"/>
              </a:spcBef>
              <a:spcAft>
                <a:spcPts val="0"/>
              </a:spcAft>
              <a:buSzPts val="1400"/>
              <a:buNone/>
            </a:pPr>
            <a:endParaRPr b="1" i="0" u="none">
              <a:latin typeface="Calibri"/>
              <a:ea typeface="Calibri"/>
              <a:cs typeface="Calibri"/>
              <a:sym typeface="Calibri"/>
            </a:endParaRPr>
          </a:p>
          <a:p>
            <a:pPr marL="0" lvl="0" indent="0" algn="l" rtl="0">
              <a:lnSpc>
                <a:spcPct val="100000"/>
              </a:lnSpc>
              <a:spcBef>
                <a:spcPts val="0"/>
              </a:spcBef>
              <a:spcAft>
                <a:spcPts val="0"/>
              </a:spcAft>
              <a:buSzPts val="1400"/>
              <a:buNone/>
            </a:pPr>
            <a:r>
              <a:rPr lang="en-US" b="1" i="0" u="none">
                <a:latin typeface="Calibri"/>
                <a:ea typeface="Calibri"/>
                <a:cs typeface="Calibri"/>
                <a:sym typeface="Calibri"/>
              </a:rPr>
              <a:t>Notes:</a:t>
            </a:r>
            <a:endParaRPr/>
          </a:p>
          <a:p>
            <a:pPr marL="0" lvl="0" indent="0" algn="l" rtl="0">
              <a:lnSpc>
                <a:spcPct val="100000"/>
              </a:lnSpc>
              <a:spcBef>
                <a:spcPts val="0"/>
              </a:spcBef>
              <a:spcAft>
                <a:spcPts val="0"/>
              </a:spcAft>
              <a:buSzPts val="1400"/>
              <a:buNone/>
            </a:pPr>
            <a:r>
              <a:rPr lang="en-US" b="0" i="0" u="none">
                <a:latin typeface="Calibri"/>
                <a:ea typeface="Calibri"/>
                <a:cs typeface="Calibri"/>
                <a:sym typeface="Calibri"/>
              </a:rPr>
              <a:t>The authors proposed a new decoding strategy, self-consistency, to replace the naive greedy decoding used in chain-of-thought prompting. It first samples a diverse set of reasoning paths instead of only taking the greedy one, and then selects the most consistent answer by marginalizing out the sampled reasoning paths. </a:t>
            </a:r>
            <a:r>
              <a:rPr lang="en-US" u="none">
                <a:latin typeface="Calibri"/>
                <a:ea typeface="Calibri"/>
                <a:cs typeface="Calibri"/>
                <a:sym typeface="Calibri"/>
              </a:rPr>
              <a:t>Self-consistency leverages the intuition that a complex reasoning problem typically admits multiple different ways of thinking leading to its unique correct answer. Self-consistency boosts the performance of chain-of-thought prompting with a striking margin on a range of popular arithmetic and commonsense reasoning benchmarks.</a:t>
            </a:r>
            <a:endParaRPr/>
          </a:p>
          <a:p>
            <a:pPr marL="0" lvl="0" indent="0" algn="l" rtl="0">
              <a:lnSpc>
                <a:spcPct val="100000"/>
              </a:lnSpc>
              <a:spcBef>
                <a:spcPts val="0"/>
              </a:spcBef>
              <a:spcAft>
                <a:spcPts val="0"/>
              </a:spcAft>
              <a:buSzPts val="1400"/>
              <a:buNone/>
            </a:pPr>
            <a:endParaRPr b="0" i="0" u="none">
              <a:latin typeface="Calibri"/>
              <a:ea typeface="Calibri"/>
              <a:cs typeface="Calibri"/>
              <a:sym typeface="Calibri"/>
            </a:endParaRPr>
          </a:p>
          <a:p>
            <a:pPr marL="0" lvl="0" indent="0" algn="l" rtl="0">
              <a:lnSpc>
                <a:spcPct val="100000"/>
              </a:lnSpc>
              <a:spcBef>
                <a:spcPts val="0"/>
              </a:spcBef>
              <a:spcAft>
                <a:spcPts val="0"/>
              </a:spcAft>
              <a:buSzPts val="1400"/>
              <a:buNone/>
            </a:pPr>
            <a:r>
              <a:rPr lang="en-US" b="0" i="0" u="none">
                <a:latin typeface="Calibri"/>
                <a:ea typeface="Calibri"/>
                <a:cs typeface="Calibri"/>
                <a:sym typeface="Calibri"/>
              </a:rPr>
              <a:t>So, the self-consistency method is constituted by three steps:</a:t>
            </a:r>
            <a:endParaRPr/>
          </a:p>
          <a:p>
            <a:pPr marL="0" lvl="0" indent="-76200" algn="l" rtl="0">
              <a:lnSpc>
                <a:spcPct val="100000"/>
              </a:lnSpc>
              <a:spcBef>
                <a:spcPts val="0"/>
              </a:spcBef>
              <a:spcAft>
                <a:spcPts val="0"/>
              </a:spcAft>
              <a:buClr>
                <a:schemeClr val="dk1"/>
              </a:buClr>
              <a:buSzPts val="1200"/>
              <a:buFont typeface="Calibri"/>
              <a:buAutoNum type="arabicPeriod"/>
            </a:pPr>
            <a:r>
              <a:rPr lang="en-US" b="0" i="0" u="none">
                <a:latin typeface="Calibri"/>
                <a:ea typeface="Calibri"/>
                <a:cs typeface="Calibri"/>
                <a:sym typeface="Calibri"/>
              </a:rPr>
              <a:t>Prompt the LLM to generate a chain of thought (CoT) reasoning part.</a:t>
            </a:r>
            <a:endParaRPr/>
          </a:p>
          <a:p>
            <a:pPr marL="0" lvl="0" indent="-76200" algn="l" rtl="0">
              <a:lnSpc>
                <a:spcPct val="100000"/>
              </a:lnSpc>
              <a:spcBef>
                <a:spcPts val="0"/>
              </a:spcBef>
              <a:spcAft>
                <a:spcPts val="0"/>
              </a:spcAft>
              <a:buClr>
                <a:schemeClr val="dk1"/>
              </a:buClr>
              <a:buSzPts val="1200"/>
              <a:buFont typeface="Calibri"/>
              <a:buAutoNum type="arabicPeriod"/>
            </a:pPr>
            <a:r>
              <a:rPr lang="en-US" b="0" i="0" u="none">
                <a:latin typeface="Calibri"/>
                <a:ea typeface="Calibri"/>
                <a:cs typeface="Calibri"/>
                <a:sym typeface="Calibri"/>
              </a:rPr>
              <a:t>Generate a diverse set of reasoning paths.</a:t>
            </a:r>
            <a:endParaRPr/>
          </a:p>
          <a:p>
            <a:pPr marL="0" lvl="0" indent="-76200" algn="l" rtl="0">
              <a:lnSpc>
                <a:spcPct val="100000"/>
              </a:lnSpc>
              <a:spcBef>
                <a:spcPts val="0"/>
              </a:spcBef>
              <a:spcAft>
                <a:spcPts val="0"/>
              </a:spcAft>
              <a:buClr>
                <a:schemeClr val="dk1"/>
              </a:buClr>
              <a:buSzPts val="1200"/>
              <a:buFont typeface="Calibri"/>
              <a:buAutoNum type="arabicPeriod"/>
            </a:pPr>
            <a:r>
              <a:rPr lang="en-US" b="0" i="0" u="none">
                <a:latin typeface="Calibri"/>
                <a:ea typeface="Calibri"/>
                <a:cs typeface="Calibri"/>
                <a:sym typeface="Calibri"/>
              </a:rPr>
              <a:t>Select the most consistent output for the final answer.</a:t>
            </a:r>
            <a:endParaRPr/>
          </a:p>
          <a:p>
            <a:pPr marL="0" lvl="0" indent="0" algn="l" rtl="0">
              <a:lnSpc>
                <a:spcPct val="100000"/>
              </a:lnSpc>
              <a:spcBef>
                <a:spcPts val="0"/>
              </a:spcBef>
              <a:spcAft>
                <a:spcPts val="0"/>
              </a:spcAft>
              <a:buSzPts val="1400"/>
              <a:buNone/>
            </a:pPr>
            <a:endParaRPr b="0" i="0" u="none">
              <a:latin typeface="Calibri"/>
              <a:ea typeface="Calibri"/>
              <a:cs typeface="Calibri"/>
              <a:sym typeface="Calibri"/>
            </a:endParaRPr>
          </a:p>
        </p:txBody>
      </p:sp>
      <p:sp>
        <p:nvSpPr>
          <p:cNvPr id="323" name="Google Shape;323;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108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7377858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2" name="Google Shape;332;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F2F2F2"/>
              </a:buClr>
              <a:buSzPts val="1200"/>
              <a:buFont typeface="Calibri"/>
              <a:buNone/>
            </a:pPr>
            <a:r>
              <a:rPr lang="en-US" b="1" dirty="0">
                <a:solidFill>
                  <a:schemeClr val="dk1"/>
                </a:solidFill>
                <a:latin typeface="Calibri"/>
                <a:ea typeface="Calibri"/>
                <a:cs typeface="Calibri"/>
                <a:sym typeface="Calibri"/>
              </a:rPr>
              <a:t>Image:   </a:t>
            </a:r>
            <a:r>
              <a:rPr lang="en-US" dirty="0" err="1">
                <a:solidFill>
                  <a:schemeClr val="dk1"/>
                </a:solidFill>
              </a:rPr>
              <a:t>Shunyu</a:t>
            </a:r>
            <a:r>
              <a:rPr lang="en-US" dirty="0">
                <a:solidFill>
                  <a:schemeClr val="dk1"/>
                </a:solidFill>
              </a:rPr>
              <a:t> Yao,</a:t>
            </a:r>
            <a:r>
              <a:rPr lang="en-US" b="1" dirty="0">
                <a:solidFill>
                  <a:schemeClr val="dk1"/>
                </a:solidFill>
                <a:latin typeface="Calibri"/>
                <a:ea typeface="Calibri"/>
                <a:cs typeface="Calibri"/>
                <a:sym typeface="Calibri"/>
              </a:rPr>
              <a:t> </a:t>
            </a:r>
            <a:r>
              <a:rPr lang="en-US" dirty="0">
                <a:solidFill>
                  <a:schemeClr val="dk1"/>
                </a:solidFill>
              </a:rPr>
              <a:t>Dian Yu, Jeffrey Zhao</a:t>
            </a:r>
            <a:r>
              <a:rPr lang="en-US" b="1" dirty="0">
                <a:solidFill>
                  <a:schemeClr val="dk1"/>
                </a:solidFill>
                <a:latin typeface="Calibri"/>
                <a:ea typeface="Calibri"/>
                <a:cs typeface="Calibri"/>
                <a:sym typeface="Calibri"/>
              </a:rPr>
              <a:t> ,</a:t>
            </a:r>
            <a:r>
              <a:rPr lang="en-US" dirty="0">
                <a:solidFill>
                  <a:schemeClr val="dk1"/>
                </a:solidFill>
              </a:rPr>
              <a:t> </a:t>
            </a:r>
            <a:r>
              <a:rPr lang="en-US" dirty="0" err="1">
                <a:solidFill>
                  <a:schemeClr val="dk1"/>
                </a:solidFill>
              </a:rPr>
              <a:t>Izhak</a:t>
            </a:r>
            <a:r>
              <a:rPr lang="en-US" dirty="0">
                <a:solidFill>
                  <a:schemeClr val="dk1"/>
                </a:solidFill>
              </a:rPr>
              <a:t> </a:t>
            </a:r>
            <a:r>
              <a:rPr lang="en-US" dirty="0" err="1">
                <a:solidFill>
                  <a:schemeClr val="dk1"/>
                </a:solidFill>
              </a:rPr>
              <a:t>Shafran</a:t>
            </a:r>
            <a:r>
              <a:rPr lang="en-US" dirty="0">
                <a:solidFill>
                  <a:schemeClr val="dk1"/>
                </a:solidFill>
              </a:rPr>
              <a:t>, Thomas L. Griffiths, Yuan Cao, Karthik Narasimhan(2023).Figure 1. Tree of Thoughts: Deliberate Problem Solving with Large Language Models</a:t>
            </a:r>
            <a:r>
              <a:rPr lang="en-US" b="1" dirty="0">
                <a:solidFill>
                  <a:schemeClr val="dk1"/>
                </a:solidFill>
                <a:latin typeface="Calibri"/>
                <a:ea typeface="Calibri"/>
                <a:cs typeface="Calibri"/>
                <a:sym typeface="Calibri"/>
              </a:rPr>
              <a:t>  Retrieved from </a:t>
            </a:r>
            <a:r>
              <a:rPr lang="en-US" b="0" dirty="0">
                <a:solidFill>
                  <a:schemeClr val="dk1"/>
                </a:solidFill>
                <a:latin typeface="Calibri"/>
                <a:ea typeface="Calibri"/>
                <a:cs typeface="Calibri"/>
                <a:sym typeface="Calibri"/>
              </a:rPr>
              <a:t>https://arxiv.org/abs/2305.10601</a:t>
            </a:r>
            <a:endParaRPr dirty="0">
              <a:solidFill>
                <a:schemeClr val="dk1"/>
              </a:solidFill>
            </a:endParaRPr>
          </a:p>
          <a:p>
            <a:pPr marL="0" marR="0" lvl="0" indent="0" algn="l" rtl="0">
              <a:lnSpc>
                <a:spcPct val="100000"/>
              </a:lnSpc>
              <a:spcBef>
                <a:spcPts val="0"/>
              </a:spcBef>
              <a:spcAft>
                <a:spcPts val="0"/>
              </a:spcAft>
              <a:buClr>
                <a:srgbClr val="F2F2F2"/>
              </a:buClr>
              <a:buSzPts val="1200"/>
              <a:buFont typeface="Calibri"/>
              <a:buNone/>
            </a:pPr>
            <a:r>
              <a:rPr lang="en-US" b="1" dirty="0">
                <a:solidFill>
                  <a:schemeClr val="dk1"/>
                </a:solidFill>
                <a:latin typeface="Calibri"/>
                <a:ea typeface="Calibri"/>
                <a:cs typeface="Calibri"/>
                <a:sym typeface="Calibri"/>
              </a:rPr>
              <a:t>Source: </a:t>
            </a:r>
            <a:r>
              <a:rPr lang="en-US" b="0" dirty="0">
                <a:solidFill>
                  <a:schemeClr val="dk1"/>
                </a:solidFill>
                <a:latin typeface="Calibri"/>
                <a:ea typeface="Calibri"/>
                <a:cs typeface="Calibri"/>
                <a:sym typeface="Calibri"/>
              </a:rPr>
              <a:t>https://arxiv.org/abs/2305.10601</a:t>
            </a:r>
            <a:endParaRPr b="1" dirty="0">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lt1"/>
              </a:buClr>
              <a:buSzPts val="1200"/>
              <a:buFont typeface="Calibri"/>
              <a:buNone/>
            </a:pPr>
            <a:endParaRPr b="1" dirty="0">
              <a:solidFill>
                <a:schemeClr val="dk1"/>
              </a:solidFill>
              <a:latin typeface="Calibri"/>
              <a:ea typeface="Calibri"/>
              <a:cs typeface="Calibri"/>
              <a:sym typeface="Calibri"/>
            </a:endParaRPr>
          </a:p>
          <a:p>
            <a:pPr marL="0" lvl="0" indent="0" algn="l" rtl="0">
              <a:lnSpc>
                <a:spcPct val="100000"/>
              </a:lnSpc>
              <a:spcBef>
                <a:spcPts val="0"/>
              </a:spcBef>
              <a:spcAft>
                <a:spcPts val="0"/>
              </a:spcAft>
              <a:buClr>
                <a:srgbClr val="F2F2F2"/>
              </a:buClr>
              <a:buSzPts val="1200"/>
              <a:buFont typeface="Calibri"/>
              <a:buNone/>
            </a:pPr>
            <a:r>
              <a:rPr lang="en-US" b="1" dirty="0">
                <a:solidFill>
                  <a:schemeClr val="dk1"/>
                </a:solidFill>
                <a:latin typeface="Calibri"/>
                <a:ea typeface="Calibri"/>
                <a:cs typeface="Calibri"/>
                <a:sym typeface="Calibri"/>
              </a:rPr>
              <a:t>Notes:</a:t>
            </a:r>
            <a:endParaRPr dirty="0">
              <a:solidFill>
                <a:schemeClr val="dk1"/>
              </a:solidFill>
            </a:endParaRPr>
          </a:p>
          <a:p>
            <a:pPr marL="0" lvl="0" indent="0" algn="l" rtl="0">
              <a:lnSpc>
                <a:spcPct val="100000"/>
              </a:lnSpc>
              <a:spcBef>
                <a:spcPts val="0"/>
              </a:spcBef>
              <a:spcAft>
                <a:spcPts val="0"/>
              </a:spcAft>
              <a:buClr>
                <a:schemeClr val="lt1"/>
              </a:buClr>
              <a:buSzPts val="1200"/>
              <a:buFont typeface="Calibri"/>
              <a:buNone/>
            </a:pPr>
            <a:r>
              <a:rPr lang="en-US" dirty="0">
                <a:solidFill>
                  <a:schemeClr val="dk1"/>
                </a:solidFill>
                <a:latin typeface="Calibri"/>
                <a:ea typeface="Calibri"/>
                <a:cs typeface="Calibri"/>
                <a:sym typeface="Calibri"/>
              </a:rPr>
              <a:t>“Tree of Thoughts” (</a:t>
            </a:r>
            <a:r>
              <a:rPr lang="en-US" dirty="0" err="1">
                <a:solidFill>
                  <a:schemeClr val="dk1"/>
                </a:solidFill>
                <a:latin typeface="Calibri"/>
                <a:ea typeface="Calibri"/>
                <a:cs typeface="Calibri"/>
                <a:sym typeface="Calibri"/>
              </a:rPr>
              <a:t>ToT</a:t>
            </a:r>
            <a:r>
              <a:rPr lang="en-US" dirty="0">
                <a:solidFill>
                  <a:schemeClr val="dk1"/>
                </a:solidFill>
                <a:latin typeface="Calibri"/>
                <a:ea typeface="Calibri"/>
                <a:cs typeface="Calibri"/>
                <a:sym typeface="Calibri"/>
              </a:rPr>
              <a:t>), which generalizes over the popular “Chain of Thought” approach to prompting language models, and enables exploration over coherent units of text (“thoughts”) that serve as intermediate steps toward problem solving. </a:t>
            </a:r>
            <a:r>
              <a:rPr lang="en-US" dirty="0" err="1">
                <a:solidFill>
                  <a:schemeClr val="dk1"/>
                </a:solidFill>
                <a:latin typeface="Calibri"/>
                <a:ea typeface="Calibri"/>
                <a:cs typeface="Calibri"/>
                <a:sym typeface="Calibri"/>
              </a:rPr>
              <a:t>ToT</a:t>
            </a:r>
            <a:r>
              <a:rPr lang="en-US" dirty="0">
                <a:solidFill>
                  <a:schemeClr val="dk1"/>
                </a:solidFill>
                <a:latin typeface="Calibri"/>
                <a:ea typeface="Calibri"/>
                <a:cs typeface="Calibri"/>
                <a:sym typeface="Calibri"/>
              </a:rPr>
              <a:t> allows LMs to perform deliberate decision making by considering multiple different reasoning paths and self-evaluating choices to decide the next course of action, as well as looking ahead or backtracking when necessary to make global choices. </a:t>
            </a:r>
            <a:r>
              <a:rPr lang="en-US" b="0" i="0" dirty="0">
                <a:solidFill>
                  <a:schemeClr val="dk1"/>
                </a:solidFill>
                <a:latin typeface="Calibri"/>
                <a:ea typeface="Calibri"/>
                <a:cs typeface="Calibri"/>
                <a:sym typeface="Calibri"/>
              </a:rPr>
              <a:t>The LM's ability to generate and evaluate thoughts is then combined with search algorithms (e.g., breadth-first search and depth-first search) to enable systematic exploration of thoughts with lookahead and backtracking. </a:t>
            </a:r>
            <a:r>
              <a:rPr lang="en-US" dirty="0">
                <a:solidFill>
                  <a:schemeClr val="dk1"/>
                </a:solidFill>
                <a:latin typeface="Calibri"/>
                <a:ea typeface="Calibri"/>
                <a:cs typeface="Calibri"/>
                <a:sym typeface="Calibri"/>
              </a:rPr>
              <a:t>The experiments showed that </a:t>
            </a:r>
            <a:r>
              <a:rPr lang="en-US" dirty="0" err="1">
                <a:solidFill>
                  <a:schemeClr val="dk1"/>
                </a:solidFill>
                <a:latin typeface="Calibri"/>
                <a:ea typeface="Calibri"/>
                <a:cs typeface="Calibri"/>
                <a:sym typeface="Calibri"/>
              </a:rPr>
              <a:t>ToT</a:t>
            </a:r>
            <a:r>
              <a:rPr lang="en-US" dirty="0">
                <a:solidFill>
                  <a:schemeClr val="dk1"/>
                </a:solidFill>
                <a:latin typeface="Calibri"/>
                <a:ea typeface="Calibri"/>
                <a:cs typeface="Calibri"/>
                <a:sym typeface="Calibri"/>
              </a:rPr>
              <a:t> significantly enhances language models’ problem-solving abilities on three novel tasks requiring non-trivial planning or search.</a:t>
            </a:r>
            <a:endParaRPr b="1"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71617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“Generative" in Generative AI refers to the ability of models to generate new content, such as text, images, audio, or other data, from their training data and underlying algorithms.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Generative models often employ probabilistic techniques, such as variational autoencoders (VAEs) or diffusion models, to learn the underlying distribution of the training data and generate new samples that resemble that distribution.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Artificial Intelligence (AI) is a broad field of computer science focused on creating intelligent agents that can reason, learn, and act autonomously. • Machine Learning (ML) is a subset of AI focused on developing algorithms that can learn from data. • Deep Learning (DL) uses deep neural networks, which have many layers, as a mechanism for ML algorithms to learn complex patterns from data. • Generative Models are a type of ML model that can generate new data based on patterns learned from input data. • Language Models (LMs) are statistical models used to predict words in a sequence of natural language. Some language models utilize deep learning and are trained on massive datasets, becoming large language models (LLMs).</a:t>
            </a:r>
            <a:endParaRPr lang="en-IN"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IN" dirty="0"/>
          </a:p>
          <a:p>
            <a:pPr algn="l"/>
            <a:endParaRPr lang="en-IN" dirty="0"/>
          </a:p>
          <a:p>
            <a:pPr algn="l"/>
            <a:endParaRPr lang="en-IN" dirty="0"/>
          </a:p>
          <a:p>
            <a:pPr algn="l"/>
            <a:r>
              <a:rPr lang="en-IN" dirty="0"/>
              <a:t>Answer: </a:t>
            </a:r>
            <a:r>
              <a:rPr lang="en-US" b="0" i="0" dirty="0">
                <a:solidFill>
                  <a:srgbClr val="ECECEC"/>
                </a:solidFill>
                <a:effectLst/>
                <a:highlight>
                  <a:srgbClr val="212121"/>
                </a:highlight>
                <a:latin typeface="Söhne"/>
              </a:rPr>
              <a:t>Generative AI models, such as GANs and VAEs, are designed to learn the underlying distribution of the data and generate new samples that closely resemble the original data. They are often used for tasks like image generation, text generation, and even music generation. On the other hand, algorithms like ROSE and SMOTE generate synthetic data points by interpolating between existing data points in the minority class or by creating new synthetic samples based on nearest neighbors. While they do generate new data, their primary purpose is to balance class distributions rather than to learn and generate samples that resemble the original data distribution as a whole. So while both types of algorithms involve generating synthetic data, they operate on different principles and serve different purposes. Generative AI models aim to capture and replicate the entire data distribution, while algorithms like ROSE and SMOTE focus on generating additional data to address specific issues like class imbalance.</a:t>
            </a:r>
          </a:p>
          <a:p>
            <a:endParaRPr lang="en-IN" dirty="0"/>
          </a:p>
        </p:txBody>
      </p:sp>
    </p:spTree>
    <p:extLst>
      <p:ext uri="{BB962C8B-B14F-4D97-AF65-F5344CB8AC3E}">
        <p14:creationId xmlns:p14="http://schemas.microsoft.com/office/powerpoint/2010/main" val="33628555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 name="Google Shape;36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2F2F2"/>
              </a:buClr>
              <a:buSzPts val="1200"/>
              <a:buFont typeface="Calibri"/>
              <a:buNone/>
            </a:pPr>
            <a:r>
              <a:rPr lang="en-US" b="1">
                <a:latin typeface="Calibri"/>
                <a:ea typeface="Calibri"/>
                <a:cs typeface="Calibri"/>
                <a:sym typeface="Calibri"/>
              </a:rPr>
              <a:t>Source: </a:t>
            </a:r>
            <a:r>
              <a:rPr lang="en-US" b="0">
                <a:latin typeface="Calibri"/>
                <a:ea typeface="Calibri"/>
                <a:cs typeface="Calibri"/>
                <a:sym typeface="Calibri"/>
              </a:rPr>
              <a:t>https://github.com/dave1010/tree-of-thought-prompting</a:t>
            </a:r>
            <a:endParaRPr b="1">
              <a:latin typeface="Calibri"/>
              <a:ea typeface="Calibri"/>
              <a:cs typeface="Calibri"/>
              <a:sym typeface="Calibri"/>
            </a:endParaRPr>
          </a:p>
          <a:p>
            <a:pPr marL="0" lvl="0" indent="0" algn="l" rtl="0">
              <a:lnSpc>
                <a:spcPct val="100000"/>
              </a:lnSpc>
              <a:spcBef>
                <a:spcPts val="0"/>
              </a:spcBef>
              <a:spcAft>
                <a:spcPts val="0"/>
              </a:spcAft>
              <a:buClr>
                <a:schemeClr val="lt1"/>
              </a:buClr>
              <a:buSzPts val="1200"/>
              <a:buFont typeface="Calibri"/>
              <a:buNone/>
            </a:pPr>
            <a:endParaRPr b="1">
              <a:latin typeface="Calibri"/>
              <a:ea typeface="Calibri"/>
              <a:cs typeface="Calibri"/>
              <a:sym typeface="Calibri"/>
            </a:endParaRPr>
          </a:p>
          <a:p>
            <a:pPr marL="0" lvl="0" indent="0" algn="l" rtl="0">
              <a:lnSpc>
                <a:spcPct val="100000"/>
              </a:lnSpc>
              <a:spcBef>
                <a:spcPts val="0"/>
              </a:spcBef>
              <a:spcAft>
                <a:spcPts val="0"/>
              </a:spcAft>
              <a:buClr>
                <a:srgbClr val="F2F2F2"/>
              </a:buClr>
              <a:buSzPts val="1200"/>
              <a:buFont typeface="Calibri"/>
              <a:buNone/>
            </a:pPr>
            <a:r>
              <a:rPr lang="en-US" b="1">
                <a:latin typeface="Calibri"/>
                <a:ea typeface="Calibri"/>
                <a:cs typeface="Calibri"/>
                <a:sym typeface="Calibri"/>
              </a:rPr>
              <a:t>Notes: </a:t>
            </a:r>
            <a:endParaRPr/>
          </a:p>
          <a:p>
            <a:pPr marL="0" lvl="0" indent="0" algn="l" rtl="0">
              <a:lnSpc>
                <a:spcPct val="100000"/>
              </a:lnSpc>
              <a:spcBef>
                <a:spcPts val="0"/>
              </a:spcBef>
              <a:spcAft>
                <a:spcPts val="0"/>
              </a:spcAft>
              <a:buClr>
                <a:schemeClr val="lt1"/>
              </a:buClr>
              <a:buSzPts val="1200"/>
              <a:buFont typeface="Calibri"/>
              <a:buNone/>
            </a:pPr>
            <a:r>
              <a:rPr lang="en-US" b="1">
                <a:latin typeface="Calibri"/>
                <a:ea typeface="Calibri"/>
                <a:cs typeface="Calibri"/>
                <a:sym typeface="Calibri"/>
              </a:rPr>
              <a:t>(play the video on the slide while starting with the prompt example below)</a:t>
            </a:r>
            <a:endParaRPr b="1">
              <a:latin typeface="Calibri"/>
              <a:ea typeface="Calibri"/>
              <a:cs typeface="Calibri"/>
              <a:sym typeface="Calibri"/>
            </a:endParaRPr>
          </a:p>
          <a:p>
            <a:pPr marL="0" lvl="0" indent="0" algn="l" rtl="0">
              <a:lnSpc>
                <a:spcPct val="100000"/>
              </a:lnSpc>
              <a:spcBef>
                <a:spcPts val="0"/>
              </a:spcBef>
              <a:spcAft>
                <a:spcPts val="0"/>
              </a:spcAft>
              <a:buClr>
                <a:schemeClr val="lt1"/>
              </a:buClr>
              <a:buSzPts val="1200"/>
              <a:buFont typeface="Calibri"/>
              <a:buNone/>
            </a:pPr>
            <a:endParaRPr>
              <a:latin typeface="Calibri"/>
              <a:ea typeface="Calibri"/>
              <a:cs typeface="Calibri"/>
              <a:sym typeface="Calibri"/>
            </a:endParaRPr>
          </a:p>
          <a:p>
            <a:pPr marL="0" lvl="0" indent="0" algn="l" rtl="0">
              <a:lnSpc>
                <a:spcPct val="100000"/>
              </a:lnSpc>
              <a:spcBef>
                <a:spcPts val="0"/>
              </a:spcBef>
              <a:spcAft>
                <a:spcPts val="0"/>
              </a:spcAft>
              <a:buClr>
                <a:schemeClr val="lt1"/>
              </a:buClr>
              <a:buSzPts val="1200"/>
              <a:buFont typeface="Calibri"/>
              <a:buNone/>
            </a:pPr>
            <a:r>
              <a:rPr lang="en-US">
                <a:latin typeface="Calibri"/>
                <a:ea typeface="Calibri"/>
                <a:cs typeface="Calibri"/>
                <a:sym typeface="Calibri"/>
              </a:rPr>
              <a:t>Large Language Models (LLMs) often struggle to answer certain types of complex questions. Here's a representative example:</a:t>
            </a:r>
            <a:endParaRPr/>
          </a:p>
          <a:p>
            <a:pPr marL="0" lvl="0" indent="0" algn="l" rtl="0">
              <a:lnSpc>
                <a:spcPct val="100000"/>
              </a:lnSpc>
              <a:spcBef>
                <a:spcPts val="0"/>
              </a:spcBef>
              <a:spcAft>
                <a:spcPts val="0"/>
              </a:spcAft>
              <a:buClr>
                <a:schemeClr val="lt1"/>
              </a:buClr>
              <a:buSzPts val="1200"/>
              <a:buFont typeface="Calibri"/>
              <a:buNone/>
            </a:pPr>
            <a:endParaRPr>
              <a:latin typeface="Calibri"/>
              <a:ea typeface="Calibri"/>
              <a:cs typeface="Calibri"/>
              <a:sym typeface="Calibri"/>
            </a:endParaRPr>
          </a:p>
          <a:p>
            <a:pPr marL="0" lvl="0" indent="0" algn="l" rtl="0">
              <a:lnSpc>
                <a:spcPct val="100000"/>
              </a:lnSpc>
              <a:spcBef>
                <a:spcPts val="0"/>
              </a:spcBef>
              <a:spcAft>
                <a:spcPts val="0"/>
              </a:spcAft>
              <a:buClr>
                <a:schemeClr val="lt1"/>
              </a:buClr>
              <a:buSzPts val="1200"/>
              <a:buFont typeface="Calibri"/>
              <a:buNone/>
            </a:pPr>
            <a:r>
              <a:rPr lang="en-US">
                <a:latin typeface="Calibri"/>
                <a:ea typeface="Calibri"/>
                <a:cs typeface="Calibri"/>
                <a:sym typeface="Calibri"/>
              </a:rPr>
              <a:t>Alex is in the living room.</a:t>
            </a:r>
            <a:endParaRPr/>
          </a:p>
          <a:p>
            <a:pPr marL="0" lvl="0" indent="0" algn="l" rtl="0">
              <a:lnSpc>
                <a:spcPct val="100000"/>
              </a:lnSpc>
              <a:spcBef>
                <a:spcPts val="0"/>
              </a:spcBef>
              <a:spcAft>
                <a:spcPts val="0"/>
              </a:spcAft>
              <a:buClr>
                <a:schemeClr val="lt1"/>
              </a:buClr>
              <a:buSzPts val="1200"/>
              <a:buFont typeface="Calibri"/>
              <a:buNone/>
            </a:pPr>
            <a:r>
              <a:rPr lang="en-US">
                <a:latin typeface="Calibri"/>
                <a:ea typeface="Calibri"/>
                <a:cs typeface="Calibri"/>
                <a:sym typeface="Calibri"/>
              </a:rPr>
              <a:t>He walks to the kitchen, carrying a cup.</a:t>
            </a:r>
            <a:endParaRPr/>
          </a:p>
          <a:p>
            <a:pPr marL="0" lvl="0" indent="0" algn="l" rtl="0">
              <a:lnSpc>
                <a:spcPct val="100000"/>
              </a:lnSpc>
              <a:spcBef>
                <a:spcPts val="0"/>
              </a:spcBef>
              <a:spcAft>
                <a:spcPts val="0"/>
              </a:spcAft>
              <a:buClr>
                <a:schemeClr val="lt1"/>
              </a:buClr>
              <a:buSzPts val="1200"/>
              <a:buFont typeface="Calibri"/>
              <a:buNone/>
            </a:pPr>
            <a:r>
              <a:rPr lang="en-US">
                <a:latin typeface="Calibri"/>
                <a:ea typeface="Calibri"/>
                <a:cs typeface="Calibri"/>
                <a:sym typeface="Calibri"/>
              </a:rPr>
              <a:t>He puts a ball in the cup and carries the cup to the bedroom.</a:t>
            </a:r>
            <a:endParaRPr/>
          </a:p>
          <a:p>
            <a:pPr marL="0" lvl="0" indent="0" algn="l" rtl="0">
              <a:lnSpc>
                <a:spcPct val="100000"/>
              </a:lnSpc>
              <a:spcBef>
                <a:spcPts val="0"/>
              </a:spcBef>
              <a:spcAft>
                <a:spcPts val="0"/>
              </a:spcAft>
              <a:buClr>
                <a:schemeClr val="lt1"/>
              </a:buClr>
              <a:buSzPts val="1200"/>
              <a:buFont typeface="Calibri"/>
              <a:buNone/>
            </a:pPr>
            <a:r>
              <a:rPr lang="en-US">
                <a:latin typeface="Calibri"/>
                <a:ea typeface="Calibri"/>
                <a:cs typeface="Calibri"/>
                <a:sym typeface="Calibri"/>
              </a:rPr>
              <a:t>He turns the cup upside down, then walks to the garden.</a:t>
            </a:r>
            <a:endParaRPr/>
          </a:p>
          <a:p>
            <a:pPr marL="0" lvl="0" indent="0" algn="l" rtl="0">
              <a:lnSpc>
                <a:spcPct val="100000"/>
              </a:lnSpc>
              <a:spcBef>
                <a:spcPts val="0"/>
              </a:spcBef>
              <a:spcAft>
                <a:spcPts val="0"/>
              </a:spcAft>
              <a:buClr>
                <a:schemeClr val="lt1"/>
              </a:buClr>
              <a:buSzPts val="1200"/>
              <a:buFont typeface="Calibri"/>
              <a:buNone/>
            </a:pPr>
            <a:r>
              <a:rPr lang="en-US">
                <a:latin typeface="Calibri"/>
                <a:ea typeface="Calibri"/>
                <a:cs typeface="Calibri"/>
                <a:sym typeface="Calibri"/>
              </a:rPr>
              <a:t>He puts the cup down in the garden, then walks to the garage.</a:t>
            </a:r>
            <a:endParaRPr/>
          </a:p>
          <a:p>
            <a:pPr marL="0" lvl="0" indent="0" algn="l" rtl="0">
              <a:lnSpc>
                <a:spcPct val="100000"/>
              </a:lnSpc>
              <a:spcBef>
                <a:spcPts val="0"/>
              </a:spcBef>
              <a:spcAft>
                <a:spcPts val="0"/>
              </a:spcAft>
              <a:buClr>
                <a:schemeClr val="lt1"/>
              </a:buClr>
              <a:buSzPts val="1200"/>
              <a:buFont typeface="Calibri"/>
              <a:buNone/>
            </a:pPr>
            <a:r>
              <a:rPr lang="en-US">
                <a:latin typeface="Calibri"/>
                <a:ea typeface="Calibri"/>
                <a:cs typeface="Calibri"/>
                <a:sym typeface="Calibri"/>
              </a:rPr>
              <a:t>Where is the ball?</a:t>
            </a:r>
            <a:endParaRPr/>
          </a:p>
          <a:p>
            <a:pPr marL="0" lvl="0" indent="0" algn="l" rtl="0">
              <a:lnSpc>
                <a:spcPct val="100000"/>
              </a:lnSpc>
              <a:spcBef>
                <a:spcPts val="0"/>
              </a:spcBef>
              <a:spcAft>
                <a:spcPts val="0"/>
              </a:spcAft>
              <a:buClr>
                <a:schemeClr val="lt1"/>
              </a:buClr>
              <a:buSzPts val="1200"/>
              <a:buFont typeface="Calibri"/>
              <a:buNone/>
            </a:pPr>
            <a:endParaRPr>
              <a:latin typeface="Calibri"/>
              <a:ea typeface="Calibri"/>
              <a:cs typeface="Calibri"/>
              <a:sym typeface="Calibri"/>
            </a:endParaRPr>
          </a:p>
          <a:p>
            <a:pPr marL="0" lvl="0" indent="0" algn="l" rtl="0">
              <a:lnSpc>
                <a:spcPct val="100000"/>
              </a:lnSpc>
              <a:spcBef>
                <a:spcPts val="0"/>
              </a:spcBef>
              <a:spcAft>
                <a:spcPts val="0"/>
              </a:spcAft>
              <a:buClr>
                <a:schemeClr val="lt1"/>
              </a:buClr>
              <a:buSzPts val="1200"/>
              <a:buFont typeface="Calibri"/>
              <a:buNone/>
            </a:pPr>
            <a:r>
              <a:rPr lang="en-US">
                <a:latin typeface="Calibri"/>
                <a:ea typeface="Calibri"/>
                <a:cs typeface="Calibri"/>
                <a:sym typeface="Calibri"/>
              </a:rPr>
              <a:t>The correct answer is that the ball is in the bedroom. Although LLMs are non-deterministic, the responses received in the first attempt was as follows:</a:t>
            </a:r>
            <a:endParaRPr/>
          </a:p>
          <a:p>
            <a:pPr marL="0" lvl="0" indent="0" algn="l" rtl="0">
              <a:lnSpc>
                <a:spcPct val="100000"/>
              </a:lnSpc>
              <a:spcBef>
                <a:spcPts val="0"/>
              </a:spcBef>
              <a:spcAft>
                <a:spcPts val="0"/>
              </a:spcAft>
              <a:buClr>
                <a:schemeClr val="lt1"/>
              </a:buClr>
              <a:buSzPts val="1200"/>
              <a:buFont typeface="Calibri"/>
              <a:buNone/>
            </a:pPr>
            <a:r>
              <a:rPr lang="en-US">
                <a:latin typeface="Calibri"/>
                <a:ea typeface="Calibri"/>
                <a:cs typeface="Calibri"/>
                <a:sym typeface="Calibri"/>
              </a:rPr>
              <a:t>ChatGPT 3.5: The ball is in the garden. ❌</a:t>
            </a:r>
            <a:endParaRPr/>
          </a:p>
          <a:p>
            <a:pPr marL="0" lvl="0" indent="0" algn="l" rtl="0">
              <a:lnSpc>
                <a:spcPct val="100000"/>
              </a:lnSpc>
              <a:spcBef>
                <a:spcPts val="0"/>
              </a:spcBef>
              <a:spcAft>
                <a:spcPts val="0"/>
              </a:spcAft>
              <a:buClr>
                <a:schemeClr val="lt1"/>
              </a:buClr>
              <a:buSzPts val="1200"/>
              <a:buFont typeface="Calibri"/>
              <a:buNone/>
            </a:pPr>
            <a:endParaRPr b="1">
              <a:latin typeface="Calibri"/>
              <a:ea typeface="Calibri"/>
              <a:cs typeface="Calibri"/>
              <a:sym typeface="Calibri"/>
            </a:endParaRPr>
          </a:p>
          <a:p>
            <a:pPr marL="0" lvl="0" indent="0" algn="l" rtl="0">
              <a:lnSpc>
                <a:spcPct val="100000"/>
              </a:lnSpc>
              <a:spcBef>
                <a:spcPts val="0"/>
              </a:spcBef>
              <a:spcAft>
                <a:spcPts val="0"/>
              </a:spcAft>
              <a:buClr>
                <a:srgbClr val="F2F2F2"/>
              </a:buClr>
              <a:buSzPts val="1200"/>
              <a:buFont typeface="Calibri"/>
              <a:buNone/>
            </a:pPr>
            <a:r>
              <a:rPr lang="en-US" b="0">
                <a:latin typeface="Calibri"/>
                <a:ea typeface="Calibri"/>
                <a:cs typeface="Calibri"/>
                <a:sym typeface="Calibri"/>
              </a:rPr>
              <a:t>The Tree-of-Thought framework appears to be premised on making multiple calls to an LLM, typically via Python. Let’s give another prompt.</a:t>
            </a:r>
            <a:endParaRPr/>
          </a:p>
          <a:p>
            <a:pPr marL="0" lvl="0" indent="0" algn="l" rtl="0">
              <a:lnSpc>
                <a:spcPct val="100000"/>
              </a:lnSpc>
              <a:spcBef>
                <a:spcPts val="0"/>
              </a:spcBef>
              <a:spcAft>
                <a:spcPts val="0"/>
              </a:spcAft>
              <a:buClr>
                <a:schemeClr val="lt1"/>
              </a:buClr>
              <a:buSzPts val="1200"/>
              <a:buFont typeface="Calibri"/>
              <a:buNone/>
            </a:pPr>
            <a:endParaRPr b="0">
              <a:latin typeface="Calibri"/>
              <a:ea typeface="Calibri"/>
              <a:cs typeface="Calibri"/>
              <a:sym typeface="Calibri"/>
            </a:endParaRPr>
          </a:p>
          <a:p>
            <a:pPr marL="0" lvl="0" indent="0" algn="l" rtl="0">
              <a:lnSpc>
                <a:spcPct val="100000"/>
              </a:lnSpc>
              <a:spcBef>
                <a:spcPts val="0"/>
              </a:spcBef>
              <a:spcAft>
                <a:spcPts val="0"/>
              </a:spcAft>
              <a:buClr>
                <a:srgbClr val="F2F2F2"/>
              </a:buClr>
              <a:buSzPts val="1200"/>
              <a:buFont typeface="Calibri"/>
              <a:buNone/>
            </a:pPr>
            <a:r>
              <a:rPr lang="en-US" b="0">
                <a:latin typeface="Calibri"/>
                <a:ea typeface="Calibri"/>
                <a:cs typeface="Calibri"/>
                <a:sym typeface="Calibri"/>
              </a:rPr>
              <a:t>Imagine three different experts are answering this question.</a:t>
            </a:r>
            <a:endParaRPr/>
          </a:p>
          <a:p>
            <a:pPr marL="0" lvl="0" indent="0" algn="l" rtl="0">
              <a:lnSpc>
                <a:spcPct val="100000"/>
              </a:lnSpc>
              <a:spcBef>
                <a:spcPts val="0"/>
              </a:spcBef>
              <a:spcAft>
                <a:spcPts val="0"/>
              </a:spcAft>
              <a:buClr>
                <a:srgbClr val="F2F2F2"/>
              </a:buClr>
              <a:buSzPts val="1200"/>
              <a:buFont typeface="Calibri"/>
              <a:buNone/>
            </a:pPr>
            <a:r>
              <a:rPr lang="en-US" b="0">
                <a:latin typeface="Calibri"/>
                <a:ea typeface="Calibri"/>
                <a:cs typeface="Calibri"/>
                <a:sym typeface="Calibri"/>
              </a:rPr>
              <a:t>All experts will write down one step of their thinking, then share it with the group.</a:t>
            </a:r>
            <a:endParaRPr/>
          </a:p>
          <a:p>
            <a:pPr marL="0" lvl="0" indent="0" algn="l" rtl="0">
              <a:lnSpc>
                <a:spcPct val="100000"/>
              </a:lnSpc>
              <a:spcBef>
                <a:spcPts val="0"/>
              </a:spcBef>
              <a:spcAft>
                <a:spcPts val="0"/>
              </a:spcAft>
              <a:buClr>
                <a:srgbClr val="F2F2F2"/>
              </a:buClr>
              <a:buSzPts val="1200"/>
              <a:buFont typeface="Calibri"/>
              <a:buNone/>
            </a:pPr>
            <a:r>
              <a:rPr lang="en-US" b="0">
                <a:latin typeface="Calibri"/>
                <a:ea typeface="Calibri"/>
                <a:cs typeface="Calibri"/>
                <a:sym typeface="Calibri"/>
              </a:rPr>
              <a:t>Then all experts will go on to the next step, etc.</a:t>
            </a:r>
            <a:endParaRPr/>
          </a:p>
          <a:p>
            <a:pPr marL="0" lvl="0" indent="0" algn="l" rtl="0">
              <a:lnSpc>
                <a:spcPct val="100000"/>
              </a:lnSpc>
              <a:spcBef>
                <a:spcPts val="0"/>
              </a:spcBef>
              <a:spcAft>
                <a:spcPts val="0"/>
              </a:spcAft>
              <a:buClr>
                <a:srgbClr val="F2F2F2"/>
              </a:buClr>
              <a:buSzPts val="1200"/>
              <a:buFont typeface="Calibri"/>
              <a:buNone/>
            </a:pPr>
            <a:r>
              <a:rPr lang="en-US" b="0">
                <a:latin typeface="Calibri"/>
                <a:ea typeface="Calibri"/>
                <a:cs typeface="Calibri"/>
                <a:sym typeface="Calibri"/>
              </a:rPr>
              <a:t>If any expert realises they're wrong at any point then they leave.</a:t>
            </a:r>
            <a:endParaRPr/>
          </a:p>
          <a:p>
            <a:pPr marL="0" lvl="0" indent="0" algn="l" rtl="0">
              <a:lnSpc>
                <a:spcPct val="100000"/>
              </a:lnSpc>
              <a:spcBef>
                <a:spcPts val="0"/>
              </a:spcBef>
              <a:spcAft>
                <a:spcPts val="0"/>
              </a:spcAft>
              <a:buClr>
                <a:srgbClr val="F2F2F2"/>
              </a:buClr>
              <a:buSzPts val="1200"/>
              <a:buFont typeface="Calibri"/>
              <a:buNone/>
            </a:pPr>
            <a:r>
              <a:rPr lang="en-US" b="0">
                <a:latin typeface="Calibri"/>
                <a:ea typeface="Calibri"/>
                <a:cs typeface="Calibri"/>
                <a:sym typeface="Calibri"/>
              </a:rPr>
              <a:t>The question – where is the ball?</a:t>
            </a:r>
            <a:endParaRPr/>
          </a:p>
          <a:p>
            <a:pPr marL="0" lvl="0" indent="0" algn="l" rtl="0">
              <a:lnSpc>
                <a:spcPct val="100000"/>
              </a:lnSpc>
              <a:spcBef>
                <a:spcPts val="0"/>
              </a:spcBef>
              <a:spcAft>
                <a:spcPts val="0"/>
              </a:spcAft>
              <a:buClr>
                <a:schemeClr val="lt1"/>
              </a:buClr>
              <a:buSzPts val="1200"/>
              <a:buFont typeface="Calibri"/>
              <a:buNone/>
            </a:pPr>
            <a:endParaRPr b="0">
              <a:latin typeface="Calibri"/>
              <a:ea typeface="Calibri"/>
              <a:cs typeface="Calibri"/>
              <a:sym typeface="Calibri"/>
            </a:endParaRPr>
          </a:p>
          <a:p>
            <a:pPr marL="0" lvl="0" indent="0" algn="l" rtl="0">
              <a:lnSpc>
                <a:spcPct val="100000"/>
              </a:lnSpc>
              <a:spcBef>
                <a:spcPts val="0"/>
              </a:spcBef>
              <a:spcAft>
                <a:spcPts val="0"/>
              </a:spcAft>
              <a:buClr>
                <a:srgbClr val="F2F2F2"/>
              </a:buClr>
              <a:buSzPts val="1200"/>
              <a:buFont typeface="Calibri"/>
              <a:buNone/>
            </a:pPr>
            <a:r>
              <a:rPr lang="en-US" b="0">
                <a:latin typeface="Calibri"/>
                <a:ea typeface="Calibri"/>
                <a:cs typeface="Calibri"/>
                <a:sym typeface="Calibri"/>
              </a:rPr>
              <a:t>This time it uses the experts and notes down the steps to logically break down the problem and gives wrong output again. Further prompting it to give the correct answer helps ChatGPT 3.5 to give the correct answer as “The ball is in the bedroom”. </a:t>
            </a:r>
            <a:endParaRPr/>
          </a:p>
          <a:p>
            <a:pPr marL="0" lvl="0" indent="0" algn="l" rtl="0">
              <a:lnSpc>
                <a:spcPct val="100000"/>
              </a:lnSpc>
              <a:spcBef>
                <a:spcPts val="0"/>
              </a:spcBef>
              <a:spcAft>
                <a:spcPts val="0"/>
              </a:spcAft>
              <a:buClr>
                <a:schemeClr val="lt1"/>
              </a:buClr>
              <a:buSzPts val="1200"/>
              <a:buFont typeface="Calibri"/>
              <a:buNone/>
            </a:pPr>
            <a:endParaRPr b="0">
              <a:latin typeface="Calibri"/>
              <a:ea typeface="Calibri"/>
              <a:cs typeface="Calibri"/>
              <a:sym typeface="Calibri"/>
            </a:endParaRPr>
          </a:p>
        </p:txBody>
      </p:sp>
    </p:spTree>
    <p:extLst>
      <p:ext uri="{BB962C8B-B14F-4D97-AF65-F5344CB8AC3E}">
        <p14:creationId xmlns:p14="http://schemas.microsoft.com/office/powerpoint/2010/main" val="28834990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1" name="Google Shape;40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F2F2F2"/>
              </a:buClr>
              <a:buSzPts val="1200"/>
              <a:buFont typeface="Calibri"/>
              <a:buNone/>
            </a:pPr>
            <a:r>
              <a:rPr lang="en-US" b="1" dirty="0">
                <a:solidFill>
                  <a:schemeClr val="dk1"/>
                </a:solidFill>
                <a:latin typeface="Calibri"/>
                <a:ea typeface="Calibri"/>
                <a:cs typeface="Calibri"/>
                <a:sym typeface="Calibri"/>
              </a:rPr>
              <a:t>Image: </a:t>
            </a:r>
            <a:r>
              <a:rPr lang="en-US" dirty="0" err="1">
                <a:solidFill>
                  <a:schemeClr val="dk1"/>
                </a:solidFill>
                <a:latin typeface="Calibri"/>
                <a:ea typeface="Calibri"/>
                <a:cs typeface="Calibri"/>
                <a:sym typeface="Calibri"/>
              </a:rPr>
              <a:t>Zekun</a:t>
            </a:r>
            <a:r>
              <a:rPr lang="en-US" dirty="0">
                <a:solidFill>
                  <a:schemeClr val="dk1"/>
                </a:solidFill>
                <a:latin typeface="Calibri"/>
                <a:ea typeface="Calibri"/>
                <a:cs typeface="Calibri"/>
                <a:sym typeface="Calibri"/>
              </a:rPr>
              <a:t> Li1 , </a:t>
            </a:r>
            <a:r>
              <a:rPr lang="en-US" dirty="0" err="1">
                <a:solidFill>
                  <a:schemeClr val="dk1"/>
                </a:solidFill>
                <a:latin typeface="Calibri"/>
                <a:ea typeface="Calibri"/>
                <a:cs typeface="Calibri"/>
                <a:sym typeface="Calibri"/>
              </a:rPr>
              <a:t>Baolin</a:t>
            </a:r>
            <a:r>
              <a:rPr lang="en-US" dirty="0">
                <a:solidFill>
                  <a:schemeClr val="dk1"/>
                </a:solidFill>
                <a:latin typeface="Calibri"/>
                <a:ea typeface="Calibri"/>
                <a:cs typeface="Calibri"/>
                <a:sym typeface="Calibri"/>
              </a:rPr>
              <a:t> Peng , </a:t>
            </a:r>
            <a:r>
              <a:rPr lang="en-US" dirty="0" err="1">
                <a:solidFill>
                  <a:schemeClr val="dk1"/>
                </a:solidFill>
                <a:latin typeface="Calibri"/>
                <a:ea typeface="Calibri"/>
                <a:cs typeface="Calibri"/>
                <a:sym typeface="Calibri"/>
              </a:rPr>
              <a:t>Pengcheng</a:t>
            </a:r>
            <a:r>
              <a:rPr lang="en-US" dirty="0">
                <a:solidFill>
                  <a:schemeClr val="dk1"/>
                </a:solidFill>
                <a:latin typeface="Calibri"/>
                <a:ea typeface="Calibri"/>
                <a:cs typeface="Calibri"/>
                <a:sym typeface="Calibri"/>
              </a:rPr>
              <a:t> He , Michel Galley , </a:t>
            </a:r>
            <a:r>
              <a:rPr lang="en-US" dirty="0" err="1">
                <a:solidFill>
                  <a:schemeClr val="dk1"/>
                </a:solidFill>
                <a:latin typeface="Calibri"/>
                <a:ea typeface="Calibri"/>
                <a:cs typeface="Calibri"/>
                <a:sym typeface="Calibri"/>
              </a:rPr>
              <a:t>Jianfeng</a:t>
            </a:r>
            <a:r>
              <a:rPr lang="en-US" dirty="0">
                <a:solidFill>
                  <a:schemeClr val="dk1"/>
                </a:solidFill>
                <a:latin typeface="Calibri"/>
                <a:ea typeface="Calibri"/>
                <a:cs typeface="Calibri"/>
                <a:sym typeface="Calibri"/>
              </a:rPr>
              <a:t> Gao , </a:t>
            </a:r>
            <a:r>
              <a:rPr lang="en-US" dirty="0" err="1">
                <a:solidFill>
                  <a:schemeClr val="dk1"/>
                </a:solidFill>
                <a:latin typeface="Calibri"/>
                <a:ea typeface="Calibri"/>
                <a:cs typeface="Calibri"/>
                <a:sym typeface="Calibri"/>
              </a:rPr>
              <a:t>Xifeng</a:t>
            </a:r>
            <a:r>
              <a:rPr lang="en-US" dirty="0">
                <a:solidFill>
                  <a:schemeClr val="dk1"/>
                </a:solidFill>
                <a:latin typeface="Calibri"/>
                <a:ea typeface="Calibri"/>
                <a:cs typeface="Calibri"/>
                <a:sym typeface="Calibri"/>
              </a:rPr>
              <a:t> Yan(2023).Figure 1. Guiding Large Language Models via Directional Stimulus </a:t>
            </a:r>
            <a:r>
              <a:rPr lang="en-US" dirty="0" err="1">
                <a:solidFill>
                  <a:schemeClr val="dk1"/>
                </a:solidFill>
                <a:latin typeface="Calibri"/>
                <a:ea typeface="Calibri"/>
                <a:cs typeface="Calibri"/>
                <a:sym typeface="Calibri"/>
              </a:rPr>
              <a:t>Prompting.</a:t>
            </a:r>
            <a:r>
              <a:rPr lang="en-US" b="1" dirty="0" err="1">
                <a:solidFill>
                  <a:schemeClr val="dk1"/>
                </a:solidFill>
                <a:latin typeface="Calibri"/>
                <a:ea typeface="Calibri"/>
                <a:cs typeface="Calibri"/>
                <a:sym typeface="Calibri"/>
              </a:rPr>
              <a:t>Retrieved</a:t>
            </a:r>
            <a:r>
              <a:rPr lang="en-US" b="1" dirty="0">
                <a:solidFill>
                  <a:schemeClr val="dk1"/>
                </a:solidFill>
                <a:latin typeface="Calibri"/>
                <a:ea typeface="Calibri"/>
                <a:cs typeface="Calibri"/>
                <a:sym typeface="Calibri"/>
              </a:rPr>
              <a:t> from </a:t>
            </a:r>
            <a:r>
              <a:rPr lang="en-US" b="0" dirty="0">
                <a:solidFill>
                  <a:schemeClr val="dk1"/>
                </a:solidFill>
                <a:latin typeface="Calibri"/>
                <a:ea typeface="Calibri"/>
                <a:cs typeface="Calibri"/>
                <a:sym typeface="Calibri"/>
              </a:rPr>
              <a:t>https://arxiv.org/abs/2302.11520</a:t>
            </a:r>
            <a:endParaRPr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F2F2F2"/>
              </a:buClr>
              <a:buSzPts val="1200"/>
              <a:buFont typeface="Calibri"/>
              <a:buNone/>
            </a:pPr>
            <a:r>
              <a:rPr lang="en-US" b="1" dirty="0">
                <a:solidFill>
                  <a:schemeClr val="dk1"/>
                </a:solidFill>
                <a:latin typeface="Calibri"/>
                <a:ea typeface="Calibri"/>
                <a:cs typeface="Calibri"/>
                <a:sym typeface="Calibri"/>
              </a:rPr>
              <a:t>Source: </a:t>
            </a:r>
            <a:r>
              <a:rPr lang="en-US" b="0" dirty="0">
                <a:solidFill>
                  <a:schemeClr val="dk1"/>
                </a:solidFill>
                <a:latin typeface="Calibri"/>
                <a:ea typeface="Calibri"/>
                <a:cs typeface="Calibri"/>
                <a:sym typeface="Calibri"/>
              </a:rPr>
              <a:t>https://arxiv.org/abs/2302.11520</a:t>
            </a:r>
            <a:endParaRPr dirty="0">
              <a:solidFill>
                <a:schemeClr val="dk1"/>
              </a:solidFill>
              <a:latin typeface="Calibri"/>
              <a:ea typeface="Calibri"/>
              <a:cs typeface="Calibri"/>
              <a:sym typeface="Calibri"/>
            </a:endParaRPr>
          </a:p>
          <a:p>
            <a:pPr marL="0" lvl="0" indent="0" algn="l" rtl="0">
              <a:lnSpc>
                <a:spcPct val="100000"/>
              </a:lnSpc>
              <a:spcBef>
                <a:spcPts val="0"/>
              </a:spcBef>
              <a:spcAft>
                <a:spcPts val="0"/>
              </a:spcAft>
              <a:buClr>
                <a:srgbClr val="F2F2F2"/>
              </a:buClr>
              <a:buSzPts val="1200"/>
              <a:buFont typeface="Calibri"/>
              <a:buNone/>
            </a:pPr>
            <a:endParaRPr b="1" dirty="0">
              <a:solidFill>
                <a:schemeClr val="dk1"/>
              </a:solidFill>
              <a:latin typeface="Calibri"/>
              <a:ea typeface="Calibri"/>
              <a:cs typeface="Calibri"/>
              <a:sym typeface="Calibri"/>
            </a:endParaRPr>
          </a:p>
          <a:p>
            <a:pPr marL="0" lvl="0" indent="0" algn="l" rtl="0">
              <a:lnSpc>
                <a:spcPct val="100000"/>
              </a:lnSpc>
              <a:spcBef>
                <a:spcPts val="0"/>
              </a:spcBef>
              <a:spcAft>
                <a:spcPts val="0"/>
              </a:spcAft>
              <a:buClr>
                <a:srgbClr val="F2F2F2"/>
              </a:buClr>
              <a:buSzPts val="1200"/>
              <a:buFont typeface="Calibri"/>
              <a:buNone/>
            </a:pPr>
            <a:r>
              <a:rPr lang="en-US" b="1" dirty="0">
                <a:solidFill>
                  <a:schemeClr val="dk1"/>
                </a:solidFill>
                <a:latin typeface="Calibri"/>
                <a:ea typeface="Calibri"/>
                <a:cs typeface="Calibri"/>
                <a:sym typeface="Calibri"/>
              </a:rPr>
              <a:t>Notes:</a:t>
            </a:r>
            <a:endParaRPr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r>
              <a:rPr lang="en-US" b="0" i="0" dirty="0">
                <a:solidFill>
                  <a:schemeClr val="dk1"/>
                </a:solidFill>
                <a:latin typeface="Calibri"/>
                <a:ea typeface="Calibri"/>
                <a:cs typeface="Calibri"/>
                <a:sym typeface="Calibri"/>
              </a:rPr>
              <a:t>The framework introduces a new component called directional stimulus into the prompt, providing more fine-grained guidance and control over LLMs. The directional stimulus serves as hints or cues for each input query to guide LLMs toward the desired output, such as keywords that the desired summary should include for summarization. We utilize a small tunable model (e.g., T5) to generate such directional stimulus for each query, allowing us to optimize black-box LLMs by optimizing a small policy model. This policy model can be trained through 1) supervised fine-tuning using labeled data and 2) reinforcement learning from offline or online rewards to explore directional stimulus that better aligns LLMs with desired behaviors.</a:t>
            </a:r>
            <a:endParaRPr b="0" i="1"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363123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0" name="Google Shape;41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200"/>
              <a:buFont typeface="Calibri"/>
              <a:buNone/>
            </a:pPr>
            <a:r>
              <a:rPr lang="en-US" b="1" dirty="0">
                <a:latin typeface="Calibri"/>
                <a:ea typeface="Calibri"/>
                <a:cs typeface="Calibri"/>
                <a:sym typeface="Calibri"/>
              </a:rPr>
              <a:t>Image: </a:t>
            </a:r>
            <a:r>
              <a:rPr lang="en-US" dirty="0" err="1"/>
              <a:t>Jiacheng</a:t>
            </a:r>
            <a:r>
              <a:rPr lang="en-US" dirty="0"/>
              <a:t> Liu, Alisa </a:t>
            </a:r>
            <a:r>
              <a:rPr lang="en-US" dirty="0" err="1"/>
              <a:t>Liu,Ximing</a:t>
            </a:r>
            <a:r>
              <a:rPr lang="en-US" dirty="0"/>
              <a:t> </a:t>
            </a:r>
            <a:r>
              <a:rPr lang="en-US" dirty="0" err="1"/>
              <a:t>Lu,Sean</a:t>
            </a:r>
            <a:r>
              <a:rPr lang="en-US" dirty="0"/>
              <a:t> </a:t>
            </a:r>
            <a:r>
              <a:rPr lang="en-US" dirty="0" err="1"/>
              <a:t>Welleck</a:t>
            </a:r>
            <a:r>
              <a:rPr lang="en-US" dirty="0"/>
              <a:t>, Peter </a:t>
            </a:r>
            <a:r>
              <a:rPr lang="en-US" dirty="0" err="1"/>
              <a:t>West,Ronan</a:t>
            </a:r>
            <a:r>
              <a:rPr lang="en-US" dirty="0"/>
              <a:t> Le </a:t>
            </a:r>
            <a:r>
              <a:rPr lang="en-US" dirty="0" err="1"/>
              <a:t>Bras,Yejin</a:t>
            </a:r>
            <a:r>
              <a:rPr lang="en-US" dirty="0"/>
              <a:t> </a:t>
            </a:r>
            <a:r>
              <a:rPr lang="en-US" dirty="0" err="1"/>
              <a:t>Choi,Hannaneh</a:t>
            </a:r>
            <a:r>
              <a:rPr lang="en-US" dirty="0"/>
              <a:t> </a:t>
            </a:r>
            <a:r>
              <a:rPr lang="en-US" dirty="0" err="1"/>
              <a:t>Hajishirzi</a:t>
            </a:r>
            <a:r>
              <a:rPr lang="en-US" dirty="0"/>
              <a:t>(2022).Figure 1. Generated Knowledge Prompting for Commonsense </a:t>
            </a:r>
            <a:r>
              <a:rPr lang="en-US" dirty="0" err="1"/>
              <a:t>Reasoning.</a:t>
            </a:r>
            <a:r>
              <a:rPr lang="en-US" b="1" dirty="0" err="1">
                <a:latin typeface="Calibri"/>
                <a:ea typeface="Calibri"/>
                <a:cs typeface="Calibri"/>
                <a:sym typeface="Calibri"/>
              </a:rPr>
              <a:t>Retrieved</a:t>
            </a:r>
            <a:r>
              <a:rPr lang="en-US" b="1" dirty="0">
                <a:latin typeface="Calibri"/>
                <a:ea typeface="Calibri"/>
                <a:cs typeface="Calibri"/>
                <a:sym typeface="Calibri"/>
              </a:rPr>
              <a:t> from </a:t>
            </a:r>
            <a:r>
              <a:rPr lang="en-US" b="0" dirty="0">
                <a:latin typeface="Calibri"/>
                <a:ea typeface="Calibri"/>
                <a:cs typeface="Calibri"/>
                <a:sym typeface="Calibri"/>
              </a:rPr>
              <a:t>https://arxiv.org/pdf/2110.08387.pdf</a:t>
            </a:r>
            <a:endParaRPr dirty="0"/>
          </a:p>
          <a:p>
            <a:pPr marL="0" lvl="0" indent="0" algn="l" rtl="0">
              <a:lnSpc>
                <a:spcPct val="100000"/>
              </a:lnSpc>
              <a:spcBef>
                <a:spcPts val="0"/>
              </a:spcBef>
              <a:spcAft>
                <a:spcPts val="0"/>
              </a:spcAft>
              <a:buClr>
                <a:schemeClr val="lt1"/>
              </a:buClr>
              <a:buSzPts val="1200"/>
              <a:buFont typeface="Calibri"/>
              <a:buNone/>
            </a:pPr>
            <a:r>
              <a:rPr lang="en-US" b="1" dirty="0">
                <a:latin typeface="Calibri"/>
                <a:ea typeface="Calibri"/>
                <a:cs typeface="Calibri"/>
                <a:sym typeface="Calibri"/>
              </a:rPr>
              <a:t>Source: </a:t>
            </a:r>
            <a:r>
              <a:rPr lang="en-US" b="0" dirty="0">
                <a:latin typeface="Calibri"/>
                <a:ea typeface="Calibri"/>
                <a:cs typeface="Calibri"/>
                <a:sym typeface="Calibri"/>
              </a:rPr>
              <a:t>https://arxiv.org/pdf/2110.08387.pdf</a:t>
            </a:r>
            <a:endParaRPr dirty="0"/>
          </a:p>
          <a:p>
            <a:pPr marL="0" lvl="0" indent="0" algn="l" rtl="0">
              <a:lnSpc>
                <a:spcPct val="100000"/>
              </a:lnSpc>
              <a:spcBef>
                <a:spcPts val="0"/>
              </a:spcBef>
              <a:spcAft>
                <a:spcPts val="0"/>
              </a:spcAft>
              <a:buClr>
                <a:schemeClr val="lt1"/>
              </a:buClr>
              <a:buSzPts val="1200"/>
              <a:buFont typeface="Calibri"/>
              <a:buNone/>
            </a:pPr>
            <a:endParaRPr b="1" dirty="0">
              <a:latin typeface="Calibri"/>
              <a:ea typeface="Calibri"/>
              <a:cs typeface="Calibri"/>
              <a:sym typeface="Calibri"/>
            </a:endParaRPr>
          </a:p>
          <a:p>
            <a:pPr marL="0" lvl="0" indent="0" algn="l" rtl="0">
              <a:lnSpc>
                <a:spcPct val="100000"/>
              </a:lnSpc>
              <a:spcBef>
                <a:spcPts val="0"/>
              </a:spcBef>
              <a:spcAft>
                <a:spcPts val="0"/>
              </a:spcAft>
              <a:buClr>
                <a:schemeClr val="lt1"/>
              </a:buClr>
              <a:buSzPts val="1200"/>
              <a:buFont typeface="Calibri"/>
              <a:buNone/>
            </a:pPr>
            <a:r>
              <a:rPr lang="en-US" b="1" dirty="0">
                <a:latin typeface="Calibri"/>
                <a:ea typeface="Calibri"/>
                <a:cs typeface="Calibri"/>
                <a:sym typeface="Calibri"/>
              </a:rPr>
              <a:t>Notes:</a:t>
            </a:r>
            <a:endParaRPr dirty="0"/>
          </a:p>
          <a:p>
            <a:pPr marL="0" lvl="0" indent="0" algn="l" rtl="0">
              <a:lnSpc>
                <a:spcPct val="100000"/>
              </a:lnSpc>
              <a:spcBef>
                <a:spcPts val="0"/>
              </a:spcBef>
              <a:spcAft>
                <a:spcPts val="0"/>
              </a:spcAft>
              <a:buClr>
                <a:schemeClr val="lt1"/>
              </a:buClr>
              <a:buSzPts val="1200"/>
              <a:buFont typeface="Calibri"/>
              <a:buNone/>
            </a:pPr>
            <a:r>
              <a:rPr lang="en-US" dirty="0"/>
              <a:t>It remains an open question whether incorporating external knowledge benefits commonsense reasoning while maintaining the flexibility of pretrained sequence models. To investigate this question, the authors developed generated knowledge prompting, which consists of generating knowledge from a language model, then providing the knowledge as additional input when answering a question. The method does not require task-specific supervision for knowledge integration, or access to a structured knowledge base, yet it improves performance of large-scale, state-of-the-art models on four commonsense reasoning tasks, achieving state-of-the-art results on numerical commonsense (</a:t>
            </a:r>
            <a:r>
              <a:rPr lang="en-US" dirty="0" err="1"/>
              <a:t>NumerSense</a:t>
            </a:r>
            <a:r>
              <a:rPr lang="en-US" dirty="0"/>
              <a:t>), general commonsense (</a:t>
            </a:r>
            <a:r>
              <a:rPr lang="en-US" dirty="0" err="1"/>
              <a:t>CommonsenseQA</a:t>
            </a:r>
            <a:r>
              <a:rPr lang="en-US" dirty="0"/>
              <a:t> 2.0), and scientific commonsense (QASC) benchmarks. Generated knowledge prompting highlights largescale language models as flexible sources of external knowledge for improving commonsense reasoning.</a:t>
            </a:r>
            <a:endParaRPr dirty="0"/>
          </a:p>
          <a:p>
            <a:pPr marL="0" lvl="0" indent="0" algn="l" rtl="0">
              <a:lnSpc>
                <a:spcPct val="100000"/>
              </a:lnSpc>
              <a:spcBef>
                <a:spcPts val="0"/>
              </a:spcBef>
              <a:spcAft>
                <a:spcPts val="0"/>
              </a:spcAft>
              <a:buClr>
                <a:schemeClr val="lt1"/>
              </a:buClr>
              <a:buSzPts val="1200"/>
              <a:buFont typeface="Calibri"/>
              <a:buNone/>
            </a:pPr>
            <a:endParaRPr b="1" dirty="0">
              <a:latin typeface="Calibri"/>
              <a:ea typeface="Calibri"/>
              <a:cs typeface="Calibri"/>
              <a:sym typeface="Calibri"/>
            </a:endParaRPr>
          </a:p>
          <a:p>
            <a:pPr marL="0" lvl="0" indent="0" algn="l" rtl="0">
              <a:lnSpc>
                <a:spcPct val="100000"/>
              </a:lnSpc>
              <a:spcBef>
                <a:spcPts val="0"/>
              </a:spcBef>
              <a:spcAft>
                <a:spcPts val="0"/>
              </a:spcAft>
              <a:buClr>
                <a:schemeClr val="lt1"/>
              </a:buClr>
              <a:buSzPts val="1200"/>
              <a:buFont typeface="Calibri"/>
              <a:buNone/>
            </a:pPr>
            <a:r>
              <a:rPr lang="en-US" b="0" dirty="0">
                <a:latin typeface="Calibri"/>
                <a:ea typeface="Calibri"/>
                <a:cs typeface="Calibri"/>
                <a:sym typeface="Calibri"/>
              </a:rPr>
              <a:t>Generated knowledge prompts enable the models to integrate or incorporate previous knowledge to improve the results. To do so, a user needs to generate the knowledge by prompting helpful information about the topic and then leverage this knowledge to generate a final response.</a:t>
            </a:r>
          </a:p>
          <a:p>
            <a:pPr marL="0" lvl="0" indent="0" algn="l" rtl="0">
              <a:lnSpc>
                <a:spcPct val="100000"/>
              </a:lnSpc>
              <a:spcBef>
                <a:spcPts val="0"/>
              </a:spcBef>
              <a:spcAft>
                <a:spcPts val="0"/>
              </a:spcAft>
              <a:buClr>
                <a:schemeClr val="lt1"/>
              </a:buClr>
              <a:buSzPts val="1200"/>
              <a:buFont typeface="Calibri"/>
              <a:buNone/>
            </a:pPr>
            <a:endParaRPr lang="en-US" b="0" dirty="0">
              <a:latin typeface="Calibri"/>
              <a:ea typeface="Calibri"/>
              <a:cs typeface="Calibri"/>
              <a:sym typeface="Calibri"/>
            </a:endParaRPr>
          </a:p>
          <a:p>
            <a:pPr marL="0" lvl="0" indent="0" algn="l" rtl="0">
              <a:lnSpc>
                <a:spcPct val="100000"/>
              </a:lnSpc>
              <a:spcBef>
                <a:spcPts val="0"/>
              </a:spcBef>
              <a:spcAft>
                <a:spcPts val="0"/>
              </a:spcAft>
              <a:buClr>
                <a:schemeClr val="lt1"/>
              </a:buClr>
              <a:buSzPts val="1200"/>
              <a:buFont typeface="Calibri"/>
              <a:buNone/>
            </a:pPr>
            <a:r>
              <a:rPr lang="en-US" dirty="0"/>
              <a:t>The first step is knowledge generation, where we use a language model </a:t>
            </a:r>
            <a:r>
              <a:rPr lang="en-US" dirty="0" err="1"/>
              <a:t>pG</a:t>
            </a:r>
            <a:r>
              <a:rPr lang="en-US" dirty="0"/>
              <a:t>(</a:t>
            </a:r>
            <a:r>
              <a:rPr lang="en-US" dirty="0" err="1"/>
              <a:t>k|q</a:t>
            </a:r>
            <a:r>
              <a:rPr lang="en-US" dirty="0"/>
              <a:t>) to generate knowledge statements conditioned on the question: </a:t>
            </a:r>
            <a:r>
              <a:rPr lang="en-US" dirty="0" err="1"/>
              <a:t>Kq</a:t>
            </a:r>
            <a:r>
              <a:rPr lang="en-US" dirty="0"/>
              <a:t> = {km : km ∼ </a:t>
            </a:r>
            <a:r>
              <a:rPr lang="en-US" dirty="0" err="1"/>
              <a:t>pG</a:t>
            </a:r>
            <a:r>
              <a:rPr lang="en-US" dirty="0"/>
              <a:t>(</a:t>
            </a:r>
            <a:r>
              <a:rPr lang="en-US" dirty="0" err="1"/>
              <a:t>k|q</a:t>
            </a:r>
            <a:r>
              <a:rPr lang="en-US" dirty="0"/>
              <a:t>), m = 1 . . . M}, where each knowledge statement km is a </a:t>
            </a:r>
            <a:r>
              <a:rPr lang="en-US" dirty="0" err="1"/>
              <a:t>variablelength</a:t>
            </a:r>
            <a:r>
              <a:rPr lang="en-US" dirty="0"/>
              <a:t> text sequence. Intuitively, each statement contains information that is helpful for answering the question (e.g. Table 1). The second step is knowledge integration, where generated knowledge is integrated into the decision process of a language model used for inference, aˆ = </a:t>
            </a:r>
            <a:r>
              <a:rPr lang="en-US" dirty="0" err="1"/>
              <a:t>arg</a:t>
            </a:r>
            <a:r>
              <a:rPr lang="en-US" dirty="0"/>
              <a:t> max </a:t>
            </a:r>
            <a:r>
              <a:rPr lang="en-US" dirty="0" err="1"/>
              <a:t>a∈Aq</a:t>
            </a:r>
            <a:r>
              <a:rPr lang="en-US" dirty="0"/>
              <a:t> </a:t>
            </a:r>
            <a:r>
              <a:rPr lang="en-US" dirty="0" err="1"/>
              <a:t>pI</a:t>
            </a:r>
            <a:r>
              <a:rPr lang="en-US" dirty="0"/>
              <a:t> (</a:t>
            </a:r>
            <a:r>
              <a:rPr lang="en-US" dirty="0" err="1"/>
              <a:t>a|q</a:t>
            </a:r>
            <a:r>
              <a:rPr lang="en-US" dirty="0"/>
              <a:t>, </a:t>
            </a:r>
            <a:r>
              <a:rPr lang="en-US" dirty="0" err="1"/>
              <a:t>Kq</a:t>
            </a:r>
            <a:r>
              <a:rPr lang="en-US" dirty="0"/>
              <a:t>).</a:t>
            </a:r>
            <a:endParaRPr b="0" dirty="0">
              <a:latin typeface="Calibri"/>
              <a:ea typeface="Calibri"/>
              <a:cs typeface="Calibri"/>
              <a:sym typeface="Calibri"/>
            </a:endParaRPr>
          </a:p>
        </p:txBody>
      </p:sp>
    </p:spTree>
    <p:extLst>
      <p:ext uri="{BB962C8B-B14F-4D97-AF65-F5344CB8AC3E}">
        <p14:creationId xmlns:p14="http://schemas.microsoft.com/office/powerpoint/2010/main" val="5980649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0" name="Google Shape;42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200"/>
              <a:buFont typeface="Calibri"/>
              <a:buNone/>
            </a:pPr>
            <a:r>
              <a:rPr lang="en-US" b="1" dirty="0">
                <a:latin typeface="Calibri"/>
                <a:ea typeface="Calibri"/>
                <a:cs typeface="Calibri"/>
                <a:sym typeface="Calibri"/>
              </a:rPr>
              <a:t>Source: </a:t>
            </a:r>
            <a:r>
              <a:rPr lang="en-US" b="0" dirty="0">
                <a:latin typeface="Calibri"/>
                <a:ea typeface="Calibri"/>
                <a:cs typeface="Calibri"/>
                <a:sym typeface="Calibri"/>
              </a:rPr>
              <a:t>https://learnprompting.org/docs/intermediate/generated_knowledge</a:t>
            </a:r>
            <a:endParaRPr dirty="0"/>
          </a:p>
          <a:p>
            <a:pPr marL="0" lvl="0" indent="0" algn="l" rtl="0">
              <a:lnSpc>
                <a:spcPct val="100000"/>
              </a:lnSpc>
              <a:spcBef>
                <a:spcPts val="0"/>
              </a:spcBef>
              <a:spcAft>
                <a:spcPts val="0"/>
              </a:spcAft>
              <a:buClr>
                <a:schemeClr val="lt1"/>
              </a:buClr>
              <a:buSzPts val="1200"/>
              <a:buFont typeface="Calibri"/>
              <a:buNone/>
            </a:pPr>
            <a:endParaRPr b="1" dirty="0">
              <a:latin typeface="Calibri"/>
              <a:ea typeface="Calibri"/>
              <a:cs typeface="Calibri"/>
              <a:sym typeface="Calibri"/>
            </a:endParaRPr>
          </a:p>
          <a:p>
            <a:pPr marL="0" lvl="0" indent="0" algn="l" rtl="0">
              <a:lnSpc>
                <a:spcPct val="100000"/>
              </a:lnSpc>
              <a:spcBef>
                <a:spcPts val="0"/>
              </a:spcBef>
              <a:spcAft>
                <a:spcPts val="0"/>
              </a:spcAft>
              <a:buClr>
                <a:schemeClr val="lt1"/>
              </a:buClr>
              <a:buSzPts val="1200"/>
              <a:buFont typeface="Calibri"/>
              <a:buNone/>
            </a:pPr>
            <a:endParaRPr b="1" dirty="0">
              <a:latin typeface="Calibri"/>
              <a:ea typeface="Calibri"/>
              <a:cs typeface="Calibri"/>
              <a:sym typeface="Calibri"/>
            </a:endParaRPr>
          </a:p>
          <a:p>
            <a:pPr marL="0" lvl="0" indent="0" algn="l" rtl="0">
              <a:lnSpc>
                <a:spcPct val="100000"/>
              </a:lnSpc>
              <a:spcBef>
                <a:spcPts val="0"/>
              </a:spcBef>
              <a:spcAft>
                <a:spcPts val="0"/>
              </a:spcAft>
              <a:buClr>
                <a:schemeClr val="lt1"/>
              </a:buClr>
              <a:buSzPts val="1200"/>
              <a:buFont typeface="Calibri"/>
              <a:buNone/>
            </a:pPr>
            <a:r>
              <a:rPr lang="en-US" dirty="0"/>
              <a:t>The idea behind the generated knowledge approach is to ask the LLM to generate potentially useful information about a given question/prompt before generating a final response.</a:t>
            </a:r>
            <a:endParaRPr dirty="0"/>
          </a:p>
          <a:p>
            <a:pPr marL="0" lvl="0" indent="0" algn="l" rtl="0">
              <a:lnSpc>
                <a:spcPct val="100000"/>
              </a:lnSpc>
              <a:spcBef>
                <a:spcPts val="0"/>
              </a:spcBef>
              <a:spcAft>
                <a:spcPts val="0"/>
              </a:spcAft>
              <a:buClr>
                <a:schemeClr val="lt1"/>
              </a:buClr>
              <a:buSzPts val="1200"/>
              <a:buFont typeface="Calibri"/>
              <a:buNone/>
            </a:pPr>
            <a:r>
              <a:rPr lang="en-US" b="0" dirty="0">
                <a:latin typeface="Calibri"/>
                <a:ea typeface="Calibri"/>
                <a:cs typeface="Calibri"/>
                <a:sym typeface="Calibri"/>
              </a:rPr>
              <a:t>There are two simple ways of going about this.</a:t>
            </a:r>
            <a:endParaRPr dirty="0"/>
          </a:p>
          <a:p>
            <a:pPr marL="0" lvl="0" indent="0" algn="l" rtl="0">
              <a:lnSpc>
                <a:spcPct val="100000"/>
              </a:lnSpc>
              <a:spcBef>
                <a:spcPts val="0"/>
              </a:spcBef>
              <a:spcAft>
                <a:spcPts val="0"/>
              </a:spcAft>
              <a:buClr>
                <a:schemeClr val="lt1"/>
              </a:buClr>
              <a:buSzPts val="1200"/>
              <a:buFont typeface="Calibri"/>
              <a:buNone/>
            </a:pPr>
            <a:endParaRPr b="0" dirty="0">
              <a:latin typeface="Calibri"/>
              <a:ea typeface="Calibri"/>
              <a:cs typeface="Calibri"/>
              <a:sym typeface="Calibri"/>
            </a:endParaRPr>
          </a:p>
          <a:p>
            <a:pPr marL="0" lvl="0" indent="0" algn="l" rtl="0">
              <a:lnSpc>
                <a:spcPct val="100000"/>
              </a:lnSpc>
              <a:spcBef>
                <a:spcPts val="0"/>
              </a:spcBef>
              <a:spcAft>
                <a:spcPts val="0"/>
              </a:spcAft>
              <a:buClr>
                <a:schemeClr val="lt1"/>
              </a:buClr>
              <a:buSzPts val="1200"/>
              <a:buFont typeface="Calibri"/>
              <a:buNone/>
            </a:pPr>
            <a:r>
              <a:rPr lang="en-US" b="0" dirty="0">
                <a:latin typeface="Calibri"/>
                <a:ea typeface="Calibri"/>
                <a:cs typeface="Calibri"/>
                <a:sym typeface="Calibri"/>
              </a:rPr>
              <a:t>Single prompt approach: The first approach asks the LLM to generate knowledge then write the post, all with a single prompt.</a:t>
            </a:r>
            <a:endParaRPr dirty="0"/>
          </a:p>
          <a:p>
            <a:pPr marL="0" lvl="0" indent="0" algn="l" rtl="0">
              <a:lnSpc>
                <a:spcPct val="100000"/>
              </a:lnSpc>
              <a:spcBef>
                <a:spcPts val="0"/>
              </a:spcBef>
              <a:spcAft>
                <a:spcPts val="0"/>
              </a:spcAft>
              <a:buClr>
                <a:schemeClr val="lt1"/>
              </a:buClr>
              <a:buSzPts val="1200"/>
              <a:buFont typeface="Calibri"/>
              <a:buNone/>
            </a:pPr>
            <a:r>
              <a:rPr lang="en-US" b="0" dirty="0">
                <a:latin typeface="Calibri"/>
                <a:ea typeface="Calibri"/>
                <a:cs typeface="Calibri"/>
                <a:sym typeface="Calibri"/>
              </a:rPr>
              <a:t>Let’s give the following prompt – “Generate five facts about COVID, then use these facts to write a short blog post using the information:”</a:t>
            </a:r>
            <a:endParaRPr dirty="0"/>
          </a:p>
          <a:p>
            <a:pPr marL="0" lvl="0" indent="0" algn="l" rtl="0">
              <a:lnSpc>
                <a:spcPct val="100000"/>
              </a:lnSpc>
              <a:spcBef>
                <a:spcPts val="0"/>
              </a:spcBef>
              <a:spcAft>
                <a:spcPts val="0"/>
              </a:spcAft>
              <a:buClr>
                <a:schemeClr val="lt1"/>
              </a:buClr>
              <a:buSzPts val="1200"/>
              <a:buFont typeface="Calibri"/>
              <a:buNone/>
            </a:pPr>
            <a:r>
              <a:rPr lang="en-US" b="0" dirty="0">
                <a:latin typeface="Calibri"/>
                <a:ea typeface="Calibri"/>
                <a:cs typeface="Calibri"/>
                <a:sym typeface="Calibri"/>
              </a:rPr>
              <a:t>This generates the facts about the topic mentioned and proceeds to write the required blog post.</a:t>
            </a:r>
            <a:endParaRPr b="0" dirty="0">
              <a:latin typeface="Calibri"/>
              <a:ea typeface="Calibri"/>
              <a:cs typeface="Calibri"/>
              <a:sym typeface="Calibri"/>
            </a:endParaRPr>
          </a:p>
        </p:txBody>
      </p:sp>
    </p:spTree>
    <p:extLst>
      <p:ext uri="{BB962C8B-B14F-4D97-AF65-F5344CB8AC3E}">
        <p14:creationId xmlns:p14="http://schemas.microsoft.com/office/powerpoint/2010/main" val="21201325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200"/>
              <a:buFont typeface="Calibri"/>
              <a:buNone/>
            </a:pPr>
            <a:r>
              <a:rPr lang="en-US" b="1" dirty="0">
                <a:latin typeface="Calibri"/>
                <a:ea typeface="Calibri"/>
                <a:cs typeface="Calibri"/>
                <a:sym typeface="Calibri"/>
              </a:rPr>
              <a:t>Source: </a:t>
            </a:r>
            <a:r>
              <a:rPr lang="en-US" b="0" dirty="0">
                <a:latin typeface="Calibri"/>
                <a:ea typeface="Calibri"/>
                <a:cs typeface="Calibri"/>
                <a:sym typeface="Calibri"/>
              </a:rPr>
              <a:t>https://learnprompting.org/docs/intermediate/generated_knowledge</a:t>
            </a:r>
            <a:endParaRPr dirty="0"/>
          </a:p>
          <a:p>
            <a:pPr marL="0" lvl="0" indent="0" algn="l" rtl="0">
              <a:lnSpc>
                <a:spcPct val="100000"/>
              </a:lnSpc>
              <a:spcBef>
                <a:spcPts val="0"/>
              </a:spcBef>
              <a:spcAft>
                <a:spcPts val="0"/>
              </a:spcAft>
              <a:buClr>
                <a:schemeClr val="lt1"/>
              </a:buClr>
              <a:buSzPts val="1200"/>
              <a:buFont typeface="Calibri"/>
              <a:buNone/>
            </a:pPr>
            <a:endParaRPr b="1" dirty="0">
              <a:latin typeface="Calibri"/>
              <a:ea typeface="Calibri"/>
              <a:cs typeface="Calibri"/>
              <a:sym typeface="Calibri"/>
            </a:endParaRPr>
          </a:p>
          <a:p>
            <a:pPr marL="0" lvl="0" indent="0" algn="l" rtl="0">
              <a:lnSpc>
                <a:spcPct val="100000"/>
              </a:lnSpc>
              <a:spcBef>
                <a:spcPts val="0"/>
              </a:spcBef>
              <a:spcAft>
                <a:spcPts val="0"/>
              </a:spcAft>
              <a:buClr>
                <a:schemeClr val="lt1"/>
              </a:buClr>
              <a:buSzPts val="1200"/>
              <a:buFont typeface="Calibri"/>
              <a:buNone/>
            </a:pPr>
            <a:endParaRPr b="1" dirty="0">
              <a:latin typeface="Calibri"/>
              <a:ea typeface="Calibri"/>
              <a:cs typeface="Calibri"/>
              <a:sym typeface="Calibri"/>
            </a:endParaRPr>
          </a:p>
          <a:p>
            <a:pPr marL="0" lvl="0" indent="0" algn="l" rtl="0">
              <a:lnSpc>
                <a:spcPct val="100000"/>
              </a:lnSpc>
              <a:spcBef>
                <a:spcPts val="0"/>
              </a:spcBef>
              <a:spcAft>
                <a:spcPts val="0"/>
              </a:spcAft>
              <a:buClr>
                <a:schemeClr val="lt1"/>
              </a:buClr>
              <a:buSzPts val="1200"/>
              <a:buFont typeface="Calibri"/>
              <a:buNone/>
            </a:pPr>
            <a:r>
              <a:rPr lang="en-US" u="sng" dirty="0"/>
              <a:t>Dual prompt approach</a:t>
            </a:r>
            <a:endParaRPr dirty="0"/>
          </a:p>
          <a:p>
            <a:pPr marL="0" lvl="0" indent="0" algn="l" rtl="0">
              <a:lnSpc>
                <a:spcPct val="100000"/>
              </a:lnSpc>
              <a:spcBef>
                <a:spcPts val="0"/>
              </a:spcBef>
              <a:spcAft>
                <a:spcPts val="0"/>
              </a:spcAft>
              <a:buClr>
                <a:schemeClr val="lt1"/>
              </a:buClr>
              <a:buSzPts val="1200"/>
              <a:buFont typeface="Calibri"/>
              <a:buNone/>
            </a:pPr>
            <a:r>
              <a:rPr lang="en-US" dirty="0"/>
              <a:t>In this approach, we first prompt the LLM to generate facts about a particular topic. Then, we feed that information into another prompt to arrive at the desired output.</a:t>
            </a:r>
            <a:endParaRPr dirty="0"/>
          </a:p>
          <a:p>
            <a:pPr marL="0" lvl="0" indent="0" algn="l" rtl="0">
              <a:lnSpc>
                <a:spcPct val="100000"/>
              </a:lnSpc>
              <a:spcBef>
                <a:spcPts val="0"/>
              </a:spcBef>
              <a:spcAft>
                <a:spcPts val="0"/>
              </a:spcAft>
              <a:buClr>
                <a:schemeClr val="lt1"/>
              </a:buClr>
              <a:buSzPts val="1200"/>
              <a:buFont typeface="Calibri"/>
              <a:buNone/>
            </a:pPr>
            <a:r>
              <a:rPr lang="en-US" b="0" dirty="0">
                <a:latin typeface="Calibri"/>
                <a:ea typeface="Calibri"/>
                <a:cs typeface="Calibri"/>
                <a:sym typeface="Calibri"/>
              </a:rPr>
              <a:t>In the given example, we first ask the model to generate 5 facts about COVID and then gives those generated knowledge as the next prompt to build a blog post.</a:t>
            </a:r>
            <a:endParaRPr b="0" dirty="0">
              <a:latin typeface="Calibri"/>
              <a:ea typeface="Calibri"/>
              <a:cs typeface="Calibri"/>
              <a:sym typeface="Calibri"/>
            </a:endParaRPr>
          </a:p>
        </p:txBody>
      </p:sp>
    </p:spTree>
    <p:extLst>
      <p:ext uri="{BB962C8B-B14F-4D97-AF65-F5344CB8AC3E}">
        <p14:creationId xmlns:p14="http://schemas.microsoft.com/office/powerpoint/2010/main" val="19139816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0" name="Google Shape;44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1200"/>
              <a:buFont typeface="Calibri"/>
              <a:buNone/>
            </a:pPr>
            <a:r>
              <a:rPr lang="en-US" b="1" dirty="0">
                <a:solidFill>
                  <a:schemeClr val="dk1"/>
                </a:solidFill>
                <a:latin typeface="Calibri"/>
                <a:ea typeface="Calibri"/>
                <a:cs typeface="Calibri"/>
                <a:sym typeface="Calibri"/>
              </a:rPr>
              <a:t>Image: </a:t>
            </a:r>
            <a:r>
              <a:rPr lang="en-US" dirty="0">
                <a:solidFill>
                  <a:schemeClr val="dk1"/>
                </a:solidFill>
              </a:rPr>
              <a:t>Bhargavi Paranjape, Scott </a:t>
            </a:r>
            <a:r>
              <a:rPr lang="en-US" dirty="0" err="1">
                <a:solidFill>
                  <a:schemeClr val="dk1"/>
                </a:solidFill>
              </a:rPr>
              <a:t>Lundberg,Sameer</a:t>
            </a:r>
            <a:r>
              <a:rPr lang="en-US" dirty="0">
                <a:solidFill>
                  <a:schemeClr val="dk1"/>
                </a:solidFill>
              </a:rPr>
              <a:t> </a:t>
            </a:r>
            <a:r>
              <a:rPr lang="en-US" dirty="0" err="1">
                <a:solidFill>
                  <a:schemeClr val="dk1"/>
                </a:solidFill>
              </a:rPr>
              <a:t>Singh,Hannaneh</a:t>
            </a:r>
            <a:r>
              <a:rPr lang="en-US" dirty="0">
                <a:solidFill>
                  <a:schemeClr val="dk1"/>
                </a:solidFill>
              </a:rPr>
              <a:t> </a:t>
            </a:r>
            <a:r>
              <a:rPr lang="en-US" dirty="0" err="1">
                <a:solidFill>
                  <a:schemeClr val="dk1"/>
                </a:solidFill>
              </a:rPr>
              <a:t>Hajishirzi,Luke</a:t>
            </a:r>
            <a:r>
              <a:rPr lang="en-US" dirty="0">
                <a:solidFill>
                  <a:schemeClr val="dk1"/>
                </a:solidFill>
              </a:rPr>
              <a:t> </a:t>
            </a:r>
            <a:r>
              <a:rPr lang="en-US" dirty="0" err="1">
                <a:solidFill>
                  <a:schemeClr val="dk1"/>
                </a:solidFill>
              </a:rPr>
              <a:t>Zettlemoyer,Marco</a:t>
            </a:r>
            <a:r>
              <a:rPr lang="en-US" dirty="0">
                <a:solidFill>
                  <a:schemeClr val="dk1"/>
                </a:solidFill>
              </a:rPr>
              <a:t> Tulio Ribeiro(2023).Figure 1. ART: Automatic multi-step reasoning and tool-use for large language models </a:t>
            </a:r>
            <a:r>
              <a:rPr lang="en-US" b="1" dirty="0">
                <a:solidFill>
                  <a:schemeClr val="dk1"/>
                </a:solidFill>
                <a:latin typeface="Calibri"/>
                <a:ea typeface="Calibri"/>
                <a:cs typeface="Calibri"/>
                <a:sym typeface="Calibri"/>
              </a:rPr>
              <a:t>   Retrieved from </a:t>
            </a:r>
            <a:r>
              <a:rPr lang="en-US" b="0" dirty="0">
                <a:solidFill>
                  <a:schemeClr val="dk1"/>
                </a:solidFill>
                <a:latin typeface="Calibri"/>
                <a:ea typeface="Calibri"/>
                <a:cs typeface="Calibri"/>
                <a:sym typeface="Calibri"/>
              </a:rPr>
              <a:t>https://arxiv.org/abs/2303.09014</a:t>
            </a:r>
            <a:endParaRPr dirty="0">
              <a:solidFill>
                <a:schemeClr val="dk1"/>
              </a:solidFill>
            </a:endParaRPr>
          </a:p>
          <a:p>
            <a:pPr marL="0" lvl="0" indent="0" algn="l" rtl="0">
              <a:lnSpc>
                <a:spcPct val="100000"/>
              </a:lnSpc>
              <a:spcBef>
                <a:spcPts val="0"/>
              </a:spcBef>
              <a:spcAft>
                <a:spcPts val="0"/>
              </a:spcAft>
              <a:buClr>
                <a:schemeClr val="lt1"/>
              </a:buClr>
              <a:buSzPts val="1200"/>
              <a:buFont typeface="Calibri"/>
              <a:buNone/>
            </a:pPr>
            <a:r>
              <a:rPr lang="en-US" b="1" dirty="0">
                <a:solidFill>
                  <a:schemeClr val="dk1"/>
                </a:solidFill>
                <a:latin typeface="Calibri"/>
                <a:ea typeface="Calibri"/>
                <a:cs typeface="Calibri"/>
                <a:sym typeface="Calibri"/>
              </a:rPr>
              <a:t>Source: </a:t>
            </a:r>
            <a:r>
              <a:rPr lang="en-US" b="0" dirty="0">
                <a:solidFill>
                  <a:schemeClr val="dk1"/>
                </a:solidFill>
                <a:latin typeface="Calibri"/>
                <a:ea typeface="Calibri"/>
                <a:cs typeface="Calibri"/>
                <a:sym typeface="Calibri"/>
              </a:rPr>
              <a:t>https://arxiv.org/abs/2303.09014</a:t>
            </a:r>
            <a:endParaRPr dirty="0">
              <a:solidFill>
                <a:schemeClr val="dk1"/>
              </a:solidFill>
            </a:endParaRPr>
          </a:p>
          <a:p>
            <a:pPr marL="0" lvl="0" indent="0" algn="l" rtl="0">
              <a:lnSpc>
                <a:spcPct val="100000"/>
              </a:lnSpc>
              <a:spcBef>
                <a:spcPts val="0"/>
              </a:spcBef>
              <a:spcAft>
                <a:spcPts val="0"/>
              </a:spcAft>
              <a:buClr>
                <a:schemeClr val="lt1"/>
              </a:buClr>
              <a:buSzPts val="1200"/>
              <a:buFont typeface="Calibri"/>
              <a:buNone/>
            </a:pPr>
            <a:r>
              <a:rPr lang="en-US" b="1" dirty="0">
                <a:solidFill>
                  <a:schemeClr val="dk1"/>
                </a:solidFill>
                <a:latin typeface="Calibri"/>
                <a:ea typeface="Calibri"/>
                <a:cs typeface="Calibri"/>
                <a:sym typeface="Calibri"/>
              </a:rPr>
              <a:t>Notes:</a:t>
            </a:r>
            <a:endParaRPr dirty="0">
              <a:solidFill>
                <a:schemeClr val="dk1"/>
              </a:solidFill>
            </a:endParaRPr>
          </a:p>
          <a:p>
            <a:pPr marL="0" lvl="0" indent="0" algn="l" rtl="0">
              <a:lnSpc>
                <a:spcPct val="100000"/>
              </a:lnSpc>
              <a:spcBef>
                <a:spcPts val="0"/>
              </a:spcBef>
              <a:spcAft>
                <a:spcPts val="0"/>
              </a:spcAft>
              <a:buClr>
                <a:schemeClr val="lt1"/>
              </a:buClr>
              <a:buSzPts val="1200"/>
              <a:buFont typeface="Calibri"/>
              <a:buNone/>
            </a:pPr>
            <a:r>
              <a:rPr lang="en-US" dirty="0">
                <a:solidFill>
                  <a:schemeClr val="dk1"/>
                </a:solidFill>
              </a:rPr>
              <a:t>Large language models (LLMs) can perform complex reasoning in few- and zero-shot settings by generating intermediate chain of thought (</a:t>
            </a:r>
            <a:r>
              <a:rPr lang="en-US" dirty="0" err="1">
                <a:solidFill>
                  <a:schemeClr val="dk1"/>
                </a:solidFill>
              </a:rPr>
              <a:t>CoT</a:t>
            </a:r>
            <a:r>
              <a:rPr lang="en-US" dirty="0">
                <a:solidFill>
                  <a:schemeClr val="dk1"/>
                </a:solidFill>
              </a:rPr>
              <a:t>) reasoning steps. Further, each reasoning step can rely on external tools to support computation beyond the core LLM capabilities (e.g. search/running code). Prior work on </a:t>
            </a:r>
            <a:r>
              <a:rPr lang="en-US" dirty="0" err="1">
                <a:solidFill>
                  <a:schemeClr val="dk1"/>
                </a:solidFill>
              </a:rPr>
              <a:t>CoT</a:t>
            </a:r>
            <a:r>
              <a:rPr lang="en-US" dirty="0">
                <a:solidFill>
                  <a:schemeClr val="dk1"/>
                </a:solidFill>
              </a:rPr>
              <a:t> prompting and tool use typically requires hand-crafting task-specific demonstrations and carefully scripted interleaving of model generations with tool use. The paper  introduced Automatic Reasoning and Tool-use (ART), a framework that uses frozen LLMs to automatically generate intermediate reasoning steps as a program. Given a new task to solve, ART selects demonstrations of multistep reasoning and tool use from a task library. At test time, ART seamlessly pauses generation whenever external tools are called, and integrates their output before resuming generation. ART achieves a substantial improvement over few-shot prompting and automatic </a:t>
            </a:r>
            <a:r>
              <a:rPr lang="en-US" dirty="0" err="1">
                <a:solidFill>
                  <a:schemeClr val="dk1"/>
                </a:solidFill>
              </a:rPr>
              <a:t>CoT</a:t>
            </a:r>
            <a:r>
              <a:rPr lang="en-US" dirty="0">
                <a:solidFill>
                  <a:schemeClr val="dk1"/>
                </a:solidFill>
              </a:rPr>
              <a:t> on unseen tasks in the </a:t>
            </a:r>
            <a:r>
              <a:rPr lang="en-US" dirty="0" err="1">
                <a:solidFill>
                  <a:schemeClr val="dk1"/>
                </a:solidFill>
              </a:rPr>
              <a:t>BigBench</a:t>
            </a:r>
            <a:r>
              <a:rPr lang="en-US" dirty="0">
                <a:solidFill>
                  <a:schemeClr val="dk1"/>
                </a:solidFill>
              </a:rPr>
              <a:t> and MMLU benchmarks and matches performance of hand-crafted </a:t>
            </a:r>
            <a:r>
              <a:rPr lang="en-US" dirty="0" err="1">
                <a:solidFill>
                  <a:schemeClr val="dk1"/>
                </a:solidFill>
              </a:rPr>
              <a:t>CoT</a:t>
            </a:r>
            <a:r>
              <a:rPr lang="en-US" dirty="0">
                <a:solidFill>
                  <a:schemeClr val="dk1"/>
                </a:solidFill>
              </a:rPr>
              <a:t> prompts on a majority of these tasks. ART is also extensible and makes it easy for humans to improve performance by correcting errors in task-specific programs or incorporating new tools.</a:t>
            </a:r>
            <a:endParaRPr b="1"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663728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IN" dirty="0"/>
          </a:p>
        </p:txBody>
      </p:sp>
    </p:spTree>
    <p:extLst>
      <p:ext uri="{BB962C8B-B14F-4D97-AF65-F5344CB8AC3E}">
        <p14:creationId xmlns:p14="http://schemas.microsoft.com/office/powerpoint/2010/main" val="12141537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IN" dirty="0"/>
          </a:p>
        </p:txBody>
      </p:sp>
    </p:spTree>
    <p:extLst>
      <p:ext uri="{BB962C8B-B14F-4D97-AF65-F5344CB8AC3E}">
        <p14:creationId xmlns:p14="http://schemas.microsoft.com/office/powerpoint/2010/main" val="38036090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IN" dirty="0"/>
          </a:p>
        </p:txBody>
      </p:sp>
    </p:spTree>
    <p:extLst>
      <p:ext uri="{BB962C8B-B14F-4D97-AF65-F5344CB8AC3E}">
        <p14:creationId xmlns:p14="http://schemas.microsoft.com/office/powerpoint/2010/main" val="18900385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IN" dirty="0"/>
          </a:p>
        </p:txBody>
      </p:sp>
    </p:spTree>
    <p:extLst>
      <p:ext uri="{BB962C8B-B14F-4D97-AF65-F5344CB8AC3E}">
        <p14:creationId xmlns:p14="http://schemas.microsoft.com/office/powerpoint/2010/main" val="3965409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Discriminative modeling involves directly learning the decision boundary between classes, which allows for the direct classification of new examples. For example, in a binary classification problem, a discriminative model learns to predict whether an input belongs to class A or class B. Discriminative models do not attempt to model the underlying distribution of the data, but rather focus on learning the boundary between classes. Common discriminative models include logistic regression, support vector machines, </a:t>
            </a:r>
            <a:br>
              <a:rPr lang="en-US" dirty="0"/>
            </a:br>
            <a:br>
              <a:rPr lang="en-US" dirty="0"/>
            </a:br>
            <a:br>
              <a:rPr lang="en-US" dirty="0"/>
            </a:br>
            <a:r>
              <a:rPr lang="en-US" dirty="0"/>
              <a:t>Several examples of generative AI models include: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1. Generative Adversarial Networks (GANs): GANs consist of two neural networks, a generator and a discriminator, that are trained together in a competitive setting. The generator creates synthetic data while the discriminator tries to distinguish between real and generated data. GANs have been used for generating images, videos, and even music.</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2. **Variational Autoencoders (VAEs)**: VAEs are another type of generative model that learns to encode and decode data. They aim to learn the underlying distribution of the input data and generate new samples from that distribution. VAEs have been used for generating images, text, and audio.</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3. **Recurrent Neural Networks (RNNs)**: RNNs are a type of neural network architecture commonly used for sequence generation tasks. They have been used for generating text, music, and even handwriting.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4. **Transformers**: Transformers are a type of neural network architecture that has gained popularity for tasks involving sequential data, such as natural language processing. Models like GPT (Generative Pre-trained Transformer) have been trained on vast amounts of text data and can generate coherent and contextually relevant text.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5. **Deep Convolutional Generative Adversarial Networks (DCGANs)**: DCGANs are a variant of GANs specifically designed for generating images. They use deep convolutional networks to generate high-quality, realistic images.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These are just a few examples, and the field of generative AI is rapidly evolving with new models and techniques being developed regularly.</a:t>
            </a:r>
            <a:endParaRPr lang="en-IN" dirty="0"/>
          </a:p>
          <a:p>
            <a:endParaRPr lang="en-IN" dirty="0"/>
          </a:p>
        </p:txBody>
      </p:sp>
    </p:spTree>
    <p:extLst>
      <p:ext uri="{BB962C8B-B14F-4D97-AF65-F5344CB8AC3E}">
        <p14:creationId xmlns:p14="http://schemas.microsoft.com/office/powerpoint/2010/main" val="7874592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0" i="0" dirty="0">
                <a:solidFill>
                  <a:srgbClr val="D9D9E3"/>
                </a:solidFill>
                <a:effectLst/>
                <a:highlight>
                  <a:srgbClr val="202123"/>
                </a:highlight>
                <a:latin typeface="Söhne"/>
              </a:rPr>
              <a:t>Since models have a fixed context length, dialogue between a user and an assistant in which the entire conversation is included in the context window cannot continue indefinitely.</a:t>
            </a:r>
          </a:p>
          <a:p>
            <a:pPr algn="l"/>
            <a:r>
              <a:rPr lang="en-US" b="0" i="0" dirty="0">
                <a:solidFill>
                  <a:srgbClr val="D9D9E3"/>
                </a:solidFill>
                <a:effectLst/>
                <a:highlight>
                  <a:srgbClr val="202123"/>
                </a:highlight>
                <a:latin typeface="Söhne"/>
              </a:rPr>
              <a:t>There are various workarounds to this problem, one of which is to summarize previous turns in the conversation. Once the size of the input reaches a predetermined threshold length, this could trigger a query that summarizes part of the conversation and the summary of the prior conversation could be included as part of the system message.</a:t>
            </a:r>
          </a:p>
          <a:p>
            <a:endParaRPr lang="en-IN" dirty="0"/>
          </a:p>
          <a:p>
            <a:endParaRPr lang="en-IN" dirty="0"/>
          </a:p>
          <a:p>
            <a:r>
              <a:rPr lang="en-US" b="0" i="0" dirty="0">
                <a:solidFill>
                  <a:srgbClr val="D9D9E3"/>
                </a:solidFill>
                <a:effectLst/>
                <a:highlight>
                  <a:srgbClr val="202123"/>
                </a:highlight>
                <a:latin typeface="Söhne"/>
              </a:rPr>
              <a:t>To summarize a very long document such as a book we can use a sequence of queries to summarize each section of the document. Section summaries can be concatenated and summarized producing summaries of summaries. This process can proceed recursively until an entire document is summarized. </a:t>
            </a:r>
            <a:endParaRPr lang="en-IN" dirty="0"/>
          </a:p>
        </p:txBody>
      </p:sp>
    </p:spTree>
    <p:extLst>
      <p:ext uri="{BB962C8B-B14F-4D97-AF65-F5344CB8AC3E}">
        <p14:creationId xmlns:p14="http://schemas.microsoft.com/office/powerpoint/2010/main" val="13892577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2" name="Google Shape;10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133412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1134112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2" name="Google Shape;10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47526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2326598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1" i="0" dirty="0">
                <a:solidFill>
                  <a:srgbClr val="1C2A42"/>
                </a:solidFill>
                <a:effectLst/>
                <a:highlight>
                  <a:srgbClr val="FAFCFF"/>
                </a:highlight>
                <a:latin typeface="Outfit"/>
              </a:rPr>
              <a:t>Apache 2.0 License</a:t>
            </a:r>
          </a:p>
          <a:p>
            <a:pPr algn="l"/>
            <a:r>
              <a:rPr lang="en-US" b="0" i="0" dirty="0">
                <a:solidFill>
                  <a:srgbClr val="1C2A42"/>
                </a:solidFill>
                <a:effectLst/>
                <a:highlight>
                  <a:srgbClr val="FAFCFF"/>
                </a:highlight>
                <a:latin typeface="Outfit"/>
              </a:rPr>
              <a:t>Under this license, users must give credit to the original authors, include a copy of the license, and state any changes made to the software. Users must also not use any trademarks or logos associated with the software without permission.</a:t>
            </a:r>
          </a:p>
          <a:p>
            <a:pPr algn="l"/>
            <a:r>
              <a:rPr lang="en-US" b="1" i="0" dirty="0">
                <a:solidFill>
                  <a:srgbClr val="1C2A42"/>
                </a:solidFill>
                <a:effectLst/>
                <a:highlight>
                  <a:srgbClr val="FAFCFF"/>
                </a:highlight>
                <a:latin typeface="Outfit"/>
              </a:rPr>
              <a:t>MIT License</a:t>
            </a:r>
          </a:p>
          <a:p>
            <a:pPr algn="l"/>
            <a:r>
              <a:rPr lang="en-US" b="0" i="0" dirty="0">
                <a:solidFill>
                  <a:srgbClr val="1C2A42"/>
                </a:solidFill>
                <a:effectLst/>
                <a:highlight>
                  <a:srgbClr val="FAFCFF"/>
                </a:highlight>
                <a:latin typeface="Outfit"/>
              </a:rPr>
              <a:t>This license allows anyone to use, modify, and distribute the software for any purpose as long as they include a copy of the license and a notice of the original authors. The MIT License is similar to the Apache 2.0 License, but it does not have any conditions regarding trademarks or logos.</a:t>
            </a:r>
          </a:p>
          <a:p>
            <a:pPr algn="l"/>
            <a:r>
              <a:rPr lang="en-US" b="1" i="0" dirty="0">
                <a:solidFill>
                  <a:srgbClr val="1C2A42"/>
                </a:solidFill>
                <a:effectLst/>
                <a:highlight>
                  <a:srgbClr val="FAFCFF"/>
                </a:highlight>
                <a:latin typeface="Outfit"/>
              </a:rPr>
              <a:t>GPL-3.0 License</a:t>
            </a:r>
          </a:p>
          <a:p>
            <a:pPr algn="l"/>
            <a:r>
              <a:rPr lang="en-US" b="0" i="0" dirty="0">
                <a:solidFill>
                  <a:srgbClr val="1C2A42"/>
                </a:solidFill>
                <a:effectLst/>
                <a:highlight>
                  <a:srgbClr val="FAFCFF"/>
                </a:highlight>
                <a:latin typeface="Outfit"/>
              </a:rPr>
              <a:t>It allows anyone to use, modify, and distribute the software for any purpose as long as they share their source code under the same license. This means that users cannot create proprietary versions of the software or incorporate it into closed-source software without disclosing their code. The GPL-3.0 License also has some other conditions, such as providing a disclaimer of warranty and liability and ensuring that users can access or run the software without any restrictions.</a:t>
            </a:r>
          </a:p>
          <a:p>
            <a:pPr algn="l"/>
            <a:r>
              <a:rPr lang="en-US" b="1" i="0" dirty="0">
                <a:solidFill>
                  <a:srgbClr val="1C2A42"/>
                </a:solidFill>
                <a:effectLst/>
                <a:highlight>
                  <a:srgbClr val="FAFCFF"/>
                </a:highlight>
                <a:latin typeface="Outfit"/>
              </a:rPr>
              <a:t>Proprietary License</a:t>
            </a:r>
          </a:p>
          <a:p>
            <a:pPr algn="l"/>
            <a:r>
              <a:rPr lang="en-US" b="0" i="0" dirty="0">
                <a:solidFill>
                  <a:srgbClr val="1C2A42"/>
                </a:solidFill>
                <a:effectLst/>
                <a:highlight>
                  <a:srgbClr val="FAFCFF"/>
                </a:highlight>
                <a:latin typeface="Outfit"/>
              </a:rPr>
              <a:t>The last type of license for LLMs that we will discuss is the proprietary license, which is a non-open source license that grants limited rights to use the software under certain terms and conditions. The proprietary license usually requires users to pay a fee or obtain permission to access or use the software and may impose restrictions on how the software can be used or modified. The proprietary license may also prohibit users from sharing or distributing the software or its outputs without authorization.</a:t>
            </a:r>
          </a:p>
          <a:p>
            <a:pPr algn="l"/>
            <a:r>
              <a:rPr lang="en-US" b="1" i="0" dirty="0">
                <a:solidFill>
                  <a:srgbClr val="1C2A42"/>
                </a:solidFill>
                <a:effectLst/>
                <a:highlight>
                  <a:srgbClr val="FAFCFF"/>
                </a:highlight>
                <a:latin typeface="Outfit"/>
              </a:rPr>
              <a:t>RAIL License</a:t>
            </a:r>
          </a:p>
          <a:p>
            <a:pPr algn="l"/>
            <a:r>
              <a:rPr lang="en-US" b="0" i="0" dirty="0">
                <a:solidFill>
                  <a:srgbClr val="1C2A42"/>
                </a:solidFill>
                <a:effectLst/>
                <a:highlight>
                  <a:srgbClr val="FAFCFF"/>
                </a:highlight>
                <a:latin typeface="Outfit"/>
                <a:hlinkClick r:id="rId3"/>
              </a:rPr>
              <a:t>RAIL license</a:t>
            </a:r>
            <a:r>
              <a:rPr lang="en-US" b="0" i="0" dirty="0">
                <a:solidFill>
                  <a:srgbClr val="1C2A42"/>
                </a:solidFill>
                <a:effectLst/>
                <a:highlight>
                  <a:srgbClr val="FAFCFF"/>
                </a:highlight>
                <a:latin typeface="Outfit"/>
              </a:rPr>
              <a:t> is a new copyright license that combines an Open Access approach to licensing with behavioral restrictions aimed at enforcing a vision of responsible AI. This license has certain use-based restrictions like it cannot be used in</a:t>
            </a:r>
          </a:p>
          <a:p>
            <a:pPr algn="l">
              <a:buFont typeface="+mj-lt"/>
              <a:buAutoNum type="arabicPeriod"/>
            </a:pPr>
            <a:r>
              <a:rPr lang="en-US" b="0" i="0" dirty="0">
                <a:solidFill>
                  <a:srgbClr val="1C2A42"/>
                </a:solidFill>
                <a:effectLst/>
                <a:highlight>
                  <a:srgbClr val="FAFCFF"/>
                </a:highlight>
                <a:latin typeface="Outfit"/>
              </a:rPr>
              <a:t>Anything that violates laws and regulations</a:t>
            </a:r>
          </a:p>
          <a:p>
            <a:pPr algn="l">
              <a:buFont typeface="+mj-lt"/>
              <a:buAutoNum type="arabicPeriod"/>
            </a:pPr>
            <a:r>
              <a:rPr lang="en-US" b="0" i="0" dirty="0">
                <a:solidFill>
                  <a:srgbClr val="1C2A42"/>
                </a:solidFill>
                <a:effectLst/>
                <a:highlight>
                  <a:srgbClr val="FAFCFF"/>
                </a:highlight>
                <a:latin typeface="Outfit"/>
              </a:rPr>
              <a:t>Exploit or harm minors, or uses that discriminate or harm “individuals or groups based on social behavior or known or predicted personal or personality characteristics.”</a:t>
            </a:r>
          </a:p>
          <a:p>
            <a:pPr algn="l"/>
            <a:r>
              <a:rPr lang="en-US" b="0" i="0" dirty="0">
                <a:solidFill>
                  <a:srgbClr val="1C2A42"/>
                </a:solidFill>
                <a:effectLst/>
                <a:highlight>
                  <a:srgbClr val="FAFCFF"/>
                </a:highlight>
                <a:latin typeface="Outfit"/>
              </a:rPr>
              <a:t>Some models under this license are- OPT, Stable Diffusion, BLOOM</a:t>
            </a:r>
          </a:p>
          <a:p>
            <a:pPr algn="l"/>
            <a:r>
              <a:rPr lang="en-US" b="0" i="0" dirty="0">
                <a:solidFill>
                  <a:srgbClr val="1C2A42"/>
                </a:solidFill>
                <a:effectLst/>
                <a:highlight>
                  <a:srgbClr val="FAFCFF"/>
                </a:highlight>
                <a:latin typeface="Outfit"/>
              </a:rPr>
              <a:t>The following table summarizes the license details of each LLM:</a:t>
            </a:r>
          </a:p>
          <a:p>
            <a:endParaRPr lang="en-IN" dirty="0"/>
          </a:p>
        </p:txBody>
      </p:sp>
    </p:spTree>
    <p:extLst>
      <p:ext uri="{BB962C8B-B14F-4D97-AF65-F5344CB8AC3E}">
        <p14:creationId xmlns:p14="http://schemas.microsoft.com/office/powerpoint/2010/main" val="8668391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2" name="Google Shape;12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n-gram models are statistical language models that predict the next word based on preceding words by counting frequencies of word sequences. Word2vec uses neural networks to learn dense vector representations of words (word embeddings) where words in similar contexts have similar vectors, capturing semantic relationships. BERT revolutionized NLP by using a bidirectional transformer encoder to pre-train deep language representations on vast unlabeled data via masked language modeling, allowing it to generate powerful contextualized word embeddings. These contextualized embeddings were a breakthrough over static word2vec embeddings, enabling BERT to achieve state-of-the-art results across many NLP tasks and paving the way for the "pre-train and fine-tune" paradigm that powers modern large language models like GPT-3.</a:t>
            </a:r>
          </a:p>
        </p:txBody>
      </p:sp>
      <p:sp>
        <p:nvSpPr>
          <p:cNvPr id="109" name="Google Shape;10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81453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The traditional neural networks used for tasks like translation and language modeling relied on two main types of building blocks - recurrent neural networks (RNNs) and convolutional neural networks (CNNs). These models had an encoder part that processed the input, and a decoder part that generated the output.</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The new Transformer architecture proposed in this paper takes a different approach. Instead of using RNNs or CNNs, it focuses solely on using an "attention" mechanism to connect the encoder and decoder parts. </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The attention mechanism allows the model to selectively focus on the most relevant parts of the input when generating each part of the output. This is a more flexible and powerful way of handling the relationships between the input and output, compared to the rigid structures of RNNs and CNNs.</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The key advantages of the Transformer are:</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1. It performs better on translation tasks, achieving new state-of-the-art results.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2. It is more parallelizable, which means it can be trained much faster using multiple computers/GPUs.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3. It generalizes well to other language tasks beyond just translation.</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The main downsides of using recurrent neural networks (RNNs) and convolutional neural networks (CNNs) compared to the Transformer architecture are:</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1. Lack of Parallelization:</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 RNNs process the input sequentially, one step at a time, which makes them inherently difficult to parallelize during training and inference.</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 This sequential processing leads to longer training and inference times, especially for long input sequences.</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2. Limited Ability to Capture Long-Range Dependencies: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 RNNs have difficulty modeling long-range dependencies in the input, as information needs to be propagated through each step of the sequence.</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 CNNs, while better at capturing local spatial dependencies, struggle to model long-range dependencies across the entire input sequence.</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3. Architectural Complexity:</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 RNN and CNN models often require complex architectural choices, such as the type of recurrent unit, number of layers, kernel sizes, etc. to achieve good performance.</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 This makes the models harder to design, tune, and interpret compared to the more straightforward Transformer architecture.</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4. Inefficient Training:</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 The sequential nature of RNNs means that they cannot be efficiently parallelized during training, leading to slower convergence and higher training costs.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 CNNs can be parallelized to some extent, but they still require more computation than the attention-based Transformer model.</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In contrast, the Transformer architecture:</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Relies entirely on attention mechanisms, which can efficiently capture both local and long-range dependencies in the input.</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Is more parallelizable, allowing for faster training and inference.</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Has a simpler, more modular architecture that is easier to design and tune.</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These advantages of the Transformer architecture, as demonstrated in the paper, have made it the dominant approach in many natural language processing tasks today, superseding the previous RNN and CNN-based models.</a:t>
            </a:r>
            <a:endParaRPr lang="en-US" b="0" dirty="0">
              <a:effectLst/>
            </a:endParaRPr>
          </a:p>
          <a:p>
            <a:br>
              <a:rPr lang="en-US" dirty="0"/>
            </a:br>
            <a:endParaRPr lang="en-US" dirty="0"/>
          </a:p>
        </p:txBody>
      </p:sp>
      <p:sp>
        <p:nvSpPr>
          <p:cNvPr id="109" name="Google Shape;10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749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Large language models are massive neural network models that are trained on vast amounts of text data to build an extensive understanding of natural language. </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They have neural network architectures containing billions of parameters, allowing them to model incredibly complex linguistic patterns and relationships</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.They are trained on internet-scale datasets containing terabytes or even petabytes of text from websites, books, articles, etc. across many </a:t>
            </a:r>
            <a:r>
              <a:rPr lang="en-US" sz="1800" b="0" i="0" u="none" strike="noStrike" dirty="0" err="1">
                <a:solidFill>
                  <a:srgbClr val="000000"/>
                </a:solidFill>
                <a:effectLst/>
                <a:latin typeface="Arial" panose="020B0604020202020204" pitchFamily="34" charset="0"/>
              </a:rPr>
              <a:t>domains.This</a:t>
            </a:r>
            <a:r>
              <a:rPr lang="en-US" sz="1800" b="0" i="0" u="none" strike="noStrike" dirty="0">
                <a:solidFill>
                  <a:srgbClr val="000000"/>
                </a:solidFill>
                <a:effectLst/>
                <a:latin typeface="Arial" panose="020B0604020202020204" pitchFamily="34" charset="0"/>
              </a:rPr>
              <a:t> allows them to build broad knowledge about topics, writing styles, common linguistic structures and more.</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Well-known examples are GPT-3 (175 billion parameters) trained by OpenAI, </a:t>
            </a:r>
            <a:r>
              <a:rPr lang="en-US" sz="1800" b="0" i="0" u="none" strike="noStrike" dirty="0" err="1">
                <a:solidFill>
                  <a:srgbClr val="000000"/>
                </a:solidFill>
                <a:effectLst/>
                <a:latin typeface="Arial" panose="020B0604020202020204" pitchFamily="34" charset="0"/>
              </a:rPr>
              <a:t>PaLM</a:t>
            </a:r>
            <a:r>
              <a:rPr lang="en-US" sz="1800" b="0" i="0" u="none" strike="noStrike" dirty="0">
                <a:solidFill>
                  <a:srgbClr val="000000"/>
                </a:solidFill>
                <a:effectLst/>
                <a:latin typeface="Arial" panose="020B0604020202020204" pitchFamily="34" charset="0"/>
              </a:rPr>
              <a:t> (540 billion parameters) by Google, and models like BERT, </a:t>
            </a:r>
            <a:r>
              <a:rPr lang="en-US" sz="1800" b="0" i="0" u="none" strike="noStrike" dirty="0" err="1">
                <a:solidFill>
                  <a:srgbClr val="000000"/>
                </a:solidFill>
                <a:effectLst/>
                <a:latin typeface="Arial" panose="020B0604020202020204" pitchFamily="34" charset="0"/>
              </a:rPr>
              <a:t>RoBERTa</a:t>
            </a:r>
            <a:r>
              <a:rPr lang="en-US" sz="1800" b="0" i="0" u="none" strike="noStrike" dirty="0">
                <a:solidFill>
                  <a:srgbClr val="000000"/>
                </a:solidFill>
                <a:effectLst/>
                <a:latin typeface="Arial" panose="020B0604020202020204" pitchFamily="34" charset="0"/>
              </a:rPr>
              <a:t>, GPT-2 etc.</a:t>
            </a: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1) Prompt:</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The prompt is the initial text input that you provide to the LLM to start the text generation process.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This could be a few words, a sentence, a paragraph or even a longer piece of text that sets the context and topic for the desired output.</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For example, if you want the LLM to write a news article about climate change, your prompt could be "Here is a draft news article about the impacts of climate change:"</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2) Encoder:</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The encoder is the part of the LLM architecture that processes and encodes the meaning of the input prompt.</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It breaks down the prompt into numerical representations (vectors) that capture the semantic relationships and context of the words.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The encoder does this by feeding the prompt through multiple layers of neural networks, each extracting increasingly abstract features and representations.</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3) Generation:</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After encoding the prompt, the LLM uses a decoder component to sequentially generate new text, one word or token at a time.</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The decoder works by predicting the most likely next word based on the encoded prompt and the previously generated words.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It essentially tries to extend the textual context set by the prompt in a coherent and meaningful way.</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4) Attention Mechanism:</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A key innovation in LLMs is the attention mechanism, which allows the decoder to selectively focus on relevant parts of the encoded prompt when generating each new word.</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This helps the model understand long-range context and dependencies better than earlier models.</a:t>
            </a:r>
            <a:endParaRPr lang="en-US" b="0" dirty="0">
              <a:effectLst/>
            </a:endParaRPr>
          </a:p>
          <a:p>
            <a:br>
              <a:rPr lang="en-US" dirty="0"/>
            </a:br>
            <a:endParaRPr lang="en-US" dirty="0"/>
          </a:p>
        </p:txBody>
      </p:sp>
      <p:sp>
        <p:nvSpPr>
          <p:cNvPr id="109" name="Google Shape;10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83214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0" i="0" dirty="0">
                <a:solidFill>
                  <a:srgbClr val="D1D5DB"/>
                </a:solidFill>
                <a:effectLst/>
                <a:highlight>
                  <a:srgbClr val="111827"/>
                </a:highlight>
                <a:latin typeface="ui-sans-serif"/>
              </a:rPr>
              <a:t>Large Language Models (LLMs) don't generate the exact next token in a sequence. Instead, they output a vector of probabilities, where each slot represents the likelihood of a specific token appearing next in the text. This allows for flexibility in the generated responses. Programs like ChatGPT interpret this vector by selecting one of the top tokens as the next word or phrase. However, what happens when user introduces a constraint on the output? The words should rhyme/ Output should be in JSON. To address this, we can modify the sampling process. Instead of choosing from all possible tokens, we can first filter the options to only include tokens that conform to the desired format, such as JSON. This ensures that the LLM generates output that adheres to the specified format while still maintaining a level of variability.</a:t>
            </a:r>
          </a:p>
          <a:p>
            <a:endParaRPr lang="en-IN" dirty="0"/>
          </a:p>
        </p:txBody>
      </p:sp>
    </p:spTree>
    <p:extLst>
      <p:ext uri="{BB962C8B-B14F-4D97-AF65-F5344CB8AC3E}">
        <p14:creationId xmlns:p14="http://schemas.microsoft.com/office/powerpoint/2010/main" val="1625290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6"/>
        <p:cNvGrpSpPr/>
        <p:nvPr/>
      </p:nvGrpSpPr>
      <p:grpSpPr>
        <a:xfrm>
          <a:off x="0" y="0"/>
          <a:ext cx="0" cy="0"/>
          <a:chOff x="0" y="0"/>
          <a:chExt cx="0" cy="0"/>
        </a:xfrm>
      </p:grpSpPr>
      <p:sp>
        <p:nvSpPr>
          <p:cNvPr id="77" name="Google Shape;77;p2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1F431-DF90-64E2-4668-43056C932BC5}"/>
              </a:ext>
            </a:extLst>
          </p:cNvPr>
          <p:cNvSpPr>
            <a:spLocks noGrp="1"/>
          </p:cNvSpPr>
          <p:nvPr>
            <p:ph type="title"/>
          </p:nvPr>
        </p:nvSpPr>
        <p:spPr>
          <a:xfrm>
            <a:off x="838200" y="365125"/>
            <a:ext cx="10515600" cy="755463"/>
          </a:xfrm>
        </p:spPr>
        <p:txBody>
          <a:bodyPr/>
          <a:lstStyle/>
          <a:p>
            <a:r>
              <a:rPr lang="en-US" dirty="0"/>
              <a:t>Click to edit Master title style</a:t>
            </a:r>
            <a:endParaRPr lang="en-IN" dirty="0"/>
          </a:p>
        </p:txBody>
      </p:sp>
      <p:sp>
        <p:nvSpPr>
          <p:cNvPr id="3" name="Date Placeholder 2">
            <a:extLst>
              <a:ext uri="{FF2B5EF4-FFF2-40B4-BE49-F238E27FC236}">
                <a16:creationId xmlns:a16="http://schemas.microsoft.com/office/drawing/2014/main" id="{DAA280AF-312B-3CD9-F50C-F79680451886}"/>
              </a:ext>
            </a:extLst>
          </p:cNvPr>
          <p:cNvSpPr>
            <a:spLocks noGrp="1"/>
          </p:cNvSpPr>
          <p:nvPr>
            <p:ph type="dt" idx="10"/>
          </p:nvPr>
        </p:nvSpPr>
        <p:spPr/>
        <p:txBody>
          <a:bodyPr/>
          <a:lstStyle/>
          <a:p>
            <a:endParaRPr lang="en-IN"/>
          </a:p>
        </p:txBody>
      </p:sp>
      <p:sp>
        <p:nvSpPr>
          <p:cNvPr id="4" name="Footer Placeholder 3">
            <a:extLst>
              <a:ext uri="{FF2B5EF4-FFF2-40B4-BE49-F238E27FC236}">
                <a16:creationId xmlns:a16="http://schemas.microsoft.com/office/drawing/2014/main" id="{DCB63773-4225-9F3B-A999-5D57BA553401}"/>
              </a:ext>
            </a:extLst>
          </p:cNvPr>
          <p:cNvSpPr>
            <a:spLocks noGrp="1"/>
          </p:cNvSpPr>
          <p:nvPr>
            <p:ph type="ftr" idx="11"/>
          </p:nvPr>
        </p:nvSpPr>
        <p:spPr/>
        <p:txBody>
          <a:bodyPr/>
          <a:lstStyle/>
          <a:p>
            <a:endParaRPr lang="en-IN"/>
          </a:p>
        </p:txBody>
      </p:sp>
      <p:sp>
        <p:nvSpPr>
          <p:cNvPr id="5" name="Slide Number Placeholder 4">
            <a:extLst>
              <a:ext uri="{FF2B5EF4-FFF2-40B4-BE49-F238E27FC236}">
                <a16:creationId xmlns:a16="http://schemas.microsoft.com/office/drawing/2014/main" id="{D66BDF91-5655-B3E5-1887-C6E94212D9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7" name="Text Placeholder 6">
            <a:extLst>
              <a:ext uri="{FF2B5EF4-FFF2-40B4-BE49-F238E27FC236}">
                <a16:creationId xmlns:a16="http://schemas.microsoft.com/office/drawing/2014/main" id="{DD9BBE48-60FB-9524-63A3-10F0FD78FA0B}"/>
              </a:ext>
            </a:extLst>
          </p:cNvPr>
          <p:cNvSpPr>
            <a:spLocks noGrp="1"/>
          </p:cNvSpPr>
          <p:nvPr>
            <p:ph type="body" sz="quarter" idx="13"/>
          </p:nvPr>
        </p:nvSpPr>
        <p:spPr>
          <a:xfrm>
            <a:off x="838200" y="1353671"/>
            <a:ext cx="10515600" cy="47328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3406834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08"/>
        <p:cNvGrpSpPr/>
        <p:nvPr/>
      </p:nvGrpSpPr>
      <p:grpSpPr>
        <a:xfrm>
          <a:off x="0" y="0"/>
          <a:ext cx="0" cy="0"/>
          <a:chOff x="0" y="0"/>
          <a:chExt cx="0" cy="0"/>
        </a:xfrm>
      </p:grpSpPr>
      <p:sp>
        <p:nvSpPr>
          <p:cNvPr id="109" name="Google Shape;109;p43"/>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a:lnSpc>
                <a:spcPct val="90000"/>
              </a:lnSpc>
              <a:spcBef>
                <a:spcPts val="0"/>
              </a:spcBef>
              <a:spcAft>
                <a:spcPts val="0"/>
              </a:spcAft>
              <a:buClr>
                <a:schemeClr val="lt1"/>
              </a:buClr>
              <a:buSzPts val="28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11" name="Google Shape;111;p4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chemeClr val="lt1"/>
              </a:buClr>
              <a:buSzPts val="1200"/>
              <a:buFont typeface="Calibri"/>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chemeClr val="lt1"/>
              </a:buClr>
              <a:buSzPts val="1200"/>
              <a:buFont typeface="Calibri"/>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chemeClr val="lt1"/>
              </a:buClr>
              <a:buSzPts val="1200"/>
              <a:buFont typeface="Calibri"/>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chemeClr val="lt1"/>
              </a:buClr>
              <a:buSzPts val="1200"/>
              <a:buFont typeface="Calibri"/>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chemeClr val="lt1"/>
              </a:buClr>
              <a:buSzPts val="1200"/>
              <a:buFont typeface="Calibri"/>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chemeClr val="lt1"/>
              </a:buClr>
              <a:buSzPts val="1200"/>
              <a:buFont typeface="Calibri"/>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chemeClr val="lt1"/>
              </a:buClr>
              <a:buSzPts val="1200"/>
              <a:buFont typeface="Calibri"/>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chemeClr val="lt1"/>
              </a:buClr>
              <a:buSzPts val="1200"/>
              <a:buFont typeface="Calibri"/>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chemeClr val="lt1"/>
              </a:buClr>
              <a:buSzPts val="1200"/>
              <a:buFont typeface="Calibri"/>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3" name="Text Placeholder 2">
            <a:extLst>
              <a:ext uri="{FF2B5EF4-FFF2-40B4-BE49-F238E27FC236}">
                <a16:creationId xmlns:a16="http://schemas.microsoft.com/office/drawing/2014/main" id="{E984E36F-4BA9-6578-6165-96C3513BE325}"/>
              </a:ext>
            </a:extLst>
          </p:cNvPr>
          <p:cNvSpPr>
            <a:spLocks noGrp="1"/>
          </p:cNvSpPr>
          <p:nvPr>
            <p:ph type="body" sz="quarter" idx="13"/>
          </p:nvPr>
        </p:nvSpPr>
        <p:spPr>
          <a:xfrm>
            <a:off x="415925" y="1487488"/>
            <a:ext cx="11360150" cy="4776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2909745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2" name="Google Shape;99;p5">
            <a:extLst>
              <a:ext uri="{FF2B5EF4-FFF2-40B4-BE49-F238E27FC236}">
                <a16:creationId xmlns:a16="http://schemas.microsoft.com/office/drawing/2014/main" id="{7F8DE208-55FE-E969-71EF-38968E6765F1}"/>
              </a:ext>
            </a:extLst>
          </p:cNvPr>
          <p:cNvPicPr preferRelativeResize="0"/>
          <p:nvPr userDrawn="1"/>
        </p:nvPicPr>
        <p:blipFill rotWithShape="1">
          <a:blip r:embed="rId2"/>
          <a:srcRect/>
          <a:stretch/>
        </p:blipFill>
        <p:spPr>
          <a:xfrm>
            <a:off x="0" y="0"/>
            <a:ext cx="12192000"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bg>
      <p:bgPr>
        <a:solidFill>
          <a:schemeClr val="lt1"/>
        </a:solidFill>
        <a:effectLst/>
      </p:bgPr>
    </p:bg>
    <p:spTree>
      <p:nvGrpSpPr>
        <p:cNvPr id="1" name="Shape 26"/>
        <p:cNvGrpSpPr/>
        <p:nvPr/>
      </p:nvGrpSpPr>
      <p:grpSpPr>
        <a:xfrm>
          <a:off x="0" y="0"/>
          <a:ext cx="0" cy="0"/>
          <a:chOff x="0" y="0"/>
          <a:chExt cx="0" cy="0"/>
        </a:xfrm>
      </p:grpSpPr>
      <p:pic>
        <p:nvPicPr>
          <p:cNvPr id="27" name="Google Shape;27;p19"/>
          <p:cNvPicPr preferRelativeResize="0"/>
          <p:nvPr/>
        </p:nvPicPr>
        <p:blipFill rotWithShape="1">
          <a:blip r:embed="rId2">
            <a:alphaModFix/>
          </a:blip>
          <a:srcRect/>
          <a:stretch/>
        </p:blipFill>
        <p:spPr>
          <a:xfrm>
            <a:off x="0" y="9144"/>
            <a:ext cx="12192000" cy="5995416"/>
          </a:xfrm>
          <a:prstGeom prst="rect">
            <a:avLst/>
          </a:prstGeom>
          <a:noFill/>
          <a:ln>
            <a:noFill/>
          </a:ln>
        </p:spPr>
      </p:pic>
      <p:pic>
        <p:nvPicPr>
          <p:cNvPr id="28" name="Google Shape;28;p19"/>
          <p:cNvPicPr preferRelativeResize="0"/>
          <p:nvPr/>
        </p:nvPicPr>
        <p:blipFill rotWithShape="1">
          <a:blip r:embed="rId3">
            <a:alphaModFix/>
          </a:blip>
          <a:srcRect/>
          <a:stretch/>
        </p:blipFill>
        <p:spPr>
          <a:xfrm>
            <a:off x="-7620" y="0"/>
            <a:ext cx="12199620" cy="6865619"/>
          </a:xfrm>
          <a:prstGeom prst="rect">
            <a:avLst/>
          </a:prstGeom>
          <a:noFill/>
          <a:ln>
            <a:noFill/>
          </a:ln>
        </p:spPr>
      </p:pic>
      <p:sp>
        <p:nvSpPr>
          <p:cNvPr id="29" name="Google Shape;29;p19"/>
          <p:cNvSpPr txBox="1">
            <a:spLocks noGrp="1"/>
          </p:cNvSpPr>
          <p:nvPr>
            <p:ph type="ctrTitle"/>
          </p:nvPr>
        </p:nvSpPr>
        <p:spPr>
          <a:xfrm>
            <a:off x="417068" y="1628394"/>
            <a:ext cx="11357863" cy="574039"/>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dk1"/>
              </a:buClr>
              <a:buSzPts val="4400"/>
              <a:buFont typeface="Calibri"/>
              <a:buNone/>
              <a:defRPr b="0" i="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9"/>
          <p:cNvSpPr txBox="1">
            <a:spLocks noGrp="1"/>
          </p:cNvSpPr>
          <p:nvPr>
            <p:ph type="subTitle" idx="1"/>
          </p:nvPr>
        </p:nvSpPr>
        <p:spPr>
          <a:xfrm>
            <a:off x="1828800" y="3840480"/>
            <a:ext cx="8534400" cy="1714500"/>
          </a:xfrm>
          <a:prstGeom prst="rect">
            <a:avLst/>
          </a:prstGeom>
          <a:noFill/>
          <a:ln>
            <a:noFill/>
          </a:ln>
        </p:spPr>
        <p:txBody>
          <a:bodyPr spcFirstLastPara="1" wrap="square" lIns="0" tIns="0" rIns="0" bIns="0" anchor="t" anchorCtr="0">
            <a:spAutoFit/>
          </a:bodyPr>
          <a:lstStyle>
            <a:lvl1pPr lvl="0" algn="l">
              <a:lnSpc>
                <a:spcPct val="90000"/>
              </a:lnSpc>
              <a:spcBef>
                <a:spcPts val="1000"/>
              </a:spcBef>
              <a:spcAft>
                <a:spcPts val="0"/>
              </a:spcAft>
              <a:buClr>
                <a:schemeClr val="dk1"/>
              </a:buClr>
              <a:buSzPts val="2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31" name="Google Shape;31;p19"/>
          <p:cNvSpPr txBox="1">
            <a:spLocks noGrp="1"/>
          </p:cNvSpPr>
          <p:nvPr>
            <p:ph type="ftr" idx="11"/>
          </p:nvPr>
        </p:nvSpPr>
        <p:spPr>
          <a:xfrm>
            <a:off x="4038600" y="6356350"/>
            <a:ext cx="4114800" cy="365125"/>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9"/>
          <p:cNvSpPr txBox="1">
            <a:spLocks noGrp="1"/>
          </p:cNvSpPr>
          <p:nvPr>
            <p:ph type="dt" idx="10"/>
          </p:nvPr>
        </p:nvSpPr>
        <p:spPr>
          <a:xfrm>
            <a:off x="838200" y="6356350"/>
            <a:ext cx="2743200" cy="365125"/>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9"/>
          <p:cNvSpPr txBox="1">
            <a:spLocks noGrp="1"/>
          </p:cNvSpPr>
          <p:nvPr>
            <p:ph type="sldNum" idx="12"/>
          </p:nvPr>
        </p:nvSpPr>
        <p:spPr>
          <a:xfrm>
            <a:off x="8610600" y="6356350"/>
            <a:ext cx="2743200" cy="365125"/>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Google Shape;35;p2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7" name="Google Shape;37;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7"/>
        <p:cNvGrpSpPr/>
        <p:nvPr/>
      </p:nvGrpSpPr>
      <p:grpSpPr>
        <a:xfrm>
          <a:off x="0" y="0"/>
          <a:ext cx="0" cy="0"/>
          <a:chOff x="0" y="0"/>
          <a:chExt cx="0" cy="0"/>
        </a:xfrm>
      </p:grpSpPr>
      <p:sp>
        <p:nvSpPr>
          <p:cNvPr id="48" name="Google Shape;48;p2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2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2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2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2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6"/>
        <p:cNvGrpSpPr/>
        <p:nvPr/>
      </p:nvGrpSpPr>
      <p:grpSpPr>
        <a:xfrm>
          <a:off x="0" y="0"/>
          <a:ext cx="0" cy="0"/>
          <a:chOff x="0" y="0"/>
          <a:chExt cx="0" cy="0"/>
        </a:xfrm>
      </p:grpSpPr>
      <p:sp>
        <p:nvSpPr>
          <p:cNvPr id="57" name="Google Shape;57;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2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9" name="Google Shape;59;p2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0" name="Google Shape;60;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3"/>
        <p:cNvGrpSpPr/>
        <p:nvPr/>
      </p:nvGrpSpPr>
      <p:grpSpPr>
        <a:xfrm>
          <a:off x="0" y="0"/>
          <a:ext cx="0" cy="0"/>
          <a:chOff x="0" y="0"/>
          <a:chExt cx="0" cy="0"/>
        </a:xfrm>
      </p:grpSpPr>
      <p:sp>
        <p:nvSpPr>
          <p:cNvPr id="64" name="Google Shape;64;p2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24"/>
          <p:cNvSpPr>
            <a:spLocks noGrp="1"/>
          </p:cNvSpPr>
          <p:nvPr>
            <p:ph type="pic" idx="2"/>
          </p:nvPr>
        </p:nvSpPr>
        <p:spPr>
          <a:xfrm>
            <a:off x="5183188" y="987425"/>
            <a:ext cx="6172200" cy="4873625"/>
          </a:xfrm>
          <a:prstGeom prst="rect">
            <a:avLst/>
          </a:prstGeom>
          <a:noFill/>
          <a:ln>
            <a:noFill/>
          </a:ln>
        </p:spPr>
      </p:sp>
      <p:sp>
        <p:nvSpPr>
          <p:cNvPr id="66" name="Google Shape;66;p2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7" name="Google Shape;67;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0"/>
        <p:cNvGrpSpPr/>
        <p:nvPr/>
      </p:nvGrpSpPr>
      <p:grpSpPr>
        <a:xfrm>
          <a:off x="0" y="0"/>
          <a:ext cx="0" cy="0"/>
          <a:chOff x="0" y="0"/>
          <a:chExt cx="0" cy="0"/>
        </a:xfrm>
      </p:grpSpPr>
      <p:sp>
        <p:nvSpPr>
          <p:cNvPr id="71" name="Google Shape;71;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2" name="Google Shape;99;p5">
            <a:extLst>
              <a:ext uri="{FF2B5EF4-FFF2-40B4-BE49-F238E27FC236}">
                <a16:creationId xmlns:a16="http://schemas.microsoft.com/office/drawing/2014/main" id="{B2378BF9-8B8E-2938-044B-E14AE810C299}"/>
              </a:ext>
            </a:extLst>
          </p:cNvPr>
          <p:cNvPicPr preferRelativeResize="0"/>
          <p:nvPr userDrawn="1"/>
        </p:nvPicPr>
        <p:blipFill rotWithShape="1">
          <a:blip r:embed="rId14"/>
          <a:srcRect/>
          <a:stretch/>
        </p:blipFill>
        <p:spPr>
          <a:xfrm>
            <a:off x="0" y="0"/>
            <a:ext cx="12192000" cy="6858000"/>
          </a:xfrm>
          <a:prstGeom prst="rect">
            <a:avLst/>
          </a:prstGeom>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6" r:id="rId7"/>
    <p:sldLayoutId id="2147483657" r:id="rId8"/>
    <p:sldLayoutId id="2147483658" r:id="rId9"/>
    <p:sldLayoutId id="2147483659" r:id="rId10"/>
    <p:sldLayoutId id="2147483660" r:id="rId11"/>
    <p:sldLayoutId id="214748366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63.jpe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11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xml"/></Relationships>
</file>

<file path=ppt/slides/_rels/slide1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github.com/promptslab/Promptify" TargetMode="External"/><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3" Type="http://schemas.openxmlformats.org/officeDocument/2006/relationships/hyperlink" Target="https://platform.openai.com/docs/guides/prompt-engineering/strategy/test-changes-systematically" TargetMode="External"/><Relationship Id="rId2" Type="http://schemas.openxmlformats.org/officeDocument/2006/relationships/hyperlink" Target="https://dl.acm.org/doi/pdf/10.1145/3560815" TargetMode="External"/><Relationship Id="rId1" Type="http://schemas.openxmlformats.org/officeDocument/2006/relationships/slideLayout" Target="../slideLayouts/slideLayout11.xml"/><Relationship Id="rId4" Type="http://schemas.openxmlformats.org/officeDocument/2006/relationships/hyperlink" Target="https://python.langchain.com/docs/get_started/introduction" TargetMode="Externa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5.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1.xml"/></Relationships>
</file>

<file path=ppt/slides/_rels/slide16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1.xml"/></Relationships>
</file>

<file path=ppt/slides/_rels/slide1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1.xml"/></Relationships>
</file>

<file path=ppt/slides/_rels/slide16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7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1.xml"/></Relationships>
</file>

<file path=ppt/slides/_rels/slide17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1.xml"/></Relationships>
</file>

<file path=ppt/slides/_rels/slide17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1.xml"/></Relationships>
</file>

<file path=ppt/slides/_rels/slide17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1.xml"/></Relationships>
</file>

<file path=ppt/slides/_rels/slide17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1.xml"/></Relationships>
</file>

<file path=ppt/slides/_rels/slide17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1.xml"/><Relationship Id="rId4" Type="http://schemas.openxmlformats.org/officeDocument/2006/relationships/image" Target="../media/image100.png"/></Relationships>
</file>

<file path=ppt/slides/_rels/slide17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1.xml"/></Relationships>
</file>

<file path=ppt/slides/_rels/slide17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8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1.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3.xml.rels><?xml version="1.0" encoding="UTF-8" standalone="yes"?>
<Relationships xmlns="http://schemas.openxmlformats.org/package/2006/relationships"><Relationship Id="rId3" Type="http://schemas.openxmlformats.org/officeDocument/2006/relationships/hyperlink" Target="https://www.truefoundry.com/blog/all-about-license-for-llm-models" TargetMode="External"/><Relationship Id="rId2" Type="http://schemas.openxmlformats.org/officeDocument/2006/relationships/hyperlink" Target="https://python.langchain.com/docs/modules/model_io/output_parsers/" TargetMode="External"/><Relationship Id="rId1" Type="http://schemas.openxmlformats.org/officeDocument/2006/relationships/slideLayout" Target="../slideLayouts/slideLayout11.xml"/><Relationship Id="rId4" Type="http://schemas.openxmlformats.org/officeDocument/2006/relationships/hyperlink" Target="https://medium.com/@AIBites/model-quantization-in-deep-neural-networks-81df49f3c7d8" TargetMode="External"/></Relationships>
</file>

<file path=ppt/slides/_rels/slide1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www.pngall.com/boom-png/" TargetMode="Externa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29.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22.png"/><Relationship Id="rId2" Type="http://schemas.openxmlformats.org/officeDocument/2006/relationships/diagramData" Target="../diagrams/data4.xml"/><Relationship Id="rId1" Type="http://schemas.openxmlformats.org/officeDocument/2006/relationships/slideLayout" Target="../slideLayouts/slideLayout1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8" Type="http://schemas.openxmlformats.org/officeDocument/2006/relationships/hyperlink" Target="https://www.cmu.edu/intelligentbusiness/expertise/genai-principles.pdf" TargetMode="External"/><Relationship Id="rId3" Type="http://schemas.openxmlformats.org/officeDocument/2006/relationships/hyperlink" Target="https://www.youtube.com/watch?v=swCPic00c30" TargetMode="External"/><Relationship Id="rId7" Type="http://schemas.openxmlformats.org/officeDocument/2006/relationships/hyperlink" Target="https://arxiv.org/abs/2206.07682" TargetMode="External"/><Relationship Id="rId2" Type="http://schemas.openxmlformats.org/officeDocument/2006/relationships/hyperlink" Target="https://python.langchain.com/docs/get_started/introduction/" TargetMode="External"/><Relationship Id="rId1" Type="http://schemas.openxmlformats.org/officeDocument/2006/relationships/slideLayout" Target="../slideLayouts/slideLayout11.xml"/><Relationship Id="rId6" Type="http://schemas.openxmlformats.org/officeDocument/2006/relationships/hyperlink" Target="https://dl.acm.org/doi/10.1145/3442188.3445922" TargetMode="External"/><Relationship Id="rId5" Type="http://schemas.openxmlformats.org/officeDocument/2006/relationships/hyperlink" Target="https://arxiv.org/abs/1706.03762" TargetMode="External"/><Relationship Id="rId4" Type="http://schemas.openxmlformats.org/officeDocument/2006/relationships/hyperlink" Target="https://aws.amazon.com/what-is/langchain/"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9.png"/><Relationship Id="rId1" Type="http://schemas.openxmlformats.org/officeDocument/2006/relationships/slideLayout" Target="../slideLayouts/slideLayout11.xml"/><Relationship Id="rId5" Type="http://schemas.microsoft.com/office/2007/relationships/hdphoto" Target="../media/hdphoto2.wdp"/><Relationship Id="rId4" Type="http://schemas.openxmlformats.org/officeDocument/2006/relationships/image" Target="../media/image40.png"/></Relationships>
</file>

<file path=ppt/slides/_rels/slide7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hyperlink" Target="https://python.langchain.com/docs/integrations/tools/youtube/"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9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9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Google Shape;86;p2"/>
          <p:cNvPicPr preferRelativeResize="0"/>
          <p:nvPr/>
        </p:nvPicPr>
        <p:blipFill rotWithShape="1">
          <a:blip r:embed="rId3">
            <a:alphaModFix/>
          </a:blip>
          <a:srcRect/>
          <a:stretch/>
        </p:blipFill>
        <p:spPr>
          <a:xfrm>
            <a:off x="-7620" y="0"/>
            <a:ext cx="12199620" cy="6865618"/>
          </a:xfrm>
          <a:prstGeom prst="rect">
            <a:avLst/>
          </a:prstGeom>
          <a:noFill/>
          <a:ln>
            <a:noFill/>
          </a:ln>
        </p:spPr>
      </p:pic>
      <p:sp>
        <p:nvSpPr>
          <p:cNvPr id="87" name="Google Shape;87;p2"/>
          <p:cNvSpPr txBox="1"/>
          <p:nvPr/>
        </p:nvSpPr>
        <p:spPr>
          <a:xfrm>
            <a:off x="349097" y="2678605"/>
            <a:ext cx="7956600" cy="848935"/>
          </a:xfrm>
          <a:prstGeom prst="rect">
            <a:avLst/>
          </a:prstGeom>
          <a:noFill/>
          <a:ln>
            <a:noFill/>
          </a:ln>
        </p:spPr>
        <p:txBody>
          <a:bodyPr spcFirstLastPara="1" wrap="square" lIns="0" tIns="116825" rIns="0" bIns="0" anchor="t" anchorCtr="0">
            <a:spAutoFit/>
          </a:bodyPr>
          <a:lstStyle/>
          <a:p>
            <a:pPr marL="12700" marR="0" lvl="0" indent="0" algn="l" rtl="0">
              <a:lnSpc>
                <a:spcPct val="100000"/>
              </a:lnSpc>
              <a:spcBef>
                <a:spcPts val="910"/>
              </a:spcBef>
              <a:spcAft>
                <a:spcPts val="0"/>
              </a:spcAft>
              <a:buClr>
                <a:srgbClr val="000000"/>
              </a:buClr>
              <a:buSzPts val="4000"/>
              <a:buFont typeface="Arial"/>
              <a:buNone/>
            </a:pPr>
            <a:r>
              <a:rPr lang="en-US" sz="4000" b="1" dirty="0">
                <a:solidFill>
                  <a:srgbClr val="FFFFFF"/>
                </a:solidFill>
              </a:rPr>
              <a:t>Running LLMs</a:t>
            </a:r>
            <a:endParaRPr sz="4000" b="0" i="0" u="none" strike="noStrike" cap="none" dirty="0">
              <a:solidFill>
                <a:schemeClr val="dk1"/>
              </a:solidFill>
              <a:latin typeface="Arial"/>
              <a:ea typeface="Arial"/>
              <a:cs typeface="Arial"/>
              <a:sym typeface="Arial"/>
            </a:endParaRPr>
          </a:p>
        </p:txBody>
      </p:sp>
      <p:pic>
        <p:nvPicPr>
          <p:cNvPr id="88" name="Google Shape;88;p2"/>
          <p:cNvPicPr preferRelativeResize="0"/>
          <p:nvPr/>
        </p:nvPicPr>
        <p:blipFill rotWithShape="1">
          <a:blip r:embed="rId4">
            <a:alphaModFix/>
          </a:blip>
          <a:srcRect/>
          <a:stretch/>
        </p:blipFill>
        <p:spPr>
          <a:xfrm>
            <a:off x="9246107" y="353568"/>
            <a:ext cx="2781300" cy="62331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at is an LLM? A Guide on Large Language Models and How They Work |  DataCamp">
            <a:extLst>
              <a:ext uri="{FF2B5EF4-FFF2-40B4-BE49-F238E27FC236}">
                <a16:creationId xmlns:a16="http://schemas.microsoft.com/office/drawing/2014/main" id="{CE1A854A-F4C8-12E6-7B6B-9FB31C2FEB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116" y="0"/>
            <a:ext cx="72580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EA1CCBA-D1FB-1E01-BD99-575C179A934A}"/>
              </a:ext>
            </a:extLst>
          </p:cNvPr>
          <p:cNvPicPr>
            <a:picLocks noChangeAspect="1"/>
          </p:cNvPicPr>
          <p:nvPr/>
        </p:nvPicPr>
        <p:blipFill>
          <a:blip r:embed="rId4"/>
          <a:stretch>
            <a:fillRect/>
          </a:stretch>
        </p:blipFill>
        <p:spPr>
          <a:xfrm>
            <a:off x="7864869" y="633846"/>
            <a:ext cx="4185224" cy="4862945"/>
          </a:xfrm>
          <a:prstGeom prst="rect">
            <a:avLst/>
          </a:prstGeom>
        </p:spPr>
      </p:pic>
    </p:spTree>
    <p:extLst>
      <p:ext uri="{BB962C8B-B14F-4D97-AF65-F5344CB8AC3E}">
        <p14:creationId xmlns:p14="http://schemas.microsoft.com/office/powerpoint/2010/main" val="8720442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5DFCB5-C218-C299-9D7F-26F70C72AF68}"/>
              </a:ext>
            </a:extLst>
          </p:cNvPr>
          <p:cNvSpPr>
            <a:spLocks noGrp="1"/>
          </p:cNvSpPr>
          <p:nvPr>
            <p:ph type="body" idx="1"/>
          </p:nvPr>
        </p:nvSpPr>
        <p:spPr>
          <a:xfrm>
            <a:off x="838200" y="406400"/>
            <a:ext cx="10515600" cy="5770563"/>
          </a:xfrm>
        </p:spPr>
        <p:txBody>
          <a:bodyPr>
            <a:normAutofit fontScale="32500" lnSpcReduction="20000"/>
          </a:bodyPr>
          <a:lstStyle/>
          <a:p>
            <a:pPr marL="114300" indent="0">
              <a:buNone/>
            </a:pPr>
            <a:r>
              <a:rPr lang="en-US" sz="4000" dirty="0" err="1"/>
              <a:t>example_prompt</a:t>
            </a:r>
            <a:r>
              <a:rPr lang="en-US" sz="4000" dirty="0"/>
              <a:t> = </a:t>
            </a:r>
            <a:r>
              <a:rPr lang="en-US" sz="4000" dirty="0" err="1"/>
              <a:t>PromptTemplate</a:t>
            </a:r>
            <a:r>
              <a:rPr lang="en-US" sz="4000" dirty="0"/>
              <a:t>(</a:t>
            </a:r>
          </a:p>
          <a:p>
            <a:pPr marL="114300" indent="0">
              <a:buNone/>
            </a:pPr>
            <a:r>
              <a:rPr lang="en-US" sz="4000" dirty="0"/>
              <a:t>    </a:t>
            </a:r>
            <a:r>
              <a:rPr lang="en-US" sz="4000" dirty="0" err="1"/>
              <a:t>input_variables</a:t>
            </a:r>
            <a:r>
              <a:rPr lang="en-US" sz="4000" dirty="0"/>
              <a:t>=["input", "output"],</a:t>
            </a:r>
          </a:p>
          <a:p>
            <a:pPr marL="114300" indent="0">
              <a:buNone/>
            </a:pPr>
            <a:r>
              <a:rPr lang="en-US" sz="4000" dirty="0"/>
              <a:t>    template="Input: {input}\</a:t>
            </a:r>
            <a:r>
              <a:rPr lang="en-US" sz="4000" dirty="0" err="1"/>
              <a:t>nOutput</a:t>
            </a:r>
            <a:r>
              <a:rPr lang="en-US" sz="4000" dirty="0"/>
              <a:t>: {output}",</a:t>
            </a:r>
          </a:p>
          <a:p>
            <a:pPr marL="114300" indent="0">
              <a:buNone/>
            </a:pPr>
            <a:r>
              <a:rPr lang="en-US" sz="4000" dirty="0"/>
              <a:t>)</a:t>
            </a:r>
          </a:p>
          <a:p>
            <a:pPr marL="114300" indent="0">
              <a:buNone/>
            </a:pPr>
            <a:r>
              <a:rPr lang="en-US" sz="4000" dirty="0" err="1"/>
              <a:t>example_selector</a:t>
            </a:r>
            <a:r>
              <a:rPr lang="en-US" sz="4000" dirty="0"/>
              <a:t> = </a:t>
            </a:r>
            <a:r>
              <a:rPr lang="en-US" sz="4000" dirty="0" err="1"/>
              <a:t>LengthBasedExampleSelector</a:t>
            </a:r>
            <a:r>
              <a:rPr lang="en-US" sz="4000" dirty="0"/>
              <a:t>(</a:t>
            </a:r>
          </a:p>
          <a:p>
            <a:pPr marL="114300" indent="0">
              <a:buNone/>
            </a:pPr>
            <a:r>
              <a:rPr lang="en-US" sz="4000" dirty="0"/>
              <a:t>examples=examples,</a:t>
            </a:r>
          </a:p>
          <a:p>
            <a:pPr marL="114300" indent="0">
              <a:buNone/>
            </a:pPr>
            <a:r>
              <a:rPr lang="en-US" sz="4000" dirty="0" err="1"/>
              <a:t>example_prompt</a:t>
            </a:r>
            <a:r>
              <a:rPr lang="en-US" sz="4000" dirty="0"/>
              <a:t>=</a:t>
            </a:r>
            <a:r>
              <a:rPr lang="en-US" sz="4000" dirty="0" err="1"/>
              <a:t>example_prompt</a:t>
            </a:r>
            <a:r>
              <a:rPr lang="en-US" sz="4000" dirty="0"/>
              <a:t>,</a:t>
            </a:r>
          </a:p>
          <a:p>
            <a:pPr marL="114300" indent="0">
              <a:buNone/>
            </a:pPr>
            <a:r>
              <a:rPr lang="en-US" sz="4000" dirty="0"/>
              <a:t>    # The maximum length that the formatted examples should be.</a:t>
            </a:r>
          </a:p>
          <a:p>
            <a:pPr marL="114300" indent="0">
              <a:buNone/>
            </a:pPr>
            <a:r>
              <a:rPr lang="en-US" sz="4000" dirty="0" err="1"/>
              <a:t>max_length</a:t>
            </a:r>
            <a:r>
              <a:rPr lang="en-US" sz="4000" dirty="0"/>
              <a:t>=60,</a:t>
            </a:r>
          </a:p>
          <a:p>
            <a:pPr marL="114300" indent="0">
              <a:buNone/>
            </a:pPr>
            <a:r>
              <a:rPr lang="en-US" sz="4000" dirty="0"/>
              <a:t>)</a:t>
            </a:r>
          </a:p>
          <a:p>
            <a:pPr marL="114300" indent="0">
              <a:buNone/>
            </a:pPr>
            <a:r>
              <a:rPr lang="en-US" sz="4000" dirty="0" err="1"/>
              <a:t>dynamic_prompt</a:t>
            </a:r>
            <a:r>
              <a:rPr lang="en-US" sz="4000" dirty="0"/>
              <a:t> = </a:t>
            </a:r>
            <a:r>
              <a:rPr lang="en-US" sz="4000" dirty="0" err="1"/>
              <a:t>FewShotPromptTemplate</a:t>
            </a:r>
            <a:r>
              <a:rPr lang="en-US" sz="4000" dirty="0"/>
              <a:t>(</a:t>
            </a:r>
          </a:p>
          <a:p>
            <a:pPr marL="114300" indent="0">
              <a:buNone/>
            </a:pPr>
            <a:r>
              <a:rPr lang="en-US" sz="4000" dirty="0" err="1"/>
              <a:t>example_selector</a:t>
            </a:r>
            <a:r>
              <a:rPr lang="en-US" sz="4000" dirty="0"/>
              <a:t>=</a:t>
            </a:r>
            <a:r>
              <a:rPr lang="en-US" sz="4000" dirty="0" err="1"/>
              <a:t>example_selector</a:t>
            </a:r>
            <a:r>
              <a:rPr lang="en-US" sz="4000" dirty="0"/>
              <a:t>,</a:t>
            </a:r>
          </a:p>
          <a:p>
            <a:pPr marL="114300" indent="0">
              <a:buNone/>
            </a:pPr>
            <a:r>
              <a:rPr lang="en-US" sz="4000" dirty="0"/>
              <a:t>    </a:t>
            </a:r>
            <a:r>
              <a:rPr lang="en-US" sz="4000" dirty="0" err="1"/>
              <a:t>example_prompt</a:t>
            </a:r>
            <a:r>
              <a:rPr lang="en-US" sz="4000" dirty="0"/>
              <a:t>=</a:t>
            </a:r>
            <a:r>
              <a:rPr lang="en-US" sz="4000" dirty="0" err="1"/>
              <a:t>example_prompt</a:t>
            </a:r>
            <a:r>
              <a:rPr lang="en-US" sz="4000" dirty="0"/>
              <a:t>,</a:t>
            </a:r>
          </a:p>
          <a:p>
            <a:pPr marL="114300" indent="0">
              <a:buNone/>
            </a:pPr>
            <a:r>
              <a:rPr lang="en-US" sz="4000" dirty="0"/>
              <a:t>    prefix="Guess the genre of the movie by the review",</a:t>
            </a:r>
          </a:p>
          <a:p>
            <a:pPr marL="114300" indent="0">
              <a:buNone/>
            </a:pPr>
            <a:r>
              <a:rPr lang="en-US" sz="4000" dirty="0"/>
              <a:t>    suffix="Input: {review}\</a:t>
            </a:r>
            <a:r>
              <a:rPr lang="en-US" sz="4000" dirty="0" err="1"/>
              <a:t>nOutput</a:t>
            </a:r>
            <a:r>
              <a:rPr lang="en-US" sz="4000" dirty="0"/>
              <a:t>:",</a:t>
            </a:r>
          </a:p>
          <a:p>
            <a:pPr marL="114300" indent="0">
              <a:buNone/>
            </a:pPr>
            <a:r>
              <a:rPr lang="en-US" sz="4000" dirty="0"/>
              <a:t>    </a:t>
            </a:r>
            <a:r>
              <a:rPr lang="en-US" sz="4000" dirty="0" err="1"/>
              <a:t>input_variables</a:t>
            </a:r>
            <a:r>
              <a:rPr lang="en-US" sz="4000" dirty="0"/>
              <a:t>=["review"],</a:t>
            </a:r>
          </a:p>
          <a:p>
            <a:pPr marL="114300" indent="0">
              <a:buNone/>
            </a:pPr>
            <a:r>
              <a:rPr lang="en-US" sz="4000" dirty="0"/>
              <a:t>)</a:t>
            </a:r>
          </a:p>
          <a:p>
            <a:pPr marL="114300" indent="0">
              <a:buNone/>
            </a:pPr>
            <a:endParaRPr lang="en-US" sz="4000" dirty="0"/>
          </a:p>
          <a:p>
            <a:pPr marL="114300" indent="0">
              <a:buNone/>
            </a:pPr>
            <a:r>
              <a:rPr lang="en-US" sz="4000" dirty="0"/>
              <a:t>print(</a:t>
            </a:r>
            <a:r>
              <a:rPr lang="en-US" sz="4000" dirty="0" err="1"/>
              <a:t>dynamic_prompt.format</a:t>
            </a:r>
            <a:r>
              <a:rPr lang="en-US" sz="4000" dirty="0"/>
              <a:t>(review="This mind-bending sci-fi adventure took me on an exhilarating journey through space and time! "))</a:t>
            </a:r>
          </a:p>
          <a:p>
            <a:pPr marL="114300" indent="0">
              <a:buNone/>
            </a:pPr>
            <a:endParaRPr lang="en-US" dirty="0"/>
          </a:p>
          <a:p>
            <a:endParaRPr lang="en-IN" dirty="0"/>
          </a:p>
        </p:txBody>
      </p:sp>
    </p:spTree>
    <p:extLst>
      <p:ext uri="{BB962C8B-B14F-4D97-AF65-F5344CB8AC3E}">
        <p14:creationId xmlns:p14="http://schemas.microsoft.com/office/powerpoint/2010/main" val="3172096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CB9540-B6B1-4CF9-8D38-C8C46E421FEB}"/>
              </a:ext>
            </a:extLst>
          </p:cNvPr>
          <p:cNvSpPr>
            <a:spLocks noGrp="1"/>
          </p:cNvSpPr>
          <p:nvPr>
            <p:ph type="body" idx="1"/>
          </p:nvPr>
        </p:nvSpPr>
        <p:spPr>
          <a:xfrm>
            <a:off x="838200" y="546100"/>
            <a:ext cx="10515600" cy="5630863"/>
          </a:xfrm>
        </p:spPr>
        <p:txBody>
          <a:bodyPr>
            <a:normAutofit/>
          </a:bodyPr>
          <a:lstStyle/>
          <a:p>
            <a:pPr marL="114300" indent="0">
              <a:buNone/>
            </a:pPr>
            <a:r>
              <a:rPr lang="en-IN" dirty="0"/>
              <a:t>Select by maximal marginal relevance (MMR)</a:t>
            </a:r>
          </a:p>
          <a:p>
            <a:pPr marL="114300" indent="0">
              <a:buNone/>
            </a:pPr>
            <a:r>
              <a:rPr lang="en-US" sz="1600" dirty="0">
                <a:solidFill>
                  <a:schemeClr val="tx1"/>
                </a:solidFill>
              </a:rPr>
              <a:t>Selects examples based on a combination of which examples are most similar to the inputs, while also optimizing for diversity. It does this by finding the examples with the embeddings that have the greatest cosine similarity with the inputs, and then iteratively adding them while penalizing them for closeness to already selected examples.</a:t>
            </a:r>
          </a:p>
          <a:p>
            <a:pPr marL="114300" indent="0">
              <a:buNone/>
            </a:pPr>
            <a:endParaRPr lang="en-US" sz="1600" dirty="0">
              <a:solidFill>
                <a:schemeClr val="tx1"/>
              </a:solidFill>
            </a:endParaRPr>
          </a:p>
          <a:p>
            <a:pPr marL="114300" indent="0">
              <a:buNone/>
            </a:pPr>
            <a:endParaRPr lang="en-US" sz="1600" dirty="0">
              <a:solidFill>
                <a:schemeClr val="tx1"/>
              </a:solidFill>
            </a:endParaRPr>
          </a:p>
          <a:p>
            <a:pPr marL="114300" indent="0">
              <a:buNone/>
            </a:pPr>
            <a:r>
              <a:rPr lang="en-US" sz="1600" dirty="0">
                <a:solidFill>
                  <a:schemeClr val="tx1"/>
                </a:solidFill>
              </a:rPr>
              <a:t>from </a:t>
            </a:r>
            <a:r>
              <a:rPr lang="en-US" sz="1600" dirty="0" err="1">
                <a:solidFill>
                  <a:schemeClr val="tx1"/>
                </a:solidFill>
              </a:rPr>
              <a:t>langchain_openai</a:t>
            </a:r>
            <a:r>
              <a:rPr lang="en-US" sz="1600" dirty="0">
                <a:solidFill>
                  <a:schemeClr val="tx1"/>
                </a:solidFill>
              </a:rPr>
              <a:t> import </a:t>
            </a:r>
            <a:r>
              <a:rPr lang="en-US" sz="1600" dirty="0" err="1">
                <a:solidFill>
                  <a:schemeClr val="tx1"/>
                </a:solidFill>
              </a:rPr>
              <a:t>AzureOpenAIEmbeddings</a:t>
            </a:r>
            <a:endParaRPr lang="en-US" sz="1600" dirty="0">
              <a:solidFill>
                <a:schemeClr val="tx1"/>
              </a:solidFill>
            </a:endParaRPr>
          </a:p>
          <a:p>
            <a:pPr marL="114300" indent="0">
              <a:buNone/>
            </a:pPr>
            <a:r>
              <a:rPr lang="en-US" sz="1600" dirty="0">
                <a:solidFill>
                  <a:schemeClr val="tx1"/>
                </a:solidFill>
              </a:rPr>
              <a:t>from </a:t>
            </a:r>
            <a:r>
              <a:rPr lang="en-US" sz="1600" dirty="0" err="1">
                <a:solidFill>
                  <a:schemeClr val="tx1"/>
                </a:solidFill>
              </a:rPr>
              <a:t>langchain_community.vectorstores</a:t>
            </a:r>
            <a:r>
              <a:rPr lang="en-US" sz="1600" dirty="0">
                <a:solidFill>
                  <a:schemeClr val="tx1"/>
                </a:solidFill>
              </a:rPr>
              <a:t> import FAISS</a:t>
            </a:r>
          </a:p>
          <a:p>
            <a:pPr marL="114300" indent="0">
              <a:buNone/>
            </a:pPr>
            <a:r>
              <a:rPr lang="en-US" sz="1600" dirty="0">
                <a:solidFill>
                  <a:schemeClr val="tx1"/>
                </a:solidFill>
              </a:rPr>
              <a:t>from </a:t>
            </a:r>
            <a:r>
              <a:rPr lang="en-US" sz="1600" dirty="0" err="1">
                <a:solidFill>
                  <a:schemeClr val="tx1"/>
                </a:solidFill>
              </a:rPr>
              <a:t>langchain_core.example_selectors</a:t>
            </a:r>
            <a:r>
              <a:rPr lang="en-US" sz="1600" dirty="0">
                <a:solidFill>
                  <a:schemeClr val="tx1"/>
                </a:solidFill>
              </a:rPr>
              <a:t> import (</a:t>
            </a:r>
          </a:p>
          <a:p>
            <a:pPr marL="114300" indent="0">
              <a:buNone/>
            </a:pPr>
            <a:r>
              <a:rPr lang="en-US" sz="1600" dirty="0">
                <a:solidFill>
                  <a:schemeClr val="tx1"/>
                </a:solidFill>
              </a:rPr>
              <a:t>    </a:t>
            </a:r>
            <a:r>
              <a:rPr lang="en-US" sz="1600" dirty="0" err="1">
                <a:solidFill>
                  <a:schemeClr val="tx1"/>
                </a:solidFill>
              </a:rPr>
              <a:t>MaxMarginalRelevanceExampleSelector</a:t>
            </a:r>
            <a:r>
              <a:rPr lang="en-US" sz="1600" dirty="0">
                <a:solidFill>
                  <a:schemeClr val="tx1"/>
                </a:solidFill>
              </a:rPr>
              <a:t>,</a:t>
            </a:r>
          </a:p>
          <a:p>
            <a:pPr marL="114300" indent="0">
              <a:buNone/>
            </a:pPr>
            <a:r>
              <a:rPr lang="en-US" sz="1600" dirty="0">
                <a:solidFill>
                  <a:schemeClr val="tx1"/>
                </a:solidFill>
              </a:rPr>
              <a:t>    </a:t>
            </a:r>
            <a:r>
              <a:rPr lang="en-US" sz="1600" dirty="0" err="1">
                <a:solidFill>
                  <a:schemeClr val="tx1"/>
                </a:solidFill>
              </a:rPr>
              <a:t>SemanticSimilarityExampleSelector</a:t>
            </a:r>
            <a:r>
              <a:rPr lang="en-US" sz="1600" dirty="0">
                <a:solidFill>
                  <a:schemeClr val="tx1"/>
                </a:solidFill>
              </a:rPr>
              <a:t>,</a:t>
            </a:r>
          </a:p>
          <a:p>
            <a:pPr marL="114300" indent="0">
              <a:buNone/>
            </a:pPr>
            <a:r>
              <a:rPr lang="en-US" sz="1600" dirty="0">
                <a:solidFill>
                  <a:schemeClr val="tx1"/>
                </a:solidFill>
              </a:rPr>
              <a:t>)</a:t>
            </a:r>
          </a:p>
          <a:p>
            <a:pPr marL="114300" indent="0">
              <a:buNone/>
            </a:pPr>
            <a:r>
              <a:rPr lang="en-US" sz="1600" dirty="0">
                <a:solidFill>
                  <a:schemeClr val="tx1"/>
                </a:solidFill>
              </a:rPr>
              <a:t>from </a:t>
            </a:r>
            <a:r>
              <a:rPr lang="en-US" sz="1600" dirty="0" err="1">
                <a:solidFill>
                  <a:schemeClr val="tx1"/>
                </a:solidFill>
              </a:rPr>
              <a:t>langchain_core.prompts</a:t>
            </a:r>
            <a:r>
              <a:rPr lang="en-US" sz="1600" dirty="0">
                <a:solidFill>
                  <a:schemeClr val="tx1"/>
                </a:solidFill>
              </a:rPr>
              <a:t> import </a:t>
            </a:r>
            <a:r>
              <a:rPr lang="en-US" sz="1600" dirty="0" err="1">
                <a:solidFill>
                  <a:schemeClr val="tx1"/>
                </a:solidFill>
              </a:rPr>
              <a:t>FewShotPromptTemplate</a:t>
            </a:r>
            <a:r>
              <a:rPr lang="en-US" sz="1600" dirty="0">
                <a:solidFill>
                  <a:schemeClr val="tx1"/>
                </a:solidFill>
              </a:rPr>
              <a:t>, </a:t>
            </a:r>
            <a:r>
              <a:rPr lang="en-US" sz="1600" dirty="0" err="1">
                <a:solidFill>
                  <a:schemeClr val="tx1"/>
                </a:solidFill>
              </a:rPr>
              <a:t>PromptTemplate</a:t>
            </a:r>
            <a:endParaRPr lang="en-US" sz="1600" dirty="0">
              <a:solidFill>
                <a:schemeClr val="tx1"/>
              </a:solidFill>
            </a:endParaRPr>
          </a:p>
          <a:p>
            <a:pPr marL="114300" indent="0">
              <a:buNone/>
            </a:pPr>
            <a:endParaRPr lang="en-US" sz="1600" dirty="0">
              <a:solidFill>
                <a:schemeClr val="tx1"/>
              </a:solidFill>
            </a:endParaRPr>
          </a:p>
        </p:txBody>
      </p:sp>
    </p:spTree>
    <p:extLst>
      <p:ext uri="{BB962C8B-B14F-4D97-AF65-F5344CB8AC3E}">
        <p14:creationId xmlns:p14="http://schemas.microsoft.com/office/powerpoint/2010/main" val="35711252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0E4BDD4-DA2F-B310-64D6-515A7F8CE956}"/>
              </a:ext>
            </a:extLst>
          </p:cNvPr>
          <p:cNvSpPr>
            <a:spLocks noGrp="1"/>
          </p:cNvSpPr>
          <p:nvPr>
            <p:ph type="body" idx="1"/>
          </p:nvPr>
        </p:nvSpPr>
        <p:spPr>
          <a:xfrm>
            <a:off x="838200" y="431800"/>
            <a:ext cx="10515600" cy="5745163"/>
          </a:xfrm>
        </p:spPr>
        <p:txBody>
          <a:bodyPr>
            <a:normAutofit fontScale="70000" lnSpcReduction="20000"/>
          </a:bodyPr>
          <a:lstStyle/>
          <a:p>
            <a:pPr marL="114300" indent="0">
              <a:buNone/>
            </a:pPr>
            <a:r>
              <a:rPr lang="en-US" sz="2800" dirty="0">
                <a:solidFill>
                  <a:schemeClr val="tx1"/>
                </a:solidFill>
              </a:rPr>
              <a:t>examples = [</a:t>
            </a:r>
          </a:p>
          <a:p>
            <a:pPr marL="114300" indent="0">
              <a:buNone/>
            </a:pPr>
            <a:r>
              <a:rPr lang="en-US" sz="2800" dirty="0">
                <a:solidFill>
                  <a:schemeClr val="tx1"/>
                </a:solidFill>
              </a:rPr>
              <a:t>    {"input": "This action-packed thriller kept me on the edge of my seat from start to finish! The stunts were incredible, and the storyline had me hooked. Definitely a must-watch for any action movie fan!", "output": "Action"},</a:t>
            </a:r>
          </a:p>
          <a:p>
            <a:pPr marL="114300" indent="0">
              <a:buNone/>
            </a:pPr>
            <a:r>
              <a:rPr lang="en-US" sz="2800" dirty="0">
                <a:solidFill>
                  <a:schemeClr val="tx1"/>
                </a:solidFill>
              </a:rPr>
              <a:t>    {"input": "I </a:t>
            </a:r>
            <a:r>
              <a:rPr lang="en-US" sz="2800" dirty="0" err="1">
                <a:solidFill>
                  <a:schemeClr val="tx1"/>
                </a:solidFill>
              </a:rPr>
              <a:t>havent</a:t>
            </a:r>
            <a:r>
              <a:rPr lang="en-US" sz="2800" dirty="0">
                <a:solidFill>
                  <a:schemeClr val="tx1"/>
                </a:solidFill>
              </a:rPr>
              <a:t> laughed this hard in ages!", "output": "Comedy"},</a:t>
            </a:r>
          </a:p>
          <a:p>
            <a:pPr marL="114300" indent="0">
              <a:buNone/>
            </a:pPr>
            <a:r>
              <a:rPr lang="en-US" sz="2800" dirty="0">
                <a:solidFill>
                  <a:schemeClr val="tx1"/>
                </a:solidFill>
              </a:rPr>
              <a:t>    {"input": "A truly moving story that tugs at the heartstrings. The characters were well-developed, and the emotional depth of the film left a lasting impact. ", "output": "Drama"},</a:t>
            </a:r>
          </a:p>
          <a:p>
            <a:pPr marL="114300" indent="0">
              <a:buNone/>
            </a:pPr>
            <a:r>
              <a:rPr lang="en-US" sz="2800" dirty="0">
                <a:solidFill>
                  <a:schemeClr val="tx1"/>
                </a:solidFill>
              </a:rPr>
              <a:t>    {"input": "I watched this movie with all the lights on! The suspense was unbearable, and the scares were genuinely terrifying. If you're a fan of horror, this film will definitely give you chills down your spine.", "output": "Horror"},</a:t>
            </a:r>
          </a:p>
          <a:p>
            <a:pPr marL="114300" indent="0">
              <a:buNone/>
            </a:pPr>
            <a:r>
              <a:rPr lang="en-US" sz="2800" dirty="0">
                <a:solidFill>
                  <a:schemeClr val="tx1"/>
                </a:solidFill>
              </a:rPr>
              <a:t>    {"input": " fell in love with this movie! The chemistry between the leads was palpable, and the romantic storyline was beautifully portrayed.", "output": "Romance"},</a:t>
            </a:r>
          </a:p>
          <a:p>
            <a:pPr marL="114300" indent="0">
              <a:buNone/>
            </a:pPr>
            <a:r>
              <a:rPr lang="en-US" sz="2800" dirty="0">
                <a:solidFill>
                  <a:schemeClr val="tx1"/>
                </a:solidFill>
              </a:rPr>
              <a:t>]</a:t>
            </a:r>
          </a:p>
          <a:p>
            <a:pPr marL="114300" indent="0">
              <a:buNone/>
            </a:pPr>
            <a:endParaRPr lang="en-US" sz="2800" dirty="0">
              <a:solidFill>
                <a:schemeClr val="tx1"/>
              </a:solidFill>
            </a:endParaRPr>
          </a:p>
          <a:p>
            <a:pPr marL="114300" indent="0">
              <a:buNone/>
            </a:pPr>
            <a:r>
              <a:rPr lang="en-US" sz="2800" dirty="0" err="1">
                <a:solidFill>
                  <a:schemeClr val="tx1"/>
                </a:solidFill>
              </a:rPr>
              <a:t>example_prompt</a:t>
            </a:r>
            <a:r>
              <a:rPr lang="en-US" sz="2800" dirty="0">
                <a:solidFill>
                  <a:schemeClr val="tx1"/>
                </a:solidFill>
              </a:rPr>
              <a:t> = </a:t>
            </a:r>
            <a:r>
              <a:rPr lang="en-US" sz="2800" dirty="0" err="1">
                <a:solidFill>
                  <a:schemeClr val="tx1"/>
                </a:solidFill>
              </a:rPr>
              <a:t>PromptTemplate</a:t>
            </a:r>
            <a:r>
              <a:rPr lang="en-US" sz="2800" dirty="0">
                <a:solidFill>
                  <a:schemeClr val="tx1"/>
                </a:solidFill>
              </a:rPr>
              <a:t>(</a:t>
            </a:r>
          </a:p>
          <a:p>
            <a:pPr marL="114300" indent="0">
              <a:buNone/>
            </a:pPr>
            <a:r>
              <a:rPr lang="en-US" sz="2800" dirty="0">
                <a:solidFill>
                  <a:schemeClr val="tx1"/>
                </a:solidFill>
              </a:rPr>
              <a:t>    </a:t>
            </a:r>
            <a:r>
              <a:rPr lang="en-US" sz="2800" dirty="0" err="1">
                <a:solidFill>
                  <a:schemeClr val="tx1"/>
                </a:solidFill>
              </a:rPr>
              <a:t>input_variables</a:t>
            </a:r>
            <a:r>
              <a:rPr lang="en-US" sz="2800" dirty="0">
                <a:solidFill>
                  <a:schemeClr val="tx1"/>
                </a:solidFill>
              </a:rPr>
              <a:t>=["input", "output"],</a:t>
            </a:r>
          </a:p>
          <a:p>
            <a:pPr marL="114300" indent="0">
              <a:buNone/>
            </a:pPr>
            <a:r>
              <a:rPr lang="en-US" sz="2800" dirty="0">
                <a:solidFill>
                  <a:schemeClr val="tx1"/>
                </a:solidFill>
              </a:rPr>
              <a:t>    template="Input: {input}\</a:t>
            </a:r>
            <a:r>
              <a:rPr lang="en-US" sz="2800" dirty="0" err="1">
                <a:solidFill>
                  <a:schemeClr val="tx1"/>
                </a:solidFill>
              </a:rPr>
              <a:t>nOutput</a:t>
            </a:r>
            <a:r>
              <a:rPr lang="en-US" sz="2800" dirty="0">
                <a:solidFill>
                  <a:schemeClr val="tx1"/>
                </a:solidFill>
              </a:rPr>
              <a:t>: {output}",</a:t>
            </a:r>
          </a:p>
          <a:p>
            <a:pPr marL="114300" indent="0">
              <a:buNone/>
            </a:pPr>
            <a:r>
              <a:rPr lang="en-US" sz="2800" dirty="0">
                <a:solidFill>
                  <a:schemeClr val="tx1"/>
                </a:solidFill>
              </a:rPr>
              <a:t>)</a:t>
            </a:r>
            <a:endParaRPr lang="en-IN" sz="2800" dirty="0">
              <a:solidFill>
                <a:schemeClr val="tx1"/>
              </a:solidFill>
            </a:endParaRPr>
          </a:p>
          <a:p>
            <a:pPr marL="114300" indent="0">
              <a:buNone/>
            </a:pPr>
            <a:endParaRPr lang="en-IN" dirty="0"/>
          </a:p>
        </p:txBody>
      </p:sp>
    </p:spTree>
    <p:extLst>
      <p:ext uri="{BB962C8B-B14F-4D97-AF65-F5344CB8AC3E}">
        <p14:creationId xmlns:p14="http://schemas.microsoft.com/office/powerpoint/2010/main" val="12353394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E126470-45D9-BE81-194D-E1472C72B9BC}"/>
              </a:ext>
            </a:extLst>
          </p:cNvPr>
          <p:cNvSpPr>
            <a:spLocks noGrp="1"/>
          </p:cNvSpPr>
          <p:nvPr>
            <p:ph type="body" idx="1"/>
          </p:nvPr>
        </p:nvSpPr>
        <p:spPr>
          <a:xfrm>
            <a:off x="838200" y="330200"/>
            <a:ext cx="10515600" cy="5846763"/>
          </a:xfrm>
        </p:spPr>
        <p:txBody>
          <a:bodyPr>
            <a:normAutofit fontScale="85000" lnSpcReduction="20000"/>
          </a:bodyPr>
          <a:lstStyle/>
          <a:p>
            <a:pPr marL="114300" indent="0">
              <a:buNone/>
            </a:pPr>
            <a:r>
              <a:rPr lang="en-US" dirty="0"/>
              <a:t>embeddings = </a:t>
            </a:r>
            <a:r>
              <a:rPr lang="en-US" dirty="0" err="1"/>
              <a:t>AzureOpenAIEmbeddings</a:t>
            </a:r>
            <a:r>
              <a:rPr lang="en-US" dirty="0"/>
              <a:t>(</a:t>
            </a:r>
          </a:p>
          <a:p>
            <a:pPr marL="114300" indent="0">
              <a:buNone/>
            </a:pPr>
            <a:r>
              <a:rPr lang="en-US" dirty="0"/>
              <a:t>    model="ADA_RAG_DONO_DEMO",</a:t>
            </a:r>
          </a:p>
          <a:p>
            <a:pPr marL="114300" indent="0">
              <a:buNone/>
            </a:pPr>
            <a:r>
              <a:rPr lang="en-US" dirty="0"/>
              <a:t>    </a:t>
            </a:r>
            <a:r>
              <a:rPr lang="en-US" dirty="0" err="1"/>
              <a:t>api_key</a:t>
            </a:r>
            <a:r>
              <a:rPr lang="en-US" dirty="0"/>
              <a:t>="39f2089f6a2a4c52967260b0e9ffdc33",</a:t>
            </a:r>
          </a:p>
          <a:p>
            <a:pPr marL="114300" indent="0">
              <a:buNone/>
            </a:pPr>
            <a:r>
              <a:rPr lang="en-US" dirty="0"/>
              <a:t>    </a:t>
            </a:r>
            <a:r>
              <a:rPr lang="en-US" dirty="0" err="1"/>
              <a:t>api_version</a:t>
            </a:r>
            <a:r>
              <a:rPr lang="en-US" dirty="0"/>
              <a:t>="2024-02-01",</a:t>
            </a:r>
          </a:p>
          <a:p>
            <a:pPr marL="114300" indent="0">
              <a:buNone/>
            </a:pPr>
            <a:r>
              <a:rPr lang="en-US" dirty="0"/>
              <a:t>    </a:t>
            </a:r>
            <a:r>
              <a:rPr lang="en-US" dirty="0" err="1"/>
              <a:t>azure_endpoint</a:t>
            </a:r>
            <a:r>
              <a:rPr lang="en-US" dirty="0"/>
              <a:t>="https://dono-rag-demo-resource-instance.openai.azure.com"</a:t>
            </a:r>
          </a:p>
          <a:p>
            <a:pPr marL="114300" indent="0">
              <a:buNone/>
            </a:pPr>
            <a:r>
              <a:rPr lang="en-US" dirty="0"/>
              <a:t>)</a:t>
            </a:r>
          </a:p>
          <a:p>
            <a:pPr marL="114300" indent="0">
              <a:buNone/>
            </a:pPr>
            <a:endParaRPr lang="en-US" dirty="0"/>
          </a:p>
          <a:p>
            <a:pPr marL="114300" indent="0">
              <a:buNone/>
            </a:pPr>
            <a:r>
              <a:rPr lang="en-US" dirty="0" err="1"/>
              <a:t>example_selector</a:t>
            </a:r>
            <a:r>
              <a:rPr lang="en-US" dirty="0"/>
              <a:t> = </a:t>
            </a:r>
            <a:r>
              <a:rPr lang="en-US" dirty="0" err="1"/>
              <a:t>MaxMarginalRelevanceExampleSelector.from_examples</a:t>
            </a:r>
            <a:r>
              <a:rPr lang="en-US" dirty="0"/>
              <a:t>(</a:t>
            </a:r>
          </a:p>
          <a:p>
            <a:pPr marL="114300" indent="0">
              <a:buNone/>
            </a:pPr>
            <a:r>
              <a:rPr lang="en-US" dirty="0"/>
              <a:t>    # The list of examples available to select from </a:t>
            </a:r>
            <a:r>
              <a:rPr lang="en-US" dirty="0" err="1"/>
              <a:t>examples,The</a:t>
            </a:r>
            <a:r>
              <a:rPr lang="en-US" dirty="0"/>
              <a:t> embedding class used to produce #embeddings which are used to measure semantic similarity.</a:t>
            </a:r>
          </a:p>
          <a:p>
            <a:pPr marL="114300" indent="0">
              <a:buNone/>
            </a:pPr>
            <a:r>
              <a:rPr lang="en-US" dirty="0"/>
              <a:t>    embeddings,</a:t>
            </a:r>
          </a:p>
          <a:p>
            <a:pPr marL="114300" indent="0">
              <a:buNone/>
            </a:pPr>
            <a:r>
              <a:rPr lang="en-US" dirty="0"/>
              <a:t>FAISS,</a:t>
            </a:r>
          </a:p>
          <a:p>
            <a:pPr marL="114300" indent="0">
              <a:buNone/>
            </a:pPr>
            <a:r>
              <a:rPr lang="en-US" dirty="0"/>
              <a:t>    # The number of examples to produce.</a:t>
            </a:r>
          </a:p>
          <a:p>
            <a:pPr marL="114300" indent="0">
              <a:buNone/>
            </a:pPr>
            <a:r>
              <a:rPr lang="en-US" dirty="0"/>
              <a:t>    k=2,</a:t>
            </a:r>
          </a:p>
          <a:p>
            <a:pPr marL="114300" indent="0">
              <a:buNone/>
            </a:pPr>
            <a:r>
              <a:rPr lang="en-US" dirty="0"/>
              <a:t>)</a:t>
            </a:r>
          </a:p>
          <a:p>
            <a:pPr marL="114300" indent="0">
              <a:buNone/>
            </a:pPr>
            <a:endParaRPr lang="en-IN" dirty="0"/>
          </a:p>
        </p:txBody>
      </p:sp>
    </p:spTree>
    <p:extLst>
      <p:ext uri="{BB962C8B-B14F-4D97-AF65-F5344CB8AC3E}">
        <p14:creationId xmlns:p14="http://schemas.microsoft.com/office/powerpoint/2010/main" val="150089834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847041A-93C5-B3EC-BFD4-3A54896DE93F}"/>
              </a:ext>
            </a:extLst>
          </p:cNvPr>
          <p:cNvSpPr>
            <a:spLocks noGrp="1"/>
          </p:cNvSpPr>
          <p:nvPr>
            <p:ph type="body" idx="1"/>
          </p:nvPr>
        </p:nvSpPr>
        <p:spPr>
          <a:xfrm>
            <a:off x="838200" y="609600"/>
            <a:ext cx="10515600" cy="5567363"/>
          </a:xfrm>
        </p:spPr>
        <p:txBody>
          <a:bodyPr>
            <a:normAutofit lnSpcReduction="10000"/>
          </a:bodyPr>
          <a:lstStyle/>
          <a:p>
            <a:pPr marL="114300" indent="0">
              <a:buNone/>
            </a:pPr>
            <a:r>
              <a:rPr lang="en-US" dirty="0" err="1"/>
              <a:t>mmr_prompt</a:t>
            </a:r>
            <a:r>
              <a:rPr lang="en-US" dirty="0"/>
              <a:t> = </a:t>
            </a:r>
            <a:r>
              <a:rPr lang="en-US" dirty="0" err="1"/>
              <a:t>FewShotPromptTemplate</a:t>
            </a:r>
            <a:r>
              <a:rPr lang="en-US" dirty="0"/>
              <a:t>(</a:t>
            </a:r>
          </a:p>
          <a:p>
            <a:pPr marL="114300" indent="0">
              <a:buNone/>
            </a:pPr>
            <a:r>
              <a:rPr lang="en-US" dirty="0"/>
              <a:t>    # We provide an </a:t>
            </a:r>
            <a:r>
              <a:rPr lang="en-US" dirty="0" err="1"/>
              <a:t>ExampleSelector</a:t>
            </a:r>
            <a:r>
              <a:rPr lang="en-US" dirty="0"/>
              <a:t> instead of examples.</a:t>
            </a:r>
          </a:p>
          <a:p>
            <a:pPr marL="114300" indent="0">
              <a:buNone/>
            </a:pPr>
            <a:r>
              <a:rPr lang="en-US" dirty="0"/>
              <a:t>    </a:t>
            </a:r>
            <a:r>
              <a:rPr lang="en-US" dirty="0" err="1"/>
              <a:t>example_selector</a:t>
            </a:r>
            <a:r>
              <a:rPr lang="en-US" dirty="0"/>
              <a:t>=</a:t>
            </a:r>
            <a:r>
              <a:rPr lang="en-US" dirty="0" err="1"/>
              <a:t>example_selector</a:t>
            </a:r>
            <a:r>
              <a:rPr lang="en-US" dirty="0"/>
              <a:t>,</a:t>
            </a:r>
          </a:p>
          <a:p>
            <a:pPr marL="114300" indent="0">
              <a:buNone/>
            </a:pPr>
            <a:r>
              <a:rPr lang="en-US" dirty="0"/>
              <a:t>    </a:t>
            </a:r>
            <a:r>
              <a:rPr lang="en-US" dirty="0" err="1"/>
              <a:t>example_prompt</a:t>
            </a:r>
            <a:r>
              <a:rPr lang="en-US" dirty="0"/>
              <a:t>=</a:t>
            </a:r>
            <a:r>
              <a:rPr lang="en-US" dirty="0" err="1"/>
              <a:t>example_prompt</a:t>
            </a:r>
            <a:r>
              <a:rPr lang="en-US" dirty="0"/>
              <a:t>,</a:t>
            </a:r>
          </a:p>
          <a:p>
            <a:pPr marL="114300" indent="0">
              <a:buNone/>
            </a:pPr>
            <a:r>
              <a:rPr lang="en-US" dirty="0"/>
              <a:t>    prefix="Guess the genre of the movie by the review",</a:t>
            </a:r>
          </a:p>
          <a:p>
            <a:pPr marL="114300" indent="0">
              <a:buNone/>
            </a:pPr>
            <a:r>
              <a:rPr lang="en-US" dirty="0"/>
              <a:t>    suffix="Input: {review}\</a:t>
            </a:r>
            <a:r>
              <a:rPr lang="en-US" dirty="0" err="1"/>
              <a:t>nOutput</a:t>
            </a:r>
            <a:r>
              <a:rPr lang="en-US" dirty="0"/>
              <a:t>:",</a:t>
            </a:r>
          </a:p>
          <a:p>
            <a:pPr marL="114300" indent="0">
              <a:buNone/>
            </a:pPr>
            <a:r>
              <a:rPr lang="en-US" dirty="0"/>
              <a:t>    </a:t>
            </a:r>
            <a:r>
              <a:rPr lang="en-US" dirty="0" err="1"/>
              <a:t>input_variables</a:t>
            </a:r>
            <a:r>
              <a:rPr lang="en-US" dirty="0"/>
              <a:t>=["review"],</a:t>
            </a:r>
          </a:p>
          <a:p>
            <a:pPr marL="114300" indent="0">
              <a:buNone/>
            </a:pPr>
            <a:r>
              <a:rPr lang="en-US" dirty="0"/>
              <a:t>)</a:t>
            </a:r>
          </a:p>
          <a:p>
            <a:pPr marL="114300" indent="0">
              <a:buNone/>
            </a:pPr>
            <a:endParaRPr lang="en-US" dirty="0"/>
          </a:p>
          <a:p>
            <a:pPr marL="114300" indent="0">
              <a:buNone/>
            </a:pPr>
            <a:r>
              <a:rPr lang="en-US" dirty="0"/>
              <a:t>print(</a:t>
            </a:r>
            <a:r>
              <a:rPr lang="en-US" dirty="0" err="1"/>
              <a:t>mmr_prompt.format</a:t>
            </a:r>
            <a:r>
              <a:rPr lang="en-US" dirty="0"/>
              <a:t>(review="This mind-bending sci-fi adventure took me on an exhilarating journey through space and time! "))</a:t>
            </a:r>
          </a:p>
          <a:p>
            <a:pPr marL="114300" indent="0">
              <a:buNone/>
            </a:pPr>
            <a:endParaRPr lang="en-IN" dirty="0"/>
          </a:p>
        </p:txBody>
      </p:sp>
    </p:spTree>
    <p:extLst>
      <p:ext uri="{BB962C8B-B14F-4D97-AF65-F5344CB8AC3E}">
        <p14:creationId xmlns:p14="http://schemas.microsoft.com/office/powerpoint/2010/main" val="50258556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23" name="Google Shape;223;p6"/>
          <p:cNvSpPr/>
          <p:nvPr/>
        </p:nvSpPr>
        <p:spPr>
          <a:xfrm rot="-5400000">
            <a:off x="10438146" y="1042605"/>
            <a:ext cx="2796461" cy="711252"/>
          </a:xfrm>
          <a:prstGeom prst="rect">
            <a:avLst/>
          </a:prstGeom>
          <a:gradFill>
            <a:gsLst>
              <a:gs pos="0">
                <a:srgbClr val="F5F4F4">
                  <a:alpha val="0"/>
                </a:srgbClr>
              </a:gs>
              <a:gs pos="100000">
                <a:srgbClr val="AEABAB">
                  <a:alpha val="9019"/>
                </a:srgbClr>
              </a:gs>
            </a:gsLst>
            <a:lin ang="8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chemeClr val="tx1"/>
              </a:solidFill>
              <a:latin typeface="Calibri"/>
              <a:ea typeface="Calibri"/>
              <a:cs typeface="Calibri"/>
              <a:sym typeface="Calibri"/>
            </a:endParaRPr>
          </a:p>
        </p:txBody>
      </p:sp>
      <p:grpSp>
        <p:nvGrpSpPr>
          <p:cNvPr id="224" name="Google Shape;224;p6"/>
          <p:cNvGrpSpPr/>
          <p:nvPr/>
        </p:nvGrpSpPr>
        <p:grpSpPr>
          <a:xfrm>
            <a:off x="11259539" y="317578"/>
            <a:ext cx="548640" cy="549007"/>
            <a:chOff x="7029447" y="3514725"/>
            <a:chExt cx="1285875" cy="549007"/>
          </a:xfrm>
        </p:grpSpPr>
        <p:cxnSp>
          <p:nvCxnSpPr>
            <p:cNvPr id="225" name="Google Shape;225;p6"/>
            <p:cNvCxnSpPr/>
            <p:nvPr/>
          </p:nvCxnSpPr>
          <p:spPr>
            <a:xfrm>
              <a:off x="7029447" y="3514725"/>
              <a:ext cx="1285875" cy="0"/>
            </a:xfrm>
            <a:prstGeom prst="straightConnector1">
              <a:avLst/>
            </a:prstGeom>
            <a:noFill/>
            <a:ln w="31750" cap="rnd" cmpd="sng">
              <a:solidFill>
                <a:srgbClr val="EFEFEF">
                  <a:alpha val="40000"/>
                </a:srgbClr>
              </a:solidFill>
              <a:prstDash val="dot"/>
              <a:round/>
              <a:headEnd type="none" w="sm" len="sm"/>
              <a:tailEnd type="none" w="sm" len="sm"/>
            </a:ln>
          </p:spPr>
        </p:cxnSp>
        <p:cxnSp>
          <p:nvCxnSpPr>
            <p:cNvPr id="226" name="Google Shape;226;p6"/>
            <p:cNvCxnSpPr/>
            <p:nvPr/>
          </p:nvCxnSpPr>
          <p:spPr>
            <a:xfrm>
              <a:off x="7029447" y="3697727"/>
              <a:ext cx="1285875" cy="0"/>
            </a:xfrm>
            <a:prstGeom prst="straightConnector1">
              <a:avLst/>
            </a:prstGeom>
            <a:noFill/>
            <a:ln w="31750" cap="rnd" cmpd="sng">
              <a:solidFill>
                <a:srgbClr val="EFEFEF">
                  <a:alpha val="40000"/>
                </a:srgbClr>
              </a:solidFill>
              <a:prstDash val="dot"/>
              <a:round/>
              <a:headEnd type="none" w="sm" len="sm"/>
              <a:tailEnd type="none" w="sm" len="sm"/>
            </a:ln>
          </p:spPr>
        </p:cxnSp>
        <p:cxnSp>
          <p:nvCxnSpPr>
            <p:cNvPr id="227" name="Google Shape;227;p6"/>
            <p:cNvCxnSpPr/>
            <p:nvPr/>
          </p:nvCxnSpPr>
          <p:spPr>
            <a:xfrm>
              <a:off x="7029447" y="3880729"/>
              <a:ext cx="1285875" cy="0"/>
            </a:xfrm>
            <a:prstGeom prst="straightConnector1">
              <a:avLst/>
            </a:prstGeom>
            <a:noFill/>
            <a:ln w="31750" cap="rnd" cmpd="sng">
              <a:solidFill>
                <a:srgbClr val="EFEFEF">
                  <a:alpha val="40000"/>
                </a:srgbClr>
              </a:solidFill>
              <a:prstDash val="dot"/>
              <a:round/>
              <a:headEnd type="none" w="sm" len="sm"/>
              <a:tailEnd type="none" w="sm" len="sm"/>
            </a:ln>
          </p:spPr>
        </p:cxnSp>
        <p:cxnSp>
          <p:nvCxnSpPr>
            <p:cNvPr id="228" name="Google Shape;228;p6"/>
            <p:cNvCxnSpPr/>
            <p:nvPr/>
          </p:nvCxnSpPr>
          <p:spPr>
            <a:xfrm>
              <a:off x="7029447" y="4063732"/>
              <a:ext cx="1285875" cy="0"/>
            </a:xfrm>
            <a:prstGeom prst="straightConnector1">
              <a:avLst/>
            </a:prstGeom>
            <a:noFill/>
            <a:ln w="31750" cap="rnd" cmpd="sng">
              <a:solidFill>
                <a:srgbClr val="EFEFEF">
                  <a:alpha val="40000"/>
                </a:srgbClr>
              </a:solidFill>
              <a:prstDash val="dot"/>
              <a:round/>
              <a:headEnd type="none" w="sm" len="sm"/>
              <a:tailEnd type="none" w="sm" len="sm"/>
            </a:ln>
          </p:spPr>
        </p:cxnSp>
      </p:grpSp>
      <p:sp>
        <p:nvSpPr>
          <p:cNvPr id="229" name="Google Shape;229;p6"/>
          <p:cNvSpPr/>
          <p:nvPr/>
        </p:nvSpPr>
        <p:spPr>
          <a:xfrm rot="-5400000">
            <a:off x="9460608" y="2568069"/>
            <a:ext cx="1381607" cy="1381607"/>
          </a:xfrm>
          <a:prstGeom prst="ellipse">
            <a:avLst/>
          </a:prstGeom>
          <a:noFill/>
          <a:ln w="31750" cap="flat" cmpd="sng">
            <a:solidFill>
              <a:srgbClr val="EFEFEF">
                <a:alpha val="20000"/>
              </a:srgbClr>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chemeClr val="tx1"/>
              </a:solidFill>
              <a:latin typeface="Calibri"/>
              <a:ea typeface="Calibri"/>
              <a:cs typeface="Calibri"/>
              <a:sym typeface="Calibri"/>
            </a:endParaRPr>
          </a:p>
        </p:txBody>
      </p:sp>
      <p:grpSp>
        <p:nvGrpSpPr>
          <p:cNvPr id="230" name="Google Shape;230;p6"/>
          <p:cNvGrpSpPr/>
          <p:nvPr/>
        </p:nvGrpSpPr>
        <p:grpSpPr>
          <a:xfrm rot="-5400000">
            <a:off x="92204" y="4660010"/>
            <a:ext cx="304800" cy="429768"/>
            <a:chOff x="215328" y="-46937"/>
            <a:chExt cx="304800" cy="2773841"/>
          </a:xfrm>
        </p:grpSpPr>
        <p:cxnSp>
          <p:nvCxnSpPr>
            <p:cNvPr id="231" name="Google Shape;231;p6"/>
            <p:cNvCxnSpPr/>
            <p:nvPr/>
          </p:nvCxnSpPr>
          <p:spPr>
            <a:xfrm>
              <a:off x="215328" y="-46937"/>
              <a:ext cx="0" cy="2773841"/>
            </a:xfrm>
            <a:prstGeom prst="straightConnector1">
              <a:avLst/>
            </a:prstGeom>
            <a:noFill/>
            <a:ln w="25400" cap="flat" cmpd="sng">
              <a:solidFill>
                <a:srgbClr val="8296B0">
                  <a:alpha val="49019"/>
                </a:srgbClr>
              </a:solidFill>
              <a:prstDash val="dot"/>
              <a:miter lim="800000"/>
              <a:headEnd type="none" w="sm" len="sm"/>
              <a:tailEnd type="none" w="sm" len="sm"/>
            </a:ln>
          </p:spPr>
        </p:cxnSp>
        <p:cxnSp>
          <p:nvCxnSpPr>
            <p:cNvPr id="232" name="Google Shape;232;p6"/>
            <p:cNvCxnSpPr/>
            <p:nvPr/>
          </p:nvCxnSpPr>
          <p:spPr>
            <a:xfrm>
              <a:off x="316928" y="-46937"/>
              <a:ext cx="0" cy="2773841"/>
            </a:xfrm>
            <a:prstGeom prst="straightConnector1">
              <a:avLst/>
            </a:prstGeom>
            <a:noFill/>
            <a:ln w="25400" cap="flat" cmpd="sng">
              <a:solidFill>
                <a:srgbClr val="8296B0">
                  <a:alpha val="49019"/>
                </a:srgbClr>
              </a:solidFill>
              <a:prstDash val="dot"/>
              <a:miter lim="800000"/>
              <a:headEnd type="none" w="sm" len="sm"/>
              <a:tailEnd type="none" w="sm" len="sm"/>
            </a:ln>
          </p:spPr>
        </p:cxnSp>
        <p:cxnSp>
          <p:nvCxnSpPr>
            <p:cNvPr id="233" name="Google Shape;233;p6"/>
            <p:cNvCxnSpPr/>
            <p:nvPr/>
          </p:nvCxnSpPr>
          <p:spPr>
            <a:xfrm>
              <a:off x="418528" y="-46937"/>
              <a:ext cx="0" cy="2773841"/>
            </a:xfrm>
            <a:prstGeom prst="straightConnector1">
              <a:avLst/>
            </a:prstGeom>
            <a:noFill/>
            <a:ln w="25400" cap="flat" cmpd="sng">
              <a:solidFill>
                <a:srgbClr val="8296B0">
                  <a:alpha val="49019"/>
                </a:srgbClr>
              </a:solidFill>
              <a:prstDash val="dot"/>
              <a:miter lim="800000"/>
              <a:headEnd type="none" w="sm" len="sm"/>
              <a:tailEnd type="none" w="sm" len="sm"/>
            </a:ln>
          </p:spPr>
        </p:cxnSp>
        <p:cxnSp>
          <p:nvCxnSpPr>
            <p:cNvPr id="234" name="Google Shape;234;p6"/>
            <p:cNvCxnSpPr/>
            <p:nvPr/>
          </p:nvCxnSpPr>
          <p:spPr>
            <a:xfrm>
              <a:off x="520128" y="-46937"/>
              <a:ext cx="0" cy="2773841"/>
            </a:xfrm>
            <a:prstGeom prst="straightConnector1">
              <a:avLst/>
            </a:prstGeom>
            <a:noFill/>
            <a:ln w="25400" cap="flat" cmpd="sng">
              <a:solidFill>
                <a:srgbClr val="8296B0">
                  <a:alpha val="49019"/>
                </a:srgbClr>
              </a:solidFill>
              <a:prstDash val="dot"/>
              <a:miter lim="800000"/>
              <a:headEnd type="none" w="sm" len="sm"/>
              <a:tailEnd type="none" w="sm" len="sm"/>
            </a:ln>
          </p:spPr>
        </p:cxnSp>
      </p:grpSp>
      <p:sp>
        <p:nvSpPr>
          <p:cNvPr id="242" name="Google Shape;242;p6"/>
          <p:cNvSpPr txBox="1"/>
          <p:nvPr/>
        </p:nvSpPr>
        <p:spPr>
          <a:xfrm>
            <a:off x="-69445" y="617494"/>
            <a:ext cx="12188952" cy="731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C000"/>
              </a:buClr>
              <a:buSzPts val="2400"/>
              <a:buFont typeface="Calibri"/>
              <a:buNone/>
            </a:pPr>
            <a:r>
              <a:rPr lang="en-US" sz="4400" b="0" i="0" u="none" strike="noStrike" cap="none" dirty="0">
                <a:solidFill>
                  <a:schemeClr val="tx1"/>
                </a:solidFill>
                <a:latin typeface="Calibri"/>
                <a:ea typeface="Calibri"/>
                <a:cs typeface="Calibri"/>
                <a:sym typeface="Calibri"/>
              </a:rPr>
              <a:t>Chains-of-Thought (</a:t>
            </a:r>
            <a:r>
              <a:rPr lang="en-US" sz="4400" b="0" i="0" u="none" strike="noStrike" cap="none" dirty="0" err="1">
                <a:solidFill>
                  <a:schemeClr val="tx1"/>
                </a:solidFill>
                <a:latin typeface="Calibri"/>
                <a:ea typeface="Calibri"/>
                <a:cs typeface="Calibri"/>
                <a:sym typeface="Calibri"/>
              </a:rPr>
              <a:t>CoT</a:t>
            </a:r>
            <a:r>
              <a:rPr lang="en-US" sz="4400" b="0" i="0" u="none" strike="noStrike" cap="none" dirty="0">
                <a:solidFill>
                  <a:schemeClr val="tx1"/>
                </a:solidFill>
                <a:latin typeface="Calibri"/>
                <a:ea typeface="Calibri"/>
                <a:cs typeface="Calibri"/>
                <a:sym typeface="Calibri"/>
              </a:rPr>
              <a:t>) Prompting </a:t>
            </a:r>
            <a:endParaRPr sz="4400" b="0" i="0" u="none" strike="noStrike" cap="none" dirty="0">
              <a:solidFill>
                <a:schemeClr val="tx1"/>
              </a:solidFill>
              <a:latin typeface="Calibri"/>
              <a:ea typeface="Calibri"/>
              <a:cs typeface="Calibri"/>
              <a:sym typeface="Calibri"/>
            </a:endParaRPr>
          </a:p>
        </p:txBody>
      </p:sp>
      <p:sp>
        <p:nvSpPr>
          <p:cNvPr id="243" name="Google Shape;243;p6"/>
          <p:cNvSpPr txBox="1"/>
          <p:nvPr/>
        </p:nvSpPr>
        <p:spPr>
          <a:xfrm>
            <a:off x="1007544" y="1587857"/>
            <a:ext cx="1080913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400"/>
              <a:buFont typeface="Calibri"/>
              <a:buNone/>
            </a:pPr>
            <a:endParaRPr sz="2400" b="0" i="0" u="none" strike="noStrike" cap="none">
              <a:solidFill>
                <a:schemeClr val="tx1"/>
              </a:solidFill>
              <a:latin typeface="Calibri"/>
              <a:ea typeface="Calibri"/>
              <a:cs typeface="Calibri"/>
              <a:sym typeface="Calibri"/>
            </a:endParaRPr>
          </a:p>
        </p:txBody>
      </p:sp>
      <p:sp>
        <p:nvSpPr>
          <p:cNvPr id="244" name="Google Shape;244;p6"/>
          <p:cNvSpPr txBox="1"/>
          <p:nvPr/>
        </p:nvSpPr>
        <p:spPr>
          <a:xfrm>
            <a:off x="6497231" y="2277385"/>
            <a:ext cx="5691600" cy="25551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FFFFFF"/>
              </a:buClr>
              <a:buSzPts val="2000"/>
              <a:buFont typeface="Arial"/>
              <a:buChar char="•"/>
            </a:pPr>
            <a:r>
              <a:rPr lang="en-US" sz="2000">
                <a:solidFill>
                  <a:schemeClr val="tx1"/>
                </a:solidFill>
                <a:latin typeface="Calibri"/>
                <a:ea typeface="Calibri"/>
                <a:cs typeface="Calibri"/>
                <a:sym typeface="Calibri"/>
              </a:rPr>
              <a:t>A train of thought comprises a sequence of intermediate steps in natural language reasoning that culminate in the ultimate output.</a:t>
            </a:r>
            <a:endParaRPr sz="1400" b="0" i="0" u="none" strike="noStrike" cap="none">
              <a:solidFill>
                <a:schemeClr val="tx1"/>
              </a:solidFill>
              <a:latin typeface="Arial"/>
              <a:ea typeface="Arial"/>
              <a:cs typeface="Arial"/>
              <a:sym typeface="Arial"/>
            </a:endParaRPr>
          </a:p>
          <a:p>
            <a:pPr marL="342900" marR="0" lvl="0" indent="-342900" algn="l" rtl="0">
              <a:lnSpc>
                <a:spcPct val="100000"/>
              </a:lnSpc>
              <a:spcBef>
                <a:spcPts val="0"/>
              </a:spcBef>
              <a:spcAft>
                <a:spcPts val="0"/>
              </a:spcAft>
              <a:buClr>
                <a:srgbClr val="FFFFFF"/>
              </a:buClr>
              <a:buSzPts val="2000"/>
              <a:buFont typeface="Arial"/>
              <a:buChar char="•"/>
            </a:pPr>
            <a:r>
              <a:rPr lang="en-US" sz="2000">
                <a:solidFill>
                  <a:schemeClr val="tx1"/>
                </a:solidFill>
                <a:latin typeface="Calibri"/>
                <a:ea typeface="Calibri"/>
                <a:cs typeface="Calibri"/>
                <a:sym typeface="Calibri"/>
              </a:rPr>
              <a:t>The application of Chain-of-Thought prompting enhances performance across various arithmetic, commonsense, and symbolic reasoning tasks in the realm of AI and computer science.</a:t>
            </a:r>
            <a:endParaRPr sz="1400" b="0" i="0" u="none" strike="noStrike" cap="none">
              <a:solidFill>
                <a:schemeClr val="tx1"/>
              </a:solidFill>
              <a:latin typeface="Arial"/>
              <a:ea typeface="Arial"/>
              <a:cs typeface="Arial"/>
              <a:sym typeface="Arial"/>
            </a:endParaRPr>
          </a:p>
          <a:p>
            <a:pPr marL="342900" marR="0" lvl="0" indent="-215900" algn="l" rtl="0">
              <a:lnSpc>
                <a:spcPct val="100000"/>
              </a:lnSpc>
              <a:spcBef>
                <a:spcPts val="0"/>
              </a:spcBef>
              <a:spcAft>
                <a:spcPts val="0"/>
              </a:spcAft>
              <a:buClr>
                <a:schemeClr val="lt1"/>
              </a:buClr>
              <a:buSzPts val="2000"/>
              <a:buFont typeface="Arial"/>
              <a:buNone/>
            </a:pPr>
            <a:endParaRPr sz="2000" b="0" i="0" u="none" strike="noStrike" cap="none">
              <a:solidFill>
                <a:schemeClr val="tx1"/>
              </a:solidFill>
              <a:latin typeface="Calibri"/>
              <a:ea typeface="Calibri"/>
              <a:cs typeface="Calibri"/>
              <a:sym typeface="Calibri"/>
            </a:endParaRPr>
          </a:p>
        </p:txBody>
      </p:sp>
      <p:pic>
        <p:nvPicPr>
          <p:cNvPr id="245" name="Google Shape;245;p6"/>
          <p:cNvPicPr preferRelativeResize="0"/>
          <p:nvPr/>
        </p:nvPicPr>
        <p:blipFill rotWithShape="1">
          <a:blip r:embed="rId3">
            <a:alphaModFix/>
          </a:blip>
          <a:srcRect/>
          <a:stretch/>
        </p:blipFill>
        <p:spPr>
          <a:xfrm>
            <a:off x="118400" y="1929034"/>
            <a:ext cx="6358982" cy="3542042"/>
          </a:xfrm>
          <a:prstGeom prst="rect">
            <a:avLst/>
          </a:prstGeom>
          <a:noFill/>
          <a:ln>
            <a:noFill/>
          </a:ln>
        </p:spPr>
      </p:pic>
      <p:sp>
        <p:nvSpPr>
          <p:cNvPr id="5" name="TextBox 4">
            <a:extLst>
              <a:ext uri="{FF2B5EF4-FFF2-40B4-BE49-F238E27FC236}">
                <a16:creationId xmlns:a16="http://schemas.microsoft.com/office/drawing/2014/main" id="{354F0D5C-4F38-3181-EEFE-7425BC89620F}"/>
              </a:ext>
            </a:extLst>
          </p:cNvPr>
          <p:cNvSpPr txBox="1"/>
          <p:nvPr/>
        </p:nvSpPr>
        <p:spPr>
          <a:xfrm>
            <a:off x="1169352" y="5812253"/>
            <a:ext cx="6153150" cy="523220"/>
          </a:xfrm>
          <a:prstGeom prst="rect">
            <a:avLst/>
          </a:prstGeom>
          <a:noFill/>
        </p:spPr>
        <p:txBody>
          <a:bodyPr wrap="square">
            <a:spAutoFit/>
          </a:bodyPr>
          <a:lstStyle/>
          <a:p>
            <a:r>
              <a:rPr lang="en-IN" dirty="0"/>
              <a:t>from </a:t>
            </a:r>
            <a:r>
              <a:rPr lang="en-IN" dirty="0" err="1"/>
              <a:t>langchain</a:t>
            </a:r>
            <a:r>
              <a:rPr lang="en-IN" dirty="0"/>
              <a:t> import hub</a:t>
            </a:r>
          </a:p>
          <a:p>
            <a:r>
              <a:rPr lang="en-IN" dirty="0"/>
              <a:t>prompt = </a:t>
            </a:r>
            <a:r>
              <a:rPr lang="en-IN" dirty="0" err="1"/>
              <a:t>hub.pull</a:t>
            </a:r>
            <a:r>
              <a:rPr lang="en-IN" dirty="0"/>
              <a:t>("rajib76/</a:t>
            </a:r>
            <a:r>
              <a:rPr lang="en-IN" dirty="0" err="1"/>
              <a:t>chaiofthoughts</a:t>
            </a:r>
            <a:r>
              <a:rPr lang="en-IN" dirty="0"/>
              <a:t>")</a:t>
            </a:r>
          </a:p>
        </p:txBody>
      </p:sp>
    </p:spTree>
    <p:extLst>
      <p:ext uri="{BB962C8B-B14F-4D97-AF65-F5344CB8AC3E}">
        <p14:creationId xmlns:p14="http://schemas.microsoft.com/office/powerpoint/2010/main" val="305030635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60" name="Google Shape;260;p7"/>
          <p:cNvSpPr/>
          <p:nvPr/>
        </p:nvSpPr>
        <p:spPr>
          <a:xfrm rot="-5400000">
            <a:off x="10438146" y="1042605"/>
            <a:ext cx="2796461" cy="711252"/>
          </a:xfrm>
          <a:prstGeom prst="rect">
            <a:avLst/>
          </a:prstGeom>
          <a:gradFill>
            <a:gsLst>
              <a:gs pos="0">
                <a:srgbClr val="F5F4F4">
                  <a:alpha val="0"/>
                </a:srgbClr>
              </a:gs>
              <a:gs pos="100000">
                <a:srgbClr val="AEABAB">
                  <a:alpha val="9019"/>
                </a:srgbClr>
              </a:gs>
            </a:gsLst>
            <a:lin ang="8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chemeClr val="tx1"/>
              </a:solidFill>
              <a:latin typeface="Calibri"/>
              <a:ea typeface="Calibri"/>
              <a:cs typeface="Calibri"/>
              <a:sym typeface="Calibri"/>
            </a:endParaRPr>
          </a:p>
        </p:txBody>
      </p:sp>
      <p:grpSp>
        <p:nvGrpSpPr>
          <p:cNvPr id="261" name="Google Shape;261;p7"/>
          <p:cNvGrpSpPr/>
          <p:nvPr/>
        </p:nvGrpSpPr>
        <p:grpSpPr>
          <a:xfrm>
            <a:off x="11259539" y="317578"/>
            <a:ext cx="548640" cy="549007"/>
            <a:chOff x="7029447" y="3514725"/>
            <a:chExt cx="1285875" cy="549007"/>
          </a:xfrm>
        </p:grpSpPr>
        <p:cxnSp>
          <p:nvCxnSpPr>
            <p:cNvPr id="262" name="Google Shape;262;p7"/>
            <p:cNvCxnSpPr/>
            <p:nvPr/>
          </p:nvCxnSpPr>
          <p:spPr>
            <a:xfrm>
              <a:off x="7029447" y="3514725"/>
              <a:ext cx="1285875" cy="0"/>
            </a:xfrm>
            <a:prstGeom prst="straightConnector1">
              <a:avLst/>
            </a:prstGeom>
            <a:noFill/>
            <a:ln w="31750" cap="rnd" cmpd="sng">
              <a:solidFill>
                <a:srgbClr val="EFEFEF">
                  <a:alpha val="40000"/>
                </a:srgbClr>
              </a:solidFill>
              <a:prstDash val="dot"/>
              <a:round/>
              <a:headEnd type="none" w="sm" len="sm"/>
              <a:tailEnd type="none" w="sm" len="sm"/>
            </a:ln>
          </p:spPr>
        </p:cxnSp>
        <p:cxnSp>
          <p:nvCxnSpPr>
            <p:cNvPr id="263" name="Google Shape;263;p7"/>
            <p:cNvCxnSpPr/>
            <p:nvPr/>
          </p:nvCxnSpPr>
          <p:spPr>
            <a:xfrm>
              <a:off x="7029447" y="3697727"/>
              <a:ext cx="1285875" cy="0"/>
            </a:xfrm>
            <a:prstGeom prst="straightConnector1">
              <a:avLst/>
            </a:prstGeom>
            <a:noFill/>
            <a:ln w="31750" cap="rnd" cmpd="sng">
              <a:solidFill>
                <a:srgbClr val="EFEFEF">
                  <a:alpha val="40000"/>
                </a:srgbClr>
              </a:solidFill>
              <a:prstDash val="dot"/>
              <a:round/>
              <a:headEnd type="none" w="sm" len="sm"/>
              <a:tailEnd type="none" w="sm" len="sm"/>
            </a:ln>
          </p:spPr>
        </p:cxnSp>
        <p:cxnSp>
          <p:nvCxnSpPr>
            <p:cNvPr id="264" name="Google Shape;264;p7"/>
            <p:cNvCxnSpPr/>
            <p:nvPr/>
          </p:nvCxnSpPr>
          <p:spPr>
            <a:xfrm>
              <a:off x="7029447" y="3880729"/>
              <a:ext cx="1285875" cy="0"/>
            </a:xfrm>
            <a:prstGeom prst="straightConnector1">
              <a:avLst/>
            </a:prstGeom>
            <a:noFill/>
            <a:ln w="31750" cap="rnd" cmpd="sng">
              <a:solidFill>
                <a:srgbClr val="EFEFEF">
                  <a:alpha val="40000"/>
                </a:srgbClr>
              </a:solidFill>
              <a:prstDash val="dot"/>
              <a:round/>
              <a:headEnd type="none" w="sm" len="sm"/>
              <a:tailEnd type="none" w="sm" len="sm"/>
            </a:ln>
          </p:spPr>
        </p:cxnSp>
        <p:cxnSp>
          <p:nvCxnSpPr>
            <p:cNvPr id="265" name="Google Shape;265;p7"/>
            <p:cNvCxnSpPr/>
            <p:nvPr/>
          </p:nvCxnSpPr>
          <p:spPr>
            <a:xfrm>
              <a:off x="7029447" y="4063732"/>
              <a:ext cx="1285875" cy="0"/>
            </a:xfrm>
            <a:prstGeom prst="straightConnector1">
              <a:avLst/>
            </a:prstGeom>
            <a:noFill/>
            <a:ln w="31750" cap="rnd" cmpd="sng">
              <a:solidFill>
                <a:srgbClr val="EFEFEF">
                  <a:alpha val="40000"/>
                </a:srgbClr>
              </a:solidFill>
              <a:prstDash val="dot"/>
              <a:round/>
              <a:headEnd type="none" w="sm" len="sm"/>
              <a:tailEnd type="none" w="sm" len="sm"/>
            </a:ln>
          </p:spPr>
        </p:cxnSp>
      </p:grpSp>
      <p:sp>
        <p:nvSpPr>
          <p:cNvPr id="266" name="Google Shape;266;p7"/>
          <p:cNvSpPr/>
          <p:nvPr/>
        </p:nvSpPr>
        <p:spPr>
          <a:xfrm rot="-5400000">
            <a:off x="9460608" y="2568069"/>
            <a:ext cx="1381607" cy="1381607"/>
          </a:xfrm>
          <a:prstGeom prst="ellipse">
            <a:avLst/>
          </a:prstGeom>
          <a:noFill/>
          <a:ln w="31750" cap="flat" cmpd="sng">
            <a:solidFill>
              <a:srgbClr val="EFEFEF">
                <a:alpha val="20000"/>
              </a:srgbClr>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chemeClr val="tx1"/>
              </a:solidFill>
              <a:latin typeface="Calibri"/>
              <a:ea typeface="Calibri"/>
              <a:cs typeface="Calibri"/>
              <a:sym typeface="Calibri"/>
            </a:endParaRPr>
          </a:p>
        </p:txBody>
      </p:sp>
      <p:grpSp>
        <p:nvGrpSpPr>
          <p:cNvPr id="273" name="Google Shape;273;p7"/>
          <p:cNvGrpSpPr/>
          <p:nvPr/>
        </p:nvGrpSpPr>
        <p:grpSpPr>
          <a:xfrm rot="5400000">
            <a:off x="616345" y="5940560"/>
            <a:ext cx="1285875" cy="549007"/>
            <a:chOff x="7029447" y="3514725"/>
            <a:chExt cx="1285875" cy="549007"/>
          </a:xfrm>
        </p:grpSpPr>
        <p:cxnSp>
          <p:nvCxnSpPr>
            <p:cNvPr id="274" name="Google Shape;274;p7"/>
            <p:cNvCxnSpPr/>
            <p:nvPr/>
          </p:nvCxnSpPr>
          <p:spPr>
            <a:xfrm>
              <a:off x="7029447" y="3514725"/>
              <a:ext cx="1285875" cy="0"/>
            </a:xfrm>
            <a:prstGeom prst="straightConnector1">
              <a:avLst/>
            </a:prstGeom>
            <a:noFill/>
            <a:ln w="31750" cap="rnd" cmpd="sng">
              <a:solidFill>
                <a:srgbClr val="EFEFEF">
                  <a:alpha val="40000"/>
                </a:srgbClr>
              </a:solidFill>
              <a:prstDash val="dot"/>
              <a:round/>
              <a:headEnd type="none" w="sm" len="sm"/>
              <a:tailEnd type="none" w="sm" len="sm"/>
            </a:ln>
          </p:spPr>
        </p:cxnSp>
        <p:cxnSp>
          <p:nvCxnSpPr>
            <p:cNvPr id="275" name="Google Shape;275;p7"/>
            <p:cNvCxnSpPr/>
            <p:nvPr/>
          </p:nvCxnSpPr>
          <p:spPr>
            <a:xfrm>
              <a:off x="7029447" y="3697727"/>
              <a:ext cx="1285875" cy="0"/>
            </a:xfrm>
            <a:prstGeom prst="straightConnector1">
              <a:avLst/>
            </a:prstGeom>
            <a:noFill/>
            <a:ln w="31750" cap="rnd" cmpd="sng">
              <a:solidFill>
                <a:srgbClr val="EFEFEF">
                  <a:alpha val="40000"/>
                </a:srgbClr>
              </a:solidFill>
              <a:prstDash val="dot"/>
              <a:round/>
              <a:headEnd type="none" w="sm" len="sm"/>
              <a:tailEnd type="none" w="sm" len="sm"/>
            </a:ln>
          </p:spPr>
        </p:cxnSp>
        <p:cxnSp>
          <p:nvCxnSpPr>
            <p:cNvPr id="276" name="Google Shape;276;p7"/>
            <p:cNvCxnSpPr/>
            <p:nvPr/>
          </p:nvCxnSpPr>
          <p:spPr>
            <a:xfrm>
              <a:off x="7029447" y="3880729"/>
              <a:ext cx="1285875" cy="0"/>
            </a:xfrm>
            <a:prstGeom prst="straightConnector1">
              <a:avLst/>
            </a:prstGeom>
            <a:noFill/>
            <a:ln w="31750" cap="rnd" cmpd="sng">
              <a:solidFill>
                <a:srgbClr val="EFEFEF">
                  <a:alpha val="40000"/>
                </a:srgbClr>
              </a:solidFill>
              <a:prstDash val="dot"/>
              <a:round/>
              <a:headEnd type="none" w="sm" len="sm"/>
              <a:tailEnd type="none" w="sm" len="sm"/>
            </a:ln>
          </p:spPr>
        </p:cxnSp>
        <p:cxnSp>
          <p:nvCxnSpPr>
            <p:cNvPr id="277" name="Google Shape;277;p7"/>
            <p:cNvCxnSpPr/>
            <p:nvPr/>
          </p:nvCxnSpPr>
          <p:spPr>
            <a:xfrm>
              <a:off x="7029447" y="4063732"/>
              <a:ext cx="1285875" cy="0"/>
            </a:xfrm>
            <a:prstGeom prst="straightConnector1">
              <a:avLst/>
            </a:prstGeom>
            <a:noFill/>
            <a:ln w="31750" cap="rnd" cmpd="sng">
              <a:solidFill>
                <a:srgbClr val="EFEFEF">
                  <a:alpha val="40000"/>
                </a:srgbClr>
              </a:solidFill>
              <a:prstDash val="dot"/>
              <a:round/>
              <a:headEnd type="none" w="sm" len="sm"/>
              <a:tailEnd type="none" w="sm" len="sm"/>
            </a:ln>
          </p:spPr>
        </p:cxnSp>
      </p:grpSp>
      <p:sp>
        <p:nvSpPr>
          <p:cNvPr id="279" name="Google Shape;279;p7"/>
          <p:cNvSpPr txBox="1"/>
          <p:nvPr/>
        </p:nvSpPr>
        <p:spPr>
          <a:xfrm>
            <a:off x="-69445" y="617494"/>
            <a:ext cx="12188952" cy="731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C000"/>
              </a:buClr>
              <a:buSzPts val="2400"/>
              <a:buFont typeface="Calibri"/>
              <a:buNone/>
            </a:pPr>
            <a:r>
              <a:rPr lang="en-US" sz="4400" b="0" i="0" u="none" strike="noStrike" cap="none">
                <a:solidFill>
                  <a:schemeClr val="tx1"/>
                </a:solidFill>
                <a:latin typeface="Calibri"/>
                <a:ea typeface="Calibri"/>
                <a:cs typeface="Calibri"/>
                <a:sym typeface="Calibri"/>
              </a:rPr>
              <a:t>Chains-of-Thought (CoT) Prompting </a:t>
            </a:r>
            <a:endParaRPr sz="4400" b="0" i="0" u="none" strike="noStrike" cap="none">
              <a:solidFill>
                <a:schemeClr val="tx1"/>
              </a:solidFill>
              <a:latin typeface="Calibri"/>
              <a:ea typeface="Calibri"/>
              <a:cs typeface="Calibri"/>
              <a:sym typeface="Calibri"/>
            </a:endParaRPr>
          </a:p>
        </p:txBody>
      </p:sp>
      <p:sp>
        <p:nvSpPr>
          <p:cNvPr id="280" name="Google Shape;280;p7"/>
          <p:cNvSpPr txBox="1"/>
          <p:nvPr/>
        </p:nvSpPr>
        <p:spPr>
          <a:xfrm>
            <a:off x="1007544" y="1587857"/>
            <a:ext cx="1080913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400"/>
              <a:buFont typeface="Calibri"/>
              <a:buNone/>
            </a:pPr>
            <a:endParaRPr sz="2400" b="0" i="0" u="none" strike="noStrike" cap="none">
              <a:solidFill>
                <a:schemeClr val="tx1"/>
              </a:solidFill>
              <a:latin typeface="Calibri"/>
              <a:ea typeface="Calibri"/>
              <a:cs typeface="Calibri"/>
              <a:sym typeface="Calibri"/>
            </a:endParaRPr>
          </a:p>
        </p:txBody>
      </p:sp>
      <p:sp>
        <p:nvSpPr>
          <p:cNvPr id="281" name="Google Shape;281;p7"/>
          <p:cNvSpPr txBox="1"/>
          <p:nvPr/>
        </p:nvSpPr>
        <p:spPr>
          <a:xfrm>
            <a:off x="596107" y="2315059"/>
            <a:ext cx="3941642" cy="169277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tx1"/>
                </a:solidFill>
                <a:latin typeface="Calibri"/>
                <a:ea typeface="Calibri"/>
                <a:cs typeface="Calibri"/>
                <a:sym typeface="Calibri"/>
              </a:rPr>
              <a:t>Zero-shot CoT Prompting</a:t>
            </a:r>
            <a:endParaRPr sz="1400" b="0" i="0" u="none" strike="noStrike" cap="none">
              <a:solidFill>
                <a:schemeClr val="tx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tx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tx1"/>
                </a:solidFill>
                <a:latin typeface="Calibri"/>
                <a:ea typeface="Calibri"/>
                <a:cs typeface="Calibri"/>
                <a:sym typeface="Calibri"/>
              </a:rPr>
              <a:t>Zero-shot CoT essentially involves adding "Let's think step by step" to the original prompt</a:t>
            </a:r>
            <a:endParaRPr sz="1400" b="0" i="0" u="none" strike="noStrike" cap="none">
              <a:solidFill>
                <a:schemeClr val="tx1"/>
              </a:solidFill>
              <a:latin typeface="Arial"/>
              <a:ea typeface="Arial"/>
              <a:cs typeface="Arial"/>
              <a:sym typeface="Arial"/>
            </a:endParaRPr>
          </a:p>
        </p:txBody>
      </p:sp>
      <p:pic>
        <p:nvPicPr>
          <p:cNvPr id="282" name="Google Shape;282;p7" descr="Zero-shot COT"/>
          <p:cNvPicPr preferRelativeResize="0"/>
          <p:nvPr/>
        </p:nvPicPr>
        <p:blipFill rotWithShape="1">
          <a:blip r:embed="rId3">
            <a:alphaModFix/>
          </a:blip>
          <a:srcRect/>
          <a:stretch/>
        </p:blipFill>
        <p:spPr>
          <a:xfrm>
            <a:off x="4859317" y="1669887"/>
            <a:ext cx="7104824" cy="3823359"/>
          </a:xfrm>
          <a:prstGeom prst="rect">
            <a:avLst/>
          </a:prstGeom>
          <a:noFill/>
          <a:ln>
            <a:noFill/>
          </a:ln>
        </p:spPr>
      </p:pic>
    </p:spTree>
    <p:extLst>
      <p:ext uri="{BB962C8B-B14F-4D97-AF65-F5344CB8AC3E}">
        <p14:creationId xmlns:p14="http://schemas.microsoft.com/office/powerpoint/2010/main" val="151819927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97" name="Google Shape;297;p8"/>
          <p:cNvSpPr/>
          <p:nvPr/>
        </p:nvSpPr>
        <p:spPr>
          <a:xfrm rot="-5400000">
            <a:off x="10438146" y="1042605"/>
            <a:ext cx="2796461" cy="711252"/>
          </a:xfrm>
          <a:prstGeom prst="rect">
            <a:avLst/>
          </a:prstGeom>
          <a:gradFill>
            <a:gsLst>
              <a:gs pos="0">
                <a:srgbClr val="F5F4F4">
                  <a:alpha val="0"/>
                </a:srgbClr>
              </a:gs>
              <a:gs pos="100000">
                <a:srgbClr val="AEABAB">
                  <a:alpha val="9019"/>
                </a:srgbClr>
              </a:gs>
            </a:gsLst>
            <a:lin ang="8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chemeClr val="tx1"/>
              </a:solidFill>
              <a:latin typeface="Calibri"/>
              <a:ea typeface="Calibri"/>
              <a:cs typeface="Calibri"/>
              <a:sym typeface="Calibri"/>
            </a:endParaRPr>
          </a:p>
        </p:txBody>
      </p:sp>
      <p:grpSp>
        <p:nvGrpSpPr>
          <p:cNvPr id="298" name="Google Shape;298;p8"/>
          <p:cNvGrpSpPr/>
          <p:nvPr/>
        </p:nvGrpSpPr>
        <p:grpSpPr>
          <a:xfrm>
            <a:off x="11259539" y="317578"/>
            <a:ext cx="548640" cy="549007"/>
            <a:chOff x="7029447" y="3514725"/>
            <a:chExt cx="1285875" cy="549007"/>
          </a:xfrm>
        </p:grpSpPr>
        <p:cxnSp>
          <p:nvCxnSpPr>
            <p:cNvPr id="299" name="Google Shape;299;p8"/>
            <p:cNvCxnSpPr/>
            <p:nvPr/>
          </p:nvCxnSpPr>
          <p:spPr>
            <a:xfrm>
              <a:off x="7029447" y="3514725"/>
              <a:ext cx="1285875" cy="0"/>
            </a:xfrm>
            <a:prstGeom prst="straightConnector1">
              <a:avLst/>
            </a:prstGeom>
            <a:noFill/>
            <a:ln w="31750" cap="rnd" cmpd="sng">
              <a:solidFill>
                <a:srgbClr val="EFEFEF">
                  <a:alpha val="40000"/>
                </a:srgbClr>
              </a:solidFill>
              <a:prstDash val="dot"/>
              <a:round/>
              <a:headEnd type="none" w="sm" len="sm"/>
              <a:tailEnd type="none" w="sm" len="sm"/>
            </a:ln>
          </p:spPr>
        </p:cxnSp>
        <p:cxnSp>
          <p:nvCxnSpPr>
            <p:cNvPr id="300" name="Google Shape;300;p8"/>
            <p:cNvCxnSpPr/>
            <p:nvPr/>
          </p:nvCxnSpPr>
          <p:spPr>
            <a:xfrm>
              <a:off x="7029447" y="3697727"/>
              <a:ext cx="1285875" cy="0"/>
            </a:xfrm>
            <a:prstGeom prst="straightConnector1">
              <a:avLst/>
            </a:prstGeom>
            <a:noFill/>
            <a:ln w="31750" cap="rnd" cmpd="sng">
              <a:solidFill>
                <a:srgbClr val="EFEFEF">
                  <a:alpha val="40000"/>
                </a:srgbClr>
              </a:solidFill>
              <a:prstDash val="dot"/>
              <a:round/>
              <a:headEnd type="none" w="sm" len="sm"/>
              <a:tailEnd type="none" w="sm" len="sm"/>
            </a:ln>
          </p:spPr>
        </p:cxnSp>
        <p:cxnSp>
          <p:nvCxnSpPr>
            <p:cNvPr id="301" name="Google Shape;301;p8"/>
            <p:cNvCxnSpPr/>
            <p:nvPr/>
          </p:nvCxnSpPr>
          <p:spPr>
            <a:xfrm>
              <a:off x="7029447" y="3880729"/>
              <a:ext cx="1285875" cy="0"/>
            </a:xfrm>
            <a:prstGeom prst="straightConnector1">
              <a:avLst/>
            </a:prstGeom>
            <a:noFill/>
            <a:ln w="31750" cap="rnd" cmpd="sng">
              <a:solidFill>
                <a:srgbClr val="EFEFEF">
                  <a:alpha val="40000"/>
                </a:srgbClr>
              </a:solidFill>
              <a:prstDash val="dot"/>
              <a:round/>
              <a:headEnd type="none" w="sm" len="sm"/>
              <a:tailEnd type="none" w="sm" len="sm"/>
            </a:ln>
          </p:spPr>
        </p:cxnSp>
        <p:cxnSp>
          <p:nvCxnSpPr>
            <p:cNvPr id="302" name="Google Shape;302;p8"/>
            <p:cNvCxnSpPr/>
            <p:nvPr/>
          </p:nvCxnSpPr>
          <p:spPr>
            <a:xfrm>
              <a:off x="7029447" y="4063732"/>
              <a:ext cx="1285875" cy="0"/>
            </a:xfrm>
            <a:prstGeom prst="straightConnector1">
              <a:avLst/>
            </a:prstGeom>
            <a:noFill/>
            <a:ln w="31750" cap="rnd" cmpd="sng">
              <a:solidFill>
                <a:srgbClr val="EFEFEF">
                  <a:alpha val="40000"/>
                </a:srgbClr>
              </a:solidFill>
              <a:prstDash val="dot"/>
              <a:round/>
              <a:headEnd type="none" w="sm" len="sm"/>
              <a:tailEnd type="none" w="sm" len="sm"/>
            </a:ln>
          </p:spPr>
        </p:cxnSp>
      </p:grpSp>
      <p:sp>
        <p:nvSpPr>
          <p:cNvPr id="303" name="Google Shape;303;p8"/>
          <p:cNvSpPr/>
          <p:nvPr/>
        </p:nvSpPr>
        <p:spPr>
          <a:xfrm rot="-5400000">
            <a:off x="9460608" y="2568069"/>
            <a:ext cx="1381607" cy="1381607"/>
          </a:xfrm>
          <a:prstGeom prst="ellipse">
            <a:avLst/>
          </a:prstGeom>
          <a:noFill/>
          <a:ln w="31750" cap="flat" cmpd="sng">
            <a:solidFill>
              <a:srgbClr val="EFEFEF">
                <a:alpha val="20000"/>
              </a:srgbClr>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chemeClr val="tx1"/>
              </a:solidFill>
              <a:latin typeface="Calibri"/>
              <a:ea typeface="Calibri"/>
              <a:cs typeface="Calibri"/>
              <a:sym typeface="Calibri"/>
            </a:endParaRPr>
          </a:p>
        </p:txBody>
      </p:sp>
      <p:sp>
        <p:nvSpPr>
          <p:cNvPr id="316" name="Google Shape;316;p8"/>
          <p:cNvSpPr txBox="1"/>
          <p:nvPr/>
        </p:nvSpPr>
        <p:spPr>
          <a:xfrm>
            <a:off x="-69445" y="617494"/>
            <a:ext cx="12188952" cy="731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C000"/>
              </a:buClr>
              <a:buSzPts val="2400"/>
              <a:buFont typeface="Calibri"/>
              <a:buNone/>
            </a:pPr>
            <a:r>
              <a:rPr lang="en-US" sz="4400" b="0" i="0" u="none" strike="noStrike" cap="none">
                <a:solidFill>
                  <a:schemeClr val="tx1"/>
                </a:solidFill>
                <a:latin typeface="Calibri"/>
                <a:ea typeface="Calibri"/>
                <a:cs typeface="Calibri"/>
                <a:sym typeface="Calibri"/>
              </a:rPr>
              <a:t>Chains-of-Thought (CoT) Prompting </a:t>
            </a:r>
            <a:endParaRPr sz="4400" b="0" i="0" u="none" strike="noStrike" cap="none">
              <a:solidFill>
                <a:schemeClr val="tx1"/>
              </a:solidFill>
              <a:latin typeface="Calibri"/>
              <a:ea typeface="Calibri"/>
              <a:cs typeface="Calibri"/>
              <a:sym typeface="Calibri"/>
            </a:endParaRPr>
          </a:p>
        </p:txBody>
      </p:sp>
      <p:sp>
        <p:nvSpPr>
          <p:cNvPr id="317" name="Google Shape;317;p8"/>
          <p:cNvSpPr txBox="1"/>
          <p:nvPr/>
        </p:nvSpPr>
        <p:spPr>
          <a:xfrm>
            <a:off x="1007544" y="1587857"/>
            <a:ext cx="1080913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400"/>
              <a:buFont typeface="Calibri"/>
              <a:buNone/>
            </a:pPr>
            <a:endParaRPr sz="2400" b="0" i="0" u="none" strike="noStrike" cap="none">
              <a:solidFill>
                <a:schemeClr val="tx1"/>
              </a:solidFill>
              <a:latin typeface="Calibri"/>
              <a:ea typeface="Calibri"/>
              <a:cs typeface="Calibri"/>
              <a:sym typeface="Calibri"/>
            </a:endParaRPr>
          </a:p>
        </p:txBody>
      </p:sp>
      <p:sp>
        <p:nvSpPr>
          <p:cNvPr id="318" name="Google Shape;318;p8"/>
          <p:cNvSpPr txBox="1"/>
          <p:nvPr/>
        </p:nvSpPr>
        <p:spPr>
          <a:xfrm>
            <a:off x="337650" y="1610500"/>
            <a:ext cx="4889400" cy="3909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tx1"/>
                </a:solidFill>
                <a:latin typeface="Calibri"/>
                <a:ea typeface="Calibri"/>
                <a:cs typeface="Calibri"/>
                <a:sym typeface="Calibri"/>
              </a:rPr>
              <a:t>Automatic Chain-of-Thought (Auto-CoT)</a:t>
            </a:r>
            <a:endParaRPr sz="1400" b="0" i="0" u="none" strike="noStrike" cap="none">
              <a:solidFill>
                <a:schemeClr val="tx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tx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2000">
                <a:solidFill>
                  <a:schemeClr val="tx1"/>
                </a:solidFill>
                <a:latin typeface="Calibri"/>
                <a:ea typeface="Calibri"/>
                <a:cs typeface="Calibri"/>
                <a:sym typeface="Calibri"/>
              </a:rPr>
              <a:t>Auto-CoT comprises two primary stages:</a:t>
            </a:r>
            <a:endParaRPr sz="2000">
              <a:solidFill>
                <a:schemeClr val="tx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2000">
                <a:solidFill>
                  <a:schemeClr val="tx1"/>
                </a:solidFill>
                <a:latin typeface="Calibri"/>
                <a:ea typeface="Calibri"/>
                <a:cs typeface="Calibri"/>
                <a:sym typeface="Calibri"/>
              </a:rPr>
              <a:t>Stage 1 - Question clustering: dividing questions within a specified dataset into several clusters.</a:t>
            </a:r>
            <a:endParaRPr sz="2000">
              <a:solidFill>
                <a:schemeClr val="tx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2000">
                <a:solidFill>
                  <a:schemeClr val="tx1"/>
                </a:solidFill>
                <a:latin typeface="Calibri"/>
                <a:ea typeface="Calibri"/>
                <a:cs typeface="Calibri"/>
                <a:sym typeface="Calibri"/>
              </a:rPr>
              <a:t>Stage 2 - Demonstration sampling: choosing a representative question from each cluster and constructing its reasoning chain using Zero-Shot CoT alongside straightforward heuristics.</a:t>
            </a:r>
            <a:endParaRPr sz="2000">
              <a:solidFill>
                <a:schemeClr val="tx1"/>
              </a:solidFill>
              <a:latin typeface="Calibri"/>
              <a:ea typeface="Calibri"/>
              <a:cs typeface="Calibri"/>
              <a:sym typeface="Calibri"/>
            </a:endParaRPr>
          </a:p>
        </p:txBody>
      </p:sp>
      <p:pic>
        <p:nvPicPr>
          <p:cNvPr id="319" name="Google Shape;319;p8" descr="AUTOCOT"/>
          <p:cNvPicPr preferRelativeResize="0"/>
          <p:nvPr/>
        </p:nvPicPr>
        <p:blipFill rotWithShape="1">
          <a:blip r:embed="rId3">
            <a:alphaModFix/>
          </a:blip>
          <a:srcRect/>
          <a:stretch/>
        </p:blipFill>
        <p:spPr>
          <a:xfrm>
            <a:off x="5226907" y="1634319"/>
            <a:ext cx="6786842" cy="3695262"/>
          </a:xfrm>
          <a:prstGeom prst="rect">
            <a:avLst/>
          </a:prstGeom>
          <a:noFill/>
          <a:ln>
            <a:noFill/>
          </a:ln>
        </p:spPr>
      </p:pic>
      <p:sp>
        <p:nvSpPr>
          <p:cNvPr id="3" name="TextBox 2">
            <a:extLst>
              <a:ext uri="{FF2B5EF4-FFF2-40B4-BE49-F238E27FC236}">
                <a16:creationId xmlns:a16="http://schemas.microsoft.com/office/drawing/2014/main" id="{294B3062-19BA-8DFF-FF27-EB8BD71E5282}"/>
              </a:ext>
            </a:extLst>
          </p:cNvPr>
          <p:cNvSpPr txBox="1"/>
          <p:nvPr/>
        </p:nvSpPr>
        <p:spPr>
          <a:xfrm>
            <a:off x="337650" y="5978896"/>
            <a:ext cx="6127750" cy="523220"/>
          </a:xfrm>
          <a:prstGeom prst="rect">
            <a:avLst/>
          </a:prstGeom>
          <a:noFill/>
        </p:spPr>
        <p:txBody>
          <a:bodyPr wrap="square">
            <a:spAutoFit/>
          </a:bodyPr>
          <a:lstStyle/>
          <a:p>
            <a:r>
              <a:rPr lang="en-IN" dirty="0"/>
              <a:t>from </a:t>
            </a:r>
            <a:r>
              <a:rPr lang="en-IN" dirty="0" err="1"/>
              <a:t>langchain</a:t>
            </a:r>
            <a:r>
              <a:rPr lang="en-IN" dirty="0"/>
              <a:t> import hub</a:t>
            </a:r>
          </a:p>
          <a:p>
            <a:r>
              <a:rPr lang="en-IN" dirty="0"/>
              <a:t>prompt = </a:t>
            </a:r>
            <a:r>
              <a:rPr lang="en-IN" dirty="0" err="1"/>
              <a:t>hub.pull</a:t>
            </a:r>
            <a:r>
              <a:rPr lang="en-IN" dirty="0"/>
              <a:t>("smithing-gold/question-decomposition")</a:t>
            </a:r>
          </a:p>
        </p:txBody>
      </p:sp>
    </p:spTree>
    <p:extLst>
      <p:ext uri="{BB962C8B-B14F-4D97-AF65-F5344CB8AC3E}">
        <p14:creationId xmlns:p14="http://schemas.microsoft.com/office/powerpoint/2010/main" val="132707554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7" name="Google Shape;327;p9"/>
          <p:cNvSpPr txBox="1">
            <a:spLocks noGrp="1"/>
          </p:cNvSpPr>
          <p:nvPr>
            <p:ph type="title"/>
          </p:nvPr>
        </p:nvSpPr>
        <p:spPr>
          <a:xfrm>
            <a:off x="463550" y="478702"/>
            <a:ext cx="11260278" cy="71321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400"/>
              <a:buFont typeface="Calibri"/>
              <a:buNone/>
            </a:pPr>
            <a:r>
              <a:rPr lang="en-US" b="0" i="0" u="none" strike="noStrike" dirty="0">
                <a:solidFill>
                  <a:schemeClr val="tx1"/>
                </a:solidFill>
              </a:rPr>
              <a:t>Self-Consistency Prompting</a:t>
            </a:r>
            <a:endParaRPr dirty="0">
              <a:solidFill>
                <a:schemeClr val="tx1"/>
              </a:solidFill>
            </a:endParaRPr>
          </a:p>
        </p:txBody>
      </p:sp>
      <p:sp>
        <p:nvSpPr>
          <p:cNvPr id="328" name="Google Shape;328;p9"/>
          <p:cNvSpPr txBox="1"/>
          <p:nvPr/>
        </p:nvSpPr>
        <p:spPr>
          <a:xfrm>
            <a:off x="7341694" y="2247755"/>
            <a:ext cx="4691400" cy="34785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FFFFFF"/>
              </a:buClr>
              <a:buSzPts val="2000"/>
              <a:buFont typeface="Arial"/>
              <a:buChar char="•"/>
            </a:pPr>
            <a:r>
              <a:rPr lang="en-US" sz="2000">
                <a:solidFill>
                  <a:schemeClr val="tx1"/>
                </a:solidFill>
                <a:latin typeface="Calibri"/>
                <a:ea typeface="Calibri"/>
                <a:cs typeface="Calibri"/>
                <a:sym typeface="Calibri"/>
              </a:rPr>
              <a:t>The assumption is that complex reasoning problems can be approached through various valid methods, ultimately arriving at the same correct answer. </a:t>
            </a:r>
            <a:endParaRPr sz="2000">
              <a:solidFill>
                <a:schemeClr val="tx1"/>
              </a:solidFill>
              <a:latin typeface="Calibri"/>
              <a:ea typeface="Calibri"/>
              <a:cs typeface="Calibri"/>
              <a:sym typeface="Calibri"/>
            </a:endParaRPr>
          </a:p>
          <a:p>
            <a:pPr marL="342900" marR="0" lvl="0" indent="-342900" algn="l" rtl="0">
              <a:lnSpc>
                <a:spcPct val="100000"/>
              </a:lnSpc>
              <a:spcBef>
                <a:spcPts val="0"/>
              </a:spcBef>
              <a:spcAft>
                <a:spcPts val="0"/>
              </a:spcAft>
              <a:buClr>
                <a:srgbClr val="FFFFFF"/>
              </a:buClr>
              <a:buSzPts val="2000"/>
              <a:buFont typeface="Arial"/>
              <a:buChar char="•"/>
            </a:pPr>
            <a:r>
              <a:rPr lang="en-US" sz="2000">
                <a:solidFill>
                  <a:schemeClr val="tx1"/>
                </a:solidFill>
                <a:latin typeface="Calibri"/>
                <a:ea typeface="Calibri"/>
                <a:cs typeface="Calibri"/>
                <a:sym typeface="Calibri"/>
              </a:rPr>
              <a:t>Self-consistency relies on the understanding that a complex reasoning problem usually allows for multiple distinct thought processes that converge on its singular correct solution.</a:t>
            </a:r>
            <a:endParaRPr sz="2000" b="0" i="0" u="none" strike="noStrike" cap="none">
              <a:solidFill>
                <a:schemeClr val="tx1"/>
              </a:solidFill>
              <a:latin typeface="Calibri"/>
              <a:ea typeface="Calibri"/>
              <a:cs typeface="Calibri"/>
              <a:sym typeface="Calibri"/>
            </a:endParaRPr>
          </a:p>
        </p:txBody>
      </p:sp>
      <p:pic>
        <p:nvPicPr>
          <p:cNvPr id="329" name="Google Shape;329;p9"/>
          <p:cNvPicPr preferRelativeResize="0"/>
          <p:nvPr/>
        </p:nvPicPr>
        <p:blipFill rotWithShape="1">
          <a:blip r:embed="rId3">
            <a:alphaModFix/>
          </a:blip>
          <a:srcRect/>
          <a:stretch/>
        </p:blipFill>
        <p:spPr>
          <a:xfrm>
            <a:off x="159026" y="1441714"/>
            <a:ext cx="7023652" cy="3974561"/>
          </a:xfrm>
          <a:prstGeom prst="rect">
            <a:avLst/>
          </a:prstGeom>
          <a:noFill/>
          <a:ln>
            <a:noFill/>
          </a:ln>
        </p:spPr>
      </p:pic>
    </p:spTree>
    <p:extLst>
      <p:ext uri="{BB962C8B-B14F-4D97-AF65-F5344CB8AC3E}">
        <p14:creationId xmlns:p14="http://schemas.microsoft.com/office/powerpoint/2010/main" val="17307624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grpSp>
        <p:nvGrpSpPr>
          <p:cNvPr id="336" name="Google Shape;336;p10"/>
          <p:cNvGrpSpPr/>
          <p:nvPr/>
        </p:nvGrpSpPr>
        <p:grpSpPr>
          <a:xfrm rot="-5400000">
            <a:off x="117348" y="774914"/>
            <a:ext cx="304800" cy="429768"/>
            <a:chOff x="215328" y="-46937"/>
            <a:chExt cx="304800" cy="2773841"/>
          </a:xfrm>
        </p:grpSpPr>
        <p:cxnSp>
          <p:nvCxnSpPr>
            <p:cNvPr id="337" name="Google Shape;337;p10"/>
            <p:cNvCxnSpPr/>
            <p:nvPr/>
          </p:nvCxnSpPr>
          <p:spPr>
            <a:xfrm>
              <a:off x="215328" y="-46937"/>
              <a:ext cx="0" cy="2773841"/>
            </a:xfrm>
            <a:prstGeom prst="straightConnector1">
              <a:avLst/>
            </a:prstGeom>
            <a:noFill/>
            <a:ln w="25400" cap="flat" cmpd="sng">
              <a:solidFill>
                <a:srgbClr val="8296B0">
                  <a:alpha val="49019"/>
                </a:srgbClr>
              </a:solidFill>
              <a:prstDash val="dot"/>
              <a:miter lim="800000"/>
              <a:headEnd type="none" w="sm" len="sm"/>
              <a:tailEnd type="none" w="sm" len="sm"/>
            </a:ln>
          </p:spPr>
        </p:cxnSp>
        <p:cxnSp>
          <p:nvCxnSpPr>
            <p:cNvPr id="338" name="Google Shape;338;p10"/>
            <p:cNvCxnSpPr/>
            <p:nvPr/>
          </p:nvCxnSpPr>
          <p:spPr>
            <a:xfrm>
              <a:off x="316928" y="-46937"/>
              <a:ext cx="0" cy="2773841"/>
            </a:xfrm>
            <a:prstGeom prst="straightConnector1">
              <a:avLst/>
            </a:prstGeom>
            <a:noFill/>
            <a:ln w="25400" cap="flat" cmpd="sng">
              <a:solidFill>
                <a:srgbClr val="8296B0">
                  <a:alpha val="49019"/>
                </a:srgbClr>
              </a:solidFill>
              <a:prstDash val="dot"/>
              <a:miter lim="800000"/>
              <a:headEnd type="none" w="sm" len="sm"/>
              <a:tailEnd type="none" w="sm" len="sm"/>
            </a:ln>
          </p:spPr>
        </p:cxnSp>
        <p:cxnSp>
          <p:nvCxnSpPr>
            <p:cNvPr id="339" name="Google Shape;339;p10"/>
            <p:cNvCxnSpPr/>
            <p:nvPr/>
          </p:nvCxnSpPr>
          <p:spPr>
            <a:xfrm>
              <a:off x="418528" y="-46937"/>
              <a:ext cx="0" cy="2773841"/>
            </a:xfrm>
            <a:prstGeom prst="straightConnector1">
              <a:avLst/>
            </a:prstGeom>
            <a:noFill/>
            <a:ln w="25400" cap="flat" cmpd="sng">
              <a:solidFill>
                <a:srgbClr val="8296B0">
                  <a:alpha val="49019"/>
                </a:srgbClr>
              </a:solidFill>
              <a:prstDash val="dot"/>
              <a:miter lim="800000"/>
              <a:headEnd type="none" w="sm" len="sm"/>
              <a:tailEnd type="none" w="sm" len="sm"/>
            </a:ln>
          </p:spPr>
        </p:cxnSp>
        <p:cxnSp>
          <p:nvCxnSpPr>
            <p:cNvPr id="340" name="Google Shape;340;p10"/>
            <p:cNvCxnSpPr/>
            <p:nvPr/>
          </p:nvCxnSpPr>
          <p:spPr>
            <a:xfrm>
              <a:off x="520128" y="-46937"/>
              <a:ext cx="0" cy="2773841"/>
            </a:xfrm>
            <a:prstGeom prst="straightConnector1">
              <a:avLst/>
            </a:prstGeom>
            <a:noFill/>
            <a:ln w="25400" cap="flat" cmpd="sng">
              <a:solidFill>
                <a:srgbClr val="8296B0">
                  <a:alpha val="49019"/>
                </a:srgbClr>
              </a:solidFill>
              <a:prstDash val="dot"/>
              <a:miter lim="800000"/>
              <a:headEnd type="none" w="sm" len="sm"/>
              <a:tailEnd type="none" w="sm" len="sm"/>
            </a:ln>
          </p:spPr>
        </p:cxnSp>
      </p:grpSp>
      <p:sp>
        <p:nvSpPr>
          <p:cNvPr id="348" name="Google Shape;348;p10"/>
          <p:cNvSpPr/>
          <p:nvPr/>
        </p:nvSpPr>
        <p:spPr>
          <a:xfrm rot="-5400000">
            <a:off x="10438146" y="1042605"/>
            <a:ext cx="2796461" cy="711252"/>
          </a:xfrm>
          <a:prstGeom prst="rect">
            <a:avLst/>
          </a:prstGeom>
          <a:gradFill>
            <a:gsLst>
              <a:gs pos="0">
                <a:srgbClr val="F5F4F4">
                  <a:alpha val="0"/>
                </a:srgbClr>
              </a:gs>
              <a:gs pos="100000">
                <a:srgbClr val="AEABAB">
                  <a:alpha val="9019"/>
                </a:srgbClr>
              </a:gs>
            </a:gsLst>
            <a:lin ang="8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chemeClr val="tx1"/>
              </a:solidFill>
              <a:latin typeface="Calibri"/>
              <a:ea typeface="Calibri"/>
              <a:cs typeface="Calibri"/>
              <a:sym typeface="Calibri"/>
            </a:endParaRPr>
          </a:p>
        </p:txBody>
      </p:sp>
      <p:grpSp>
        <p:nvGrpSpPr>
          <p:cNvPr id="349" name="Google Shape;349;p10"/>
          <p:cNvGrpSpPr/>
          <p:nvPr/>
        </p:nvGrpSpPr>
        <p:grpSpPr>
          <a:xfrm>
            <a:off x="11259539" y="317578"/>
            <a:ext cx="548640" cy="549007"/>
            <a:chOff x="7029447" y="3514725"/>
            <a:chExt cx="1285875" cy="549007"/>
          </a:xfrm>
        </p:grpSpPr>
        <p:cxnSp>
          <p:nvCxnSpPr>
            <p:cNvPr id="350" name="Google Shape;350;p10"/>
            <p:cNvCxnSpPr/>
            <p:nvPr/>
          </p:nvCxnSpPr>
          <p:spPr>
            <a:xfrm>
              <a:off x="7029447" y="3514725"/>
              <a:ext cx="1285875" cy="0"/>
            </a:xfrm>
            <a:prstGeom prst="straightConnector1">
              <a:avLst/>
            </a:prstGeom>
            <a:noFill/>
            <a:ln w="31750" cap="rnd" cmpd="sng">
              <a:solidFill>
                <a:srgbClr val="EFEFEF">
                  <a:alpha val="40000"/>
                </a:srgbClr>
              </a:solidFill>
              <a:prstDash val="dot"/>
              <a:round/>
              <a:headEnd type="none" w="sm" len="sm"/>
              <a:tailEnd type="none" w="sm" len="sm"/>
            </a:ln>
          </p:spPr>
        </p:cxnSp>
        <p:cxnSp>
          <p:nvCxnSpPr>
            <p:cNvPr id="351" name="Google Shape;351;p10"/>
            <p:cNvCxnSpPr/>
            <p:nvPr/>
          </p:nvCxnSpPr>
          <p:spPr>
            <a:xfrm>
              <a:off x="7029447" y="3697727"/>
              <a:ext cx="1285875" cy="0"/>
            </a:xfrm>
            <a:prstGeom prst="straightConnector1">
              <a:avLst/>
            </a:prstGeom>
            <a:noFill/>
            <a:ln w="31750" cap="rnd" cmpd="sng">
              <a:solidFill>
                <a:srgbClr val="EFEFEF">
                  <a:alpha val="40000"/>
                </a:srgbClr>
              </a:solidFill>
              <a:prstDash val="dot"/>
              <a:round/>
              <a:headEnd type="none" w="sm" len="sm"/>
              <a:tailEnd type="none" w="sm" len="sm"/>
            </a:ln>
          </p:spPr>
        </p:cxnSp>
        <p:cxnSp>
          <p:nvCxnSpPr>
            <p:cNvPr id="352" name="Google Shape;352;p10"/>
            <p:cNvCxnSpPr/>
            <p:nvPr/>
          </p:nvCxnSpPr>
          <p:spPr>
            <a:xfrm>
              <a:off x="7029447" y="3880729"/>
              <a:ext cx="1285875" cy="0"/>
            </a:xfrm>
            <a:prstGeom prst="straightConnector1">
              <a:avLst/>
            </a:prstGeom>
            <a:noFill/>
            <a:ln w="31750" cap="rnd" cmpd="sng">
              <a:solidFill>
                <a:srgbClr val="EFEFEF">
                  <a:alpha val="40000"/>
                </a:srgbClr>
              </a:solidFill>
              <a:prstDash val="dot"/>
              <a:round/>
              <a:headEnd type="none" w="sm" len="sm"/>
              <a:tailEnd type="none" w="sm" len="sm"/>
            </a:ln>
          </p:spPr>
        </p:cxnSp>
        <p:cxnSp>
          <p:nvCxnSpPr>
            <p:cNvPr id="353" name="Google Shape;353;p10"/>
            <p:cNvCxnSpPr/>
            <p:nvPr/>
          </p:nvCxnSpPr>
          <p:spPr>
            <a:xfrm>
              <a:off x="7029447" y="4063732"/>
              <a:ext cx="1285875" cy="0"/>
            </a:xfrm>
            <a:prstGeom prst="straightConnector1">
              <a:avLst/>
            </a:prstGeom>
            <a:noFill/>
            <a:ln w="31750" cap="rnd" cmpd="sng">
              <a:solidFill>
                <a:srgbClr val="EFEFEF">
                  <a:alpha val="40000"/>
                </a:srgbClr>
              </a:solidFill>
              <a:prstDash val="dot"/>
              <a:round/>
              <a:headEnd type="none" w="sm" len="sm"/>
              <a:tailEnd type="none" w="sm" len="sm"/>
            </a:ln>
          </p:spPr>
        </p:cxnSp>
      </p:grpSp>
      <p:sp>
        <p:nvSpPr>
          <p:cNvPr id="361" name="Google Shape;361;p10"/>
          <p:cNvSpPr txBox="1"/>
          <p:nvPr/>
        </p:nvSpPr>
        <p:spPr>
          <a:xfrm>
            <a:off x="-20" y="261498"/>
            <a:ext cx="12192000" cy="731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C000"/>
              </a:buClr>
              <a:buSzPts val="2400"/>
              <a:buFont typeface="Calibri"/>
              <a:buNone/>
            </a:pPr>
            <a:r>
              <a:rPr lang="en-US" sz="4400" b="0" i="0" u="none" strike="noStrike" cap="none">
                <a:solidFill>
                  <a:schemeClr val="tx1"/>
                </a:solidFill>
                <a:latin typeface="Calibri"/>
                <a:ea typeface="Calibri"/>
                <a:cs typeface="Calibri"/>
                <a:sym typeface="Calibri"/>
              </a:rPr>
              <a:t>Tree of Thoughts (ToT) Prompts</a:t>
            </a:r>
            <a:endParaRPr sz="1400" b="0" i="0" u="none" strike="noStrike" cap="none">
              <a:solidFill>
                <a:schemeClr val="tx1"/>
              </a:solidFill>
              <a:latin typeface="Arial"/>
              <a:ea typeface="Arial"/>
              <a:cs typeface="Arial"/>
              <a:sym typeface="Arial"/>
            </a:endParaRPr>
          </a:p>
          <a:p>
            <a:pPr marL="0" marR="0" lvl="0" indent="0" algn="ctr" rtl="0">
              <a:lnSpc>
                <a:spcPct val="100000"/>
              </a:lnSpc>
              <a:spcBef>
                <a:spcPts val="0"/>
              </a:spcBef>
              <a:spcAft>
                <a:spcPts val="0"/>
              </a:spcAft>
              <a:buClr>
                <a:srgbClr val="FFC000"/>
              </a:buClr>
              <a:buSzPts val="2400"/>
              <a:buFont typeface="Calibri"/>
              <a:buNone/>
            </a:pPr>
            <a:endParaRPr sz="4400" b="0" i="0" u="none" strike="noStrike" cap="none">
              <a:solidFill>
                <a:schemeClr val="tx1"/>
              </a:solidFill>
              <a:latin typeface="Calibri"/>
              <a:ea typeface="Calibri"/>
              <a:cs typeface="Calibri"/>
              <a:sym typeface="Calibri"/>
            </a:endParaRPr>
          </a:p>
        </p:txBody>
      </p:sp>
      <p:pic>
        <p:nvPicPr>
          <p:cNvPr id="362" name="Google Shape;362;p10"/>
          <p:cNvPicPr preferRelativeResize="0"/>
          <p:nvPr/>
        </p:nvPicPr>
        <p:blipFill rotWithShape="1">
          <a:blip r:embed="rId3">
            <a:alphaModFix/>
          </a:blip>
          <a:srcRect/>
          <a:stretch/>
        </p:blipFill>
        <p:spPr>
          <a:xfrm>
            <a:off x="6930484" y="1048978"/>
            <a:ext cx="4329055" cy="2045794"/>
          </a:xfrm>
          <a:prstGeom prst="rect">
            <a:avLst/>
          </a:prstGeom>
          <a:noFill/>
          <a:ln>
            <a:noFill/>
          </a:ln>
        </p:spPr>
      </p:pic>
      <p:sp>
        <p:nvSpPr>
          <p:cNvPr id="363" name="Google Shape;363;p10"/>
          <p:cNvSpPr txBox="1"/>
          <p:nvPr/>
        </p:nvSpPr>
        <p:spPr>
          <a:xfrm>
            <a:off x="94720" y="2027719"/>
            <a:ext cx="6099300" cy="25551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FFFFFF"/>
              </a:buClr>
              <a:buSzPts val="2000"/>
              <a:buFont typeface="Arial"/>
              <a:buChar char="•"/>
            </a:pPr>
            <a:r>
              <a:rPr lang="en-US" sz="2000">
                <a:solidFill>
                  <a:schemeClr val="tx1"/>
                </a:solidFill>
                <a:latin typeface="Calibri"/>
                <a:ea typeface="Calibri"/>
                <a:cs typeface="Calibri"/>
                <a:sym typeface="Calibri"/>
              </a:rPr>
              <a:t>A framework that extends beyond chain-of-thought prompting and promotes exploration of intermediate steps in problem-solving with language models, facilitating general problem-solving capabilities.</a:t>
            </a:r>
            <a:endParaRPr sz="1400" b="0" i="0" u="none" strike="noStrike" cap="none">
              <a:solidFill>
                <a:schemeClr val="tx1"/>
              </a:solidFill>
              <a:latin typeface="Arial"/>
              <a:ea typeface="Arial"/>
              <a:cs typeface="Arial"/>
              <a:sym typeface="Arial"/>
            </a:endParaRPr>
          </a:p>
          <a:p>
            <a:pPr marL="285750" marR="0" lvl="0" indent="-285750" algn="l" rtl="0">
              <a:lnSpc>
                <a:spcPct val="100000"/>
              </a:lnSpc>
              <a:spcBef>
                <a:spcPts val="0"/>
              </a:spcBef>
              <a:spcAft>
                <a:spcPts val="0"/>
              </a:spcAft>
              <a:buClr>
                <a:srgbClr val="FFFFFF"/>
              </a:buClr>
              <a:buSzPts val="2000"/>
              <a:buFont typeface="Arial"/>
              <a:buChar char="•"/>
            </a:pPr>
            <a:r>
              <a:rPr lang="en-US" sz="2000">
                <a:solidFill>
                  <a:schemeClr val="tx1"/>
                </a:solidFill>
                <a:latin typeface="Calibri"/>
                <a:ea typeface="Calibri"/>
                <a:cs typeface="Calibri"/>
                <a:sym typeface="Calibri"/>
              </a:rPr>
              <a:t>ToT enables language models to engage in intentional decision-making by examining various reasoning paths and self-assessing choices to determine the subsequent course of action.</a:t>
            </a:r>
            <a:endParaRPr sz="2000" b="0" i="0" u="none" strike="noStrike" cap="none">
              <a:solidFill>
                <a:schemeClr val="tx1"/>
              </a:solidFill>
              <a:latin typeface="Calibri"/>
              <a:ea typeface="Calibri"/>
              <a:cs typeface="Calibri"/>
              <a:sym typeface="Calibri"/>
            </a:endParaRPr>
          </a:p>
        </p:txBody>
      </p:sp>
      <p:pic>
        <p:nvPicPr>
          <p:cNvPr id="2050" name="Picture 2" descr="Image">
            <a:extLst>
              <a:ext uri="{FF2B5EF4-FFF2-40B4-BE49-F238E27FC236}">
                <a16:creationId xmlns:a16="http://schemas.microsoft.com/office/drawing/2014/main" id="{DCF2CF53-2C8F-A1B4-683C-2BCCDD1FC4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0199" y="3891188"/>
            <a:ext cx="5997980" cy="1684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134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90E8A-B25E-12D7-9870-A7DAC0F43D2D}"/>
              </a:ext>
            </a:extLst>
          </p:cNvPr>
          <p:cNvSpPr>
            <a:spLocks noGrp="1"/>
          </p:cNvSpPr>
          <p:nvPr>
            <p:ph type="title"/>
          </p:nvPr>
        </p:nvSpPr>
        <p:spPr/>
        <p:txBody>
          <a:bodyPr/>
          <a:lstStyle/>
          <a:p>
            <a:r>
              <a:rPr lang="en-US" dirty="0"/>
              <a:t>Stochastic Parrots</a:t>
            </a:r>
            <a:endParaRPr lang="en-IN" dirty="0"/>
          </a:p>
        </p:txBody>
      </p:sp>
      <p:sp>
        <p:nvSpPr>
          <p:cNvPr id="3" name="Text Placeholder 2">
            <a:extLst>
              <a:ext uri="{FF2B5EF4-FFF2-40B4-BE49-F238E27FC236}">
                <a16:creationId xmlns:a16="http://schemas.microsoft.com/office/drawing/2014/main" id="{2FCFDCDB-1949-D51E-DA66-FFF34DBC254C}"/>
              </a:ext>
            </a:extLst>
          </p:cNvPr>
          <p:cNvSpPr>
            <a:spLocks noGrp="1"/>
          </p:cNvSpPr>
          <p:nvPr>
            <p:ph type="body" idx="1"/>
          </p:nvPr>
        </p:nvSpPr>
        <p:spPr>
          <a:xfrm>
            <a:off x="838200" y="1825625"/>
            <a:ext cx="5538410" cy="4351338"/>
          </a:xfrm>
        </p:spPr>
        <p:txBody>
          <a:bodyPr/>
          <a:lstStyle/>
          <a:p>
            <a:pPr marL="114300" indent="0">
              <a:buNone/>
            </a:pPr>
            <a:r>
              <a:rPr lang="en-US" dirty="0"/>
              <a:t>Researchers critique models</a:t>
            </a:r>
            <a:br>
              <a:rPr lang="en-IN" dirty="0"/>
            </a:br>
            <a:r>
              <a:rPr lang="en-IN" dirty="0"/>
              <a:t>that mindlessly mimic linguistic patterns</a:t>
            </a:r>
          </a:p>
          <a:p>
            <a:pPr marL="114300" indent="0">
              <a:buNone/>
            </a:pPr>
            <a:endParaRPr lang="en-IN" dirty="0"/>
          </a:p>
          <a:p>
            <a:pPr marL="114300" indent="0">
              <a:buNone/>
            </a:pPr>
            <a:r>
              <a:rPr lang="en-US" dirty="0"/>
              <a:t>When not tethered to real-world data, models may generate outputs that are inaccurate, unrelated to the context, ethically questionable, or lacking logical coherence.</a:t>
            </a:r>
          </a:p>
        </p:txBody>
      </p:sp>
      <p:pic>
        <p:nvPicPr>
          <p:cNvPr id="5" name="Picture 4">
            <a:extLst>
              <a:ext uri="{FF2B5EF4-FFF2-40B4-BE49-F238E27FC236}">
                <a16:creationId xmlns:a16="http://schemas.microsoft.com/office/drawing/2014/main" id="{EB16CE81-EA9E-E1BF-7F6B-8CE8D20BA23F}"/>
              </a:ext>
            </a:extLst>
          </p:cNvPr>
          <p:cNvPicPr>
            <a:picLocks noChangeAspect="1"/>
          </p:cNvPicPr>
          <p:nvPr/>
        </p:nvPicPr>
        <p:blipFill>
          <a:blip r:embed="rId2"/>
          <a:stretch>
            <a:fillRect/>
          </a:stretch>
        </p:blipFill>
        <p:spPr>
          <a:xfrm>
            <a:off x="7439182" y="165678"/>
            <a:ext cx="3132451" cy="1775721"/>
          </a:xfrm>
          <a:prstGeom prst="rect">
            <a:avLst/>
          </a:prstGeom>
        </p:spPr>
      </p:pic>
      <p:pic>
        <p:nvPicPr>
          <p:cNvPr id="7" name="Picture 6">
            <a:extLst>
              <a:ext uri="{FF2B5EF4-FFF2-40B4-BE49-F238E27FC236}">
                <a16:creationId xmlns:a16="http://schemas.microsoft.com/office/drawing/2014/main" id="{B9BB5599-3C2F-E19D-36EE-8C23E43850BC}"/>
              </a:ext>
            </a:extLst>
          </p:cNvPr>
          <p:cNvPicPr>
            <a:picLocks noChangeAspect="1"/>
          </p:cNvPicPr>
          <p:nvPr/>
        </p:nvPicPr>
        <p:blipFill>
          <a:blip r:embed="rId3"/>
          <a:stretch>
            <a:fillRect/>
          </a:stretch>
        </p:blipFill>
        <p:spPr>
          <a:xfrm>
            <a:off x="6668489" y="2192111"/>
            <a:ext cx="5264446" cy="3984852"/>
          </a:xfrm>
          <a:prstGeom prst="rect">
            <a:avLst/>
          </a:prstGeom>
        </p:spPr>
      </p:pic>
    </p:spTree>
    <p:extLst>
      <p:ext uri="{BB962C8B-B14F-4D97-AF65-F5344CB8AC3E}">
        <p14:creationId xmlns:p14="http://schemas.microsoft.com/office/powerpoint/2010/main" val="25953427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82" name="Google Shape;382;p11"/>
          <p:cNvSpPr/>
          <p:nvPr/>
        </p:nvSpPr>
        <p:spPr>
          <a:xfrm rot="-5400000">
            <a:off x="10438146" y="1042605"/>
            <a:ext cx="2796461" cy="711252"/>
          </a:xfrm>
          <a:prstGeom prst="rect">
            <a:avLst/>
          </a:prstGeom>
          <a:gradFill>
            <a:gsLst>
              <a:gs pos="0">
                <a:srgbClr val="F5F4F4">
                  <a:alpha val="0"/>
                </a:srgbClr>
              </a:gs>
              <a:gs pos="100000">
                <a:srgbClr val="AEABAB">
                  <a:alpha val="9019"/>
                </a:srgbClr>
              </a:gs>
            </a:gsLst>
            <a:lin ang="8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chemeClr val="tx1"/>
              </a:solidFill>
              <a:latin typeface="Calibri"/>
              <a:ea typeface="Calibri"/>
              <a:cs typeface="Calibri"/>
              <a:sym typeface="Calibri"/>
            </a:endParaRPr>
          </a:p>
        </p:txBody>
      </p:sp>
      <p:grpSp>
        <p:nvGrpSpPr>
          <p:cNvPr id="383" name="Google Shape;383;p11"/>
          <p:cNvGrpSpPr/>
          <p:nvPr/>
        </p:nvGrpSpPr>
        <p:grpSpPr>
          <a:xfrm>
            <a:off x="11259539" y="317578"/>
            <a:ext cx="548640" cy="549007"/>
            <a:chOff x="7029447" y="3514725"/>
            <a:chExt cx="1285875" cy="549007"/>
          </a:xfrm>
        </p:grpSpPr>
        <p:cxnSp>
          <p:nvCxnSpPr>
            <p:cNvPr id="384" name="Google Shape;384;p11"/>
            <p:cNvCxnSpPr/>
            <p:nvPr/>
          </p:nvCxnSpPr>
          <p:spPr>
            <a:xfrm>
              <a:off x="7029447" y="3514725"/>
              <a:ext cx="1285875" cy="0"/>
            </a:xfrm>
            <a:prstGeom prst="straightConnector1">
              <a:avLst/>
            </a:prstGeom>
            <a:noFill/>
            <a:ln w="31750" cap="rnd" cmpd="sng">
              <a:solidFill>
                <a:srgbClr val="EFEFEF">
                  <a:alpha val="40000"/>
                </a:srgbClr>
              </a:solidFill>
              <a:prstDash val="dot"/>
              <a:round/>
              <a:headEnd type="none" w="sm" len="sm"/>
              <a:tailEnd type="none" w="sm" len="sm"/>
            </a:ln>
          </p:spPr>
        </p:cxnSp>
        <p:cxnSp>
          <p:nvCxnSpPr>
            <p:cNvPr id="385" name="Google Shape;385;p11"/>
            <p:cNvCxnSpPr/>
            <p:nvPr/>
          </p:nvCxnSpPr>
          <p:spPr>
            <a:xfrm>
              <a:off x="7029447" y="3697727"/>
              <a:ext cx="1285875" cy="0"/>
            </a:xfrm>
            <a:prstGeom prst="straightConnector1">
              <a:avLst/>
            </a:prstGeom>
            <a:noFill/>
            <a:ln w="31750" cap="rnd" cmpd="sng">
              <a:solidFill>
                <a:srgbClr val="EFEFEF">
                  <a:alpha val="40000"/>
                </a:srgbClr>
              </a:solidFill>
              <a:prstDash val="dot"/>
              <a:round/>
              <a:headEnd type="none" w="sm" len="sm"/>
              <a:tailEnd type="none" w="sm" len="sm"/>
            </a:ln>
          </p:spPr>
        </p:cxnSp>
        <p:cxnSp>
          <p:nvCxnSpPr>
            <p:cNvPr id="386" name="Google Shape;386;p11"/>
            <p:cNvCxnSpPr/>
            <p:nvPr/>
          </p:nvCxnSpPr>
          <p:spPr>
            <a:xfrm>
              <a:off x="7029447" y="3880729"/>
              <a:ext cx="1285875" cy="0"/>
            </a:xfrm>
            <a:prstGeom prst="straightConnector1">
              <a:avLst/>
            </a:prstGeom>
            <a:noFill/>
            <a:ln w="31750" cap="rnd" cmpd="sng">
              <a:solidFill>
                <a:srgbClr val="EFEFEF">
                  <a:alpha val="40000"/>
                </a:srgbClr>
              </a:solidFill>
              <a:prstDash val="dot"/>
              <a:round/>
              <a:headEnd type="none" w="sm" len="sm"/>
              <a:tailEnd type="none" w="sm" len="sm"/>
            </a:ln>
          </p:spPr>
        </p:cxnSp>
        <p:cxnSp>
          <p:nvCxnSpPr>
            <p:cNvPr id="387" name="Google Shape;387;p11"/>
            <p:cNvCxnSpPr/>
            <p:nvPr/>
          </p:nvCxnSpPr>
          <p:spPr>
            <a:xfrm>
              <a:off x="7029447" y="4063732"/>
              <a:ext cx="1285875" cy="0"/>
            </a:xfrm>
            <a:prstGeom prst="straightConnector1">
              <a:avLst/>
            </a:prstGeom>
            <a:noFill/>
            <a:ln w="31750" cap="rnd" cmpd="sng">
              <a:solidFill>
                <a:srgbClr val="EFEFEF">
                  <a:alpha val="40000"/>
                </a:srgbClr>
              </a:solidFill>
              <a:prstDash val="dot"/>
              <a:round/>
              <a:headEnd type="none" w="sm" len="sm"/>
              <a:tailEnd type="none" w="sm" len="sm"/>
            </a:ln>
          </p:spPr>
        </p:cxnSp>
      </p:grpSp>
      <p:sp>
        <p:nvSpPr>
          <p:cNvPr id="388" name="Google Shape;388;p11"/>
          <p:cNvSpPr/>
          <p:nvPr/>
        </p:nvSpPr>
        <p:spPr>
          <a:xfrm rot="10800000">
            <a:off x="-1" y="6140785"/>
            <a:ext cx="6095997" cy="711252"/>
          </a:xfrm>
          <a:prstGeom prst="rect">
            <a:avLst/>
          </a:prstGeom>
          <a:gradFill>
            <a:gsLst>
              <a:gs pos="0">
                <a:srgbClr val="757070">
                  <a:alpha val="9019"/>
                </a:srgbClr>
              </a:gs>
              <a:gs pos="10000">
                <a:srgbClr val="757070">
                  <a:alpha val="9019"/>
                </a:srgbClr>
              </a:gs>
              <a:gs pos="100000">
                <a:srgbClr val="EFEFEF">
                  <a:alpha val="0"/>
                </a:srgbClr>
              </a:gs>
            </a:gsLst>
            <a:lin ang="8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chemeClr val="tx1"/>
              </a:solidFill>
              <a:latin typeface="Calibri"/>
              <a:ea typeface="Calibri"/>
              <a:cs typeface="Calibri"/>
              <a:sym typeface="Calibri"/>
            </a:endParaRPr>
          </a:p>
        </p:txBody>
      </p:sp>
      <p:sp>
        <p:nvSpPr>
          <p:cNvPr id="395" name="Google Shape;395;p11"/>
          <p:cNvSpPr txBox="1"/>
          <p:nvPr/>
        </p:nvSpPr>
        <p:spPr>
          <a:xfrm>
            <a:off x="-20" y="261498"/>
            <a:ext cx="12192000" cy="731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C000"/>
              </a:buClr>
              <a:buSzPts val="2400"/>
              <a:buFont typeface="Calibri"/>
              <a:buNone/>
            </a:pPr>
            <a:r>
              <a:rPr lang="en-US" sz="4400" b="0" i="0" u="none" strike="noStrike" cap="none">
                <a:solidFill>
                  <a:schemeClr val="tx1"/>
                </a:solidFill>
                <a:latin typeface="Calibri"/>
                <a:ea typeface="Calibri"/>
                <a:cs typeface="Calibri"/>
                <a:sym typeface="Calibri"/>
              </a:rPr>
              <a:t>Tree of Thoughts (ToT) Prompts</a:t>
            </a:r>
            <a:endParaRPr sz="1400" b="0" i="0" u="none" strike="noStrike" cap="none">
              <a:solidFill>
                <a:schemeClr val="tx1"/>
              </a:solidFill>
              <a:latin typeface="Arial"/>
              <a:ea typeface="Arial"/>
              <a:cs typeface="Arial"/>
              <a:sym typeface="Arial"/>
            </a:endParaRPr>
          </a:p>
          <a:p>
            <a:pPr marL="0" marR="0" lvl="0" indent="0" algn="ctr" rtl="0">
              <a:lnSpc>
                <a:spcPct val="100000"/>
              </a:lnSpc>
              <a:spcBef>
                <a:spcPts val="0"/>
              </a:spcBef>
              <a:spcAft>
                <a:spcPts val="0"/>
              </a:spcAft>
              <a:buClr>
                <a:srgbClr val="FFC000"/>
              </a:buClr>
              <a:buSzPts val="2400"/>
              <a:buFont typeface="Calibri"/>
              <a:buNone/>
            </a:pPr>
            <a:endParaRPr sz="4400" b="0" i="0" u="none" strike="noStrike" cap="none">
              <a:solidFill>
                <a:schemeClr val="tx1"/>
              </a:solidFill>
              <a:latin typeface="Calibri"/>
              <a:ea typeface="Calibri"/>
              <a:cs typeface="Calibri"/>
              <a:sym typeface="Calibri"/>
            </a:endParaRPr>
          </a:p>
        </p:txBody>
      </p:sp>
      <p:sp>
        <p:nvSpPr>
          <p:cNvPr id="396" name="Google Shape;396;p11"/>
          <p:cNvSpPr txBox="1"/>
          <p:nvPr/>
        </p:nvSpPr>
        <p:spPr>
          <a:xfrm>
            <a:off x="269748" y="4082723"/>
            <a:ext cx="5532159"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tx1"/>
                </a:solidFill>
                <a:latin typeface="Calibri"/>
                <a:ea typeface="Calibri"/>
                <a:cs typeface="Calibri"/>
                <a:sym typeface="Calibri"/>
              </a:rPr>
              <a:t>Making multiple calls to the LLM (ChatGPT 3.5 in this case) and enabling it to logically approach the problem has helped in arriving at the correct solution for the problem posed.</a:t>
            </a:r>
            <a:endParaRPr sz="2000" b="0" i="0" u="none" strike="noStrike" cap="none">
              <a:solidFill>
                <a:schemeClr val="tx1"/>
              </a:solidFill>
              <a:latin typeface="Calibri"/>
              <a:ea typeface="Calibri"/>
              <a:cs typeface="Calibri"/>
              <a:sym typeface="Calibri"/>
            </a:endParaRPr>
          </a:p>
        </p:txBody>
      </p:sp>
      <p:pic>
        <p:nvPicPr>
          <p:cNvPr id="397" name="Google Shape;397;p11"/>
          <p:cNvPicPr preferRelativeResize="0"/>
          <p:nvPr/>
        </p:nvPicPr>
        <p:blipFill rotWithShape="1">
          <a:blip r:embed="rId3">
            <a:alphaModFix/>
          </a:blip>
          <a:srcRect l="15835"/>
          <a:stretch/>
        </p:blipFill>
        <p:spPr>
          <a:xfrm>
            <a:off x="6697255" y="1349045"/>
            <a:ext cx="5285005" cy="4537991"/>
          </a:xfrm>
          <a:prstGeom prst="rect">
            <a:avLst/>
          </a:prstGeom>
          <a:noFill/>
          <a:ln>
            <a:noFill/>
          </a:ln>
        </p:spPr>
      </p:pic>
      <p:sp>
        <p:nvSpPr>
          <p:cNvPr id="398" name="Google Shape;398;p11"/>
          <p:cNvSpPr txBox="1"/>
          <p:nvPr/>
        </p:nvSpPr>
        <p:spPr>
          <a:xfrm>
            <a:off x="366233" y="1452025"/>
            <a:ext cx="5128514" cy="25545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EE599"/>
              </a:buClr>
              <a:buSzPts val="1600"/>
              <a:buFont typeface="Palatino Linotype"/>
              <a:buNone/>
            </a:pPr>
            <a:r>
              <a:rPr lang="en-US" sz="1600" b="0" i="0" u="none" strike="noStrike" cap="none" dirty="0">
                <a:solidFill>
                  <a:schemeClr val="tx1"/>
                </a:solidFill>
                <a:latin typeface="Palatino Linotype"/>
                <a:ea typeface="Palatino Linotype"/>
                <a:cs typeface="Palatino Linotype"/>
                <a:sym typeface="Palatino Linotype"/>
              </a:rPr>
              <a:t>Prompt : Alex is in the living room.</a:t>
            </a:r>
            <a:endParaRPr sz="1400" b="0" i="0" u="none" strike="noStrike" cap="none" dirty="0">
              <a:solidFill>
                <a:schemeClr val="tx1"/>
              </a:solidFill>
              <a:latin typeface="Arial"/>
              <a:ea typeface="Arial"/>
              <a:cs typeface="Arial"/>
              <a:sym typeface="Arial"/>
            </a:endParaRPr>
          </a:p>
          <a:p>
            <a:pPr marL="0" marR="0" lvl="0" indent="0" algn="l" rtl="0">
              <a:lnSpc>
                <a:spcPct val="100000"/>
              </a:lnSpc>
              <a:spcBef>
                <a:spcPts val="0"/>
              </a:spcBef>
              <a:spcAft>
                <a:spcPts val="0"/>
              </a:spcAft>
              <a:buClr>
                <a:srgbClr val="FEE599"/>
              </a:buClr>
              <a:buSzPts val="1600"/>
              <a:buFont typeface="Palatino Linotype"/>
              <a:buNone/>
            </a:pPr>
            <a:r>
              <a:rPr lang="en-US" sz="1600" b="0" i="0" u="none" strike="noStrike" cap="none" dirty="0">
                <a:solidFill>
                  <a:schemeClr val="tx1"/>
                </a:solidFill>
                <a:latin typeface="Palatino Linotype"/>
                <a:ea typeface="Palatino Linotype"/>
                <a:cs typeface="Palatino Linotype"/>
                <a:sym typeface="Palatino Linotype"/>
              </a:rPr>
              <a:t>He walks to the kitchen, carrying a cup.</a:t>
            </a:r>
            <a:endParaRPr sz="1400" b="0" i="0" u="none" strike="noStrike" cap="none" dirty="0">
              <a:solidFill>
                <a:schemeClr val="tx1"/>
              </a:solidFill>
              <a:latin typeface="Arial"/>
              <a:ea typeface="Arial"/>
              <a:cs typeface="Arial"/>
              <a:sym typeface="Arial"/>
            </a:endParaRPr>
          </a:p>
          <a:p>
            <a:pPr marL="0" marR="0" lvl="0" indent="0" algn="l" rtl="0">
              <a:lnSpc>
                <a:spcPct val="100000"/>
              </a:lnSpc>
              <a:spcBef>
                <a:spcPts val="0"/>
              </a:spcBef>
              <a:spcAft>
                <a:spcPts val="0"/>
              </a:spcAft>
              <a:buClr>
                <a:srgbClr val="FEE599"/>
              </a:buClr>
              <a:buSzPts val="1600"/>
              <a:buFont typeface="Palatino Linotype"/>
              <a:buNone/>
            </a:pPr>
            <a:r>
              <a:rPr lang="en-US" sz="1600" b="0" i="0" u="none" strike="noStrike" cap="none" dirty="0">
                <a:solidFill>
                  <a:schemeClr val="tx1"/>
                </a:solidFill>
                <a:latin typeface="Palatino Linotype"/>
                <a:ea typeface="Palatino Linotype"/>
                <a:cs typeface="Palatino Linotype"/>
                <a:sym typeface="Palatino Linotype"/>
              </a:rPr>
              <a:t>He puts a ball in the cup and carries the cup to the bedroom.</a:t>
            </a:r>
            <a:endParaRPr sz="1400" b="0" i="0" u="none" strike="noStrike" cap="none" dirty="0">
              <a:solidFill>
                <a:schemeClr val="tx1"/>
              </a:solidFill>
              <a:latin typeface="Arial"/>
              <a:ea typeface="Arial"/>
              <a:cs typeface="Arial"/>
              <a:sym typeface="Arial"/>
            </a:endParaRPr>
          </a:p>
          <a:p>
            <a:pPr marL="0" marR="0" lvl="0" indent="0" algn="l" rtl="0">
              <a:lnSpc>
                <a:spcPct val="100000"/>
              </a:lnSpc>
              <a:spcBef>
                <a:spcPts val="0"/>
              </a:spcBef>
              <a:spcAft>
                <a:spcPts val="0"/>
              </a:spcAft>
              <a:buClr>
                <a:srgbClr val="FEE599"/>
              </a:buClr>
              <a:buSzPts val="1600"/>
              <a:buFont typeface="Palatino Linotype"/>
              <a:buNone/>
            </a:pPr>
            <a:r>
              <a:rPr lang="en-US" sz="1600" b="0" i="0" u="none" strike="noStrike" cap="none" dirty="0">
                <a:solidFill>
                  <a:schemeClr val="tx1"/>
                </a:solidFill>
                <a:latin typeface="Palatino Linotype"/>
                <a:ea typeface="Palatino Linotype"/>
                <a:cs typeface="Palatino Linotype"/>
                <a:sym typeface="Palatino Linotype"/>
              </a:rPr>
              <a:t>He turns the cup upside down, then walks to the garden.</a:t>
            </a:r>
            <a:endParaRPr sz="1400" b="0" i="0" u="none" strike="noStrike" cap="none" dirty="0">
              <a:solidFill>
                <a:schemeClr val="tx1"/>
              </a:solidFill>
              <a:latin typeface="Arial"/>
              <a:ea typeface="Arial"/>
              <a:cs typeface="Arial"/>
              <a:sym typeface="Arial"/>
            </a:endParaRPr>
          </a:p>
          <a:p>
            <a:pPr marL="0" marR="0" lvl="0" indent="0" algn="l" rtl="0">
              <a:lnSpc>
                <a:spcPct val="100000"/>
              </a:lnSpc>
              <a:spcBef>
                <a:spcPts val="0"/>
              </a:spcBef>
              <a:spcAft>
                <a:spcPts val="0"/>
              </a:spcAft>
              <a:buClr>
                <a:srgbClr val="FEE599"/>
              </a:buClr>
              <a:buSzPts val="1600"/>
              <a:buFont typeface="Palatino Linotype"/>
              <a:buNone/>
            </a:pPr>
            <a:r>
              <a:rPr lang="en-US" sz="1600" b="0" i="0" u="none" strike="noStrike" cap="none" dirty="0">
                <a:solidFill>
                  <a:schemeClr val="tx1"/>
                </a:solidFill>
                <a:latin typeface="Palatino Linotype"/>
                <a:ea typeface="Palatino Linotype"/>
                <a:cs typeface="Palatino Linotype"/>
                <a:sym typeface="Palatino Linotype"/>
              </a:rPr>
              <a:t>He puts the cup down in the garden, then walks to the garage.</a:t>
            </a:r>
            <a:endParaRPr sz="1400" b="0" i="0" u="none" strike="noStrike" cap="none" dirty="0">
              <a:solidFill>
                <a:schemeClr val="tx1"/>
              </a:solidFill>
              <a:latin typeface="Arial"/>
              <a:ea typeface="Arial"/>
              <a:cs typeface="Arial"/>
              <a:sym typeface="Arial"/>
            </a:endParaRPr>
          </a:p>
          <a:p>
            <a:pPr marL="0" marR="0" lvl="0" indent="0" algn="l" rtl="0">
              <a:lnSpc>
                <a:spcPct val="100000"/>
              </a:lnSpc>
              <a:spcBef>
                <a:spcPts val="0"/>
              </a:spcBef>
              <a:spcAft>
                <a:spcPts val="0"/>
              </a:spcAft>
              <a:buClr>
                <a:srgbClr val="FEE599"/>
              </a:buClr>
              <a:buSzPts val="1600"/>
              <a:buFont typeface="Palatino Linotype"/>
              <a:buNone/>
            </a:pPr>
            <a:r>
              <a:rPr lang="en-US" sz="1600" b="0" i="0" u="none" strike="noStrike" cap="none" dirty="0">
                <a:solidFill>
                  <a:schemeClr val="tx1"/>
                </a:solidFill>
                <a:latin typeface="Palatino Linotype"/>
                <a:ea typeface="Palatino Linotype"/>
                <a:cs typeface="Palatino Linotype"/>
                <a:sym typeface="Palatino Linotype"/>
              </a:rPr>
              <a:t>Where is the ball?</a:t>
            </a:r>
            <a:endParaRPr sz="1400" b="0" i="0" u="none" strike="noStrike" cap="none" dirty="0">
              <a:solidFill>
                <a:schemeClr val="tx1"/>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600"/>
              <a:buFont typeface="Calibri"/>
              <a:buNone/>
            </a:pPr>
            <a:endParaRPr sz="1600" b="0" i="0" u="none" strike="noStrike" cap="none" dirty="0">
              <a:solidFill>
                <a:schemeClr val="tx1"/>
              </a:solidFill>
              <a:latin typeface="Palatino Linotype"/>
              <a:ea typeface="Palatino Linotype"/>
              <a:cs typeface="Palatino Linotype"/>
              <a:sym typeface="Palatino Linotype"/>
            </a:endParaRPr>
          </a:p>
        </p:txBody>
      </p:sp>
    </p:spTree>
    <p:extLst>
      <p:ext uri="{BB962C8B-B14F-4D97-AF65-F5344CB8AC3E}">
        <p14:creationId xmlns:p14="http://schemas.microsoft.com/office/powerpoint/2010/main" val="442333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7"/>
                                        </p:tgtEl>
                                        <p:attrNameLst>
                                          <p:attrName>style.visibility</p:attrName>
                                        </p:attrNameLst>
                                      </p:cBhvr>
                                      <p:to>
                                        <p:strVal val="visible"/>
                                      </p:to>
                                    </p:set>
                                    <p:animEffect transition="in" filter="fade">
                                      <p:cBhvr>
                                        <p:cTn id="7" dur="5000"/>
                                        <p:tgtEl>
                                          <p:spTgt spid="3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5" name="Google Shape;405;p12"/>
          <p:cNvSpPr txBox="1">
            <a:spLocks noGrp="1"/>
          </p:cNvSpPr>
          <p:nvPr>
            <p:ph type="title"/>
          </p:nvPr>
        </p:nvSpPr>
        <p:spPr>
          <a:xfrm>
            <a:off x="413446" y="487578"/>
            <a:ext cx="11260278" cy="713216"/>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Clr>
                <a:schemeClr val="lt1"/>
              </a:buClr>
              <a:buSzPts val="2800"/>
              <a:buFont typeface="Calibri"/>
              <a:buNone/>
            </a:pPr>
            <a:r>
              <a:rPr lang="en-US" b="0" i="0" u="none" strike="noStrike" dirty="0">
                <a:solidFill>
                  <a:schemeClr val="tx1"/>
                </a:solidFill>
                <a:latin typeface="Calibri"/>
                <a:ea typeface="Calibri"/>
                <a:cs typeface="Calibri"/>
                <a:sym typeface="Calibri"/>
              </a:rPr>
              <a:t>Directional Stimulus Prompting</a:t>
            </a:r>
            <a:endParaRPr dirty="0">
              <a:solidFill>
                <a:schemeClr val="tx1"/>
              </a:solidFill>
              <a:latin typeface="Calibri"/>
              <a:ea typeface="Calibri"/>
              <a:cs typeface="Calibri"/>
              <a:sym typeface="Calibri"/>
            </a:endParaRPr>
          </a:p>
        </p:txBody>
      </p:sp>
      <p:pic>
        <p:nvPicPr>
          <p:cNvPr id="406" name="Google Shape;406;p12" descr="DSP"/>
          <p:cNvPicPr preferRelativeResize="0"/>
          <p:nvPr/>
        </p:nvPicPr>
        <p:blipFill rotWithShape="1">
          <a:blip r:embed="rId3">
            <a:alphaModFix/>
          </a:blip>
          <a:srcRect/>
          <a:stretch/>
        </p:blipFill>
        <p:spPr>
          <a:xfrm>
            <a:off x="6427304" y="2090078"/>
            <a:ext cx="5671931" cy="3424264"/>
          </a:xfrm>
          <a:prstGeom prst="rect">
            <a:avLst/>
          </a:prstGeom>
          <a:noFill/>
          <a:ln>
            <a:noFill/>
          </a:ln>
        </p:spPr>
      </p:pic>
      <p:sp>
        <p:nvSpPr>
          <p:cNvPr id="407" name="Google Shape;407;p12"/>
          <p:cNvSpPr txBox="1"/>
          <p:nvPr/>
        </p:nvSpPr>
        <p:spPr>
          <a:xfrm>
            <a:off x="185530" y="2305615"/>
            <a:ext cx="6241800" cy="25551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FFFFFF"/>
              </a:buClr>
              <a:buSzPts val="2000"/>
              <a:buFont typeface="Arial"/>
              <a:buChar char="•"/>
            </a:pPr>
            <a:r>
              <a:rPr lang="en-US" sz="2000">
                <a:solidFill>
                  <a:schemeClr val="tx1"/>
                </a:solidFill>
                <a:latin typeface="Calibri"/>
                <a:ea typeface="Calibri"/>
                <a:cs typeface="Calibri"/>
                <a:sym typeface="Calibri"/>
              </a:rPr>
              <a:t>The framework introduces a novel element known as directional stimulus into the prompt, offering finer control and guidance over language models (LLMs).</a:t>
            </a:r>
            <a:endParaRPr sz="1400" b="0" i="0" u="none" strike="noStrike" cap="none">
              <a:solidFill>
                <a:schemeClr val="tx1"/>
              </a:solidFill>
              <a:latin typeface="Arial"/>
              <a:ea typeface="Arial"/>
              <a:cs typeface="Arial"/>
              <a:sym typeface="Arial"/>
            </a:endParaRPr>
          </a:p>
          <a:p>
            <a:pPr marL="342900" marR="0" lvl="0" indent="-342900" algn="l" rtl="0">
              <a:lnSpc>
                <a:spcPct val="100000"/>
              </a:lnSpc>
              <a:spcBef>
                <a:spcPts val="0"/>
              </a:spcBef>
              <a:spcAft>
                <a:spcPts val="0"/>
              </a:spcAft>
              <a:buClr>
                <a:srgbClr val="FFFFFF"/>
              </a:buClr>
              <a:buSzPts val="2000"/>
              <a:buFont typeface="Arial"/>
              <a:buChar char="•"/>
            </a:pPr>
            <a:r>
              <a:rPr lang="en-US" sz="2000">
                <a:solidFill>
                  <a:schemeClr val="tx1"/>
                </a:solidFill>
                <a:latin typeface="Calibri"/>
                <a:ea typeface="Calibri"/>
                <a:cs typeface="Calibri"/>
                <a:sym typeface="Calibri"/>
              </a:rPr>
              <a:t>The directional stimulus acts as hints or cues for each input query, directing language models (LLMs) towards the desired output. This may include keywords that the desired summary should incorporate for effective summarization.</a:t>
            </a:r>
            <a:endParaRPr sz="2000" b="0" i="0" u="none" strike="noStrike" cap="none">
              <a:solidFill>
                <a:schemeClr val="tx1"/>
              </a:solidFill>
              <a:latin typeface="Calibri"/>
              <a:ea typeface="Calibri"/>
              <a:cs typeface="Calibri"/>
              <a:sym typeface="Calibri"/>
            </a:endParaRPr>
          </a:p>
        </p:txBody>
      </p:sp>
    </p:spTree>
    <p:extLst>
      <p:ext uri="{BB962C8B-B14F-4D97-AF65-F5344CB8AC3E}">
        <p14:creationId xmlns:p14="http://schemas.microsoft.com/office/powerpoint/2010/main" val="415383588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5" name="Google Shape;415;p13"/>
          <p:cNvSpPr txBox="1">
            <a:spLocks noGrp="1"/>
          </p:cNvSpPr>
          <p:nvPr>
            <p:ph type="title"/>
          </p:nvPr>
        </p:nvSpPr>
        <p:spPr>
          <a:xfrm>
            <a:off x="415600" y="344815"/>
            <a:ext cx="11360800" cy="7636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Clr>
                <a:schemeClr val="lt1"/>
              </a:buClr>
              <a:buSzPts val="2800"/>
              <a:buFont typeface="Calibri"/>
              <a:buNone/>
            </a:pPr>
            <a:r>
              <a:rPr lang="en-US">
                <a:solidFill>
                  <a:schemeClr val="tx1"/>
                </a:solidFill>
              </a:rPr>
              <a:t>Generated Knowledge Prompting</a:t>
            </a:r>
            <a:endParaRPr>
              <a:solidFill>
                <a:schemeClr val="tx1"/>
              </a:solidFill>
            </a:endParaRPr>
          </a:p>
        </p:txBody>
      </p:sp>
      <p:sp>
        <p:nvSpPr>
          <p:cNvPr id="416" name="Google Shape;416;p13"/>
          <p:cNvSpPr txBox="1"/>
          <p:nvPr/>
        </p:nvSpPr>
        <p:spPr>
          <a:xfrm>
            <a:off x="5547800" y="1799806"/>
            <a:ext cx="6228600" cy="193895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E2E8F0"/>
              </a:buClr>
              <a:buSzPts val="2000"/>
              <a:buFont typeface="Arial"/>
              <a:buChar char="•"/>
            </a:pPr>
            <a:r>
              <a:rPr lang="en-US" sz="2000" dirty="0">
                <a:solidFill>
                  <a:schemeClr val="tx1"/>
                </a:solidFill>
                <a:latin typeface="Calibri"/>
                <a:ea typeface="Calibri"/>
                <a:cs typeface="Calibri"/>
                <a:sym typeface="Calibri"/>
              </a:rPr>
              <a:t>It encompasses the capacity to integrate knowledge or information, aiding the model in making more precise predictions.</a:t>
            </a:r>
            <a:endParaRPr sz="2000" b="0" i="0" u="none" strike="noStrike" cap="none" dirty="0">
              <a:solidFill>
                <a:schemeClr val="tx1"/>
              </a:solidFill>
              <a:latin typeface="Calibri"/>
              <a:ea typeface="Calibri"/>
              <a:cs typeface="Calibri"/>
              <a:sym typeface="Calibri"/>
            </a:endParaRPr>
          </a:p>
          <a:p>
            <a:pPr marL="285750" marR="0" lvl="0" indent="-285750" algn="l" rtl="0">
              <a:lnSpc>
                <a:spcPct val="100000"/>
              </a:lnSpc>
              <a:spcBef>
                <a:spcPts val="0"/>
              </a:spcBef>
              <a:spcAft>
                <a:spcPts val="0"/>
              </a:spcAft>
              <a:buClr>
                <a:srgbClr val="FFFFFF"/>
              </a:buClr>
              <a:buSzPts val="2000"/>
              <a:buFont typeface="Arial"/>
              <a:buChar char="•"/>
            </a:pPr>
            <a:r>
              <a:rPr lang="en-US" sz="2000" dirty="0">
                <a:solidFill>
                  <a:schemeClr val="tx1"/>
                </a:solidFill>
                <a:latin typeface="Calibri"/>
                <a:ea typeface="Calibri"/>
                <a:cs typeface="Calibri"/>
                <a:sym typeface="Calibri"/>
              </a:rPr>
              <a:t>Generated knowledge prompting emphasizes large-scale language models as versatile sources of external knowledge for enhancing commonsense reasoning.</a:t>
            </a:r>
            <a:endParaRPr sz="2000" b="0" i="0" u="none" strike="noStrike" cap="none" dirty="0">
              <a:solidFill>
                <a:schemeClr val="tx1"/>
              </a:solidFill>
              <a:latin typeface="Calibri"/>
              <a:ea typeface="Calibri"/>
              <a:cs typeface="Calibri"/>
              <a:sym typeface="Calibri"/>
            </a:endParaRPr>
          </a:p>
        </p:txBody>
      </p:sp>
      <p:pic>
        <p:nvPicPr>
          <p:cNvPr id="417" name="Google Shape;417;p13" descr="GENKNOW"/>
          <p:cNvPicPr preferRelativeResize="0"/>
          <p:nvPr/>
        </p:nvPicPr>
        <p:blipFill rotWithShape="1">
          <a:blip r:embed="rId3">
            <a:alphaModFix/>
          </a:blip>
          <a:srcRect/>
          <a:stretch/>
        </p:blipFill>
        <p:spPr>
          <a:xfrm>
            <a:off x="171941" y="1214003"/>
            <a:ext cx="5340626" cy="3441437"/>
          </a:xfrm>
          <a:prstGeom prst="rect">
            <a:avLst/>
          </a:prstGeom>
          <a:noFill/>
          <a:ln>
            <a:noFill/>
          </a:ln>
        </p:spPr>
      </p:pic>
      <p:pic>
        <p:nvPicPr>
          <p:cNvPr id="3" name="Picture 2">
            <a:extLst>
              <a:ext uri="{FF2B5EF4-FFF2-40B4-BE49-F238E27FC236}">
                <a16:creationId xmlns:a16="http://schemas.microsoft.com/office/drawing/2014/main" id="{01D3ED40-4401-29F0-5513-DE2744388874}"/>
              </a:ext>
            </a:extLst>
          </p:cNvPr>
          <p:cNvPicPr>
            <a:picLocks noChangeAspect="1"/>
          </p:cNvPicPr>
          <p:nvPr/>
        </p:nvPicPr>
        <p:blipFill>
          <a:blip r:embed="rId4"/>
          <a:stretch>
            <a:fillRect/>
          </a:stretch>
        </p:blipFill>
        <p:spPr>
          <a:xfrm>
            <a:off x="3361093" y="4761028"/>
            <a:ext cx="8830907" cy="2114845"/>
          </a:xfrm>
          <a:prstGeom prst="rect">
            <a:avLst/>
          </a:prstGeom>
        </p:spPr>
      </p:pic>
    </p:spTree>
    <p:extLst>
      <p:ext uri="{BB962C8B-B14F-4D97-AF65-F5344CB8AC3E}">
        <p14:creationId xmlns:p14="http://schemas.microsoft.com/office/powerpoint/2010/main" val="15899381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5" name="Google Shape;425;p14"/>
          <p:cNvSpPr txBox="1">
            <a:spLocks noGrp="1"/>
          </p:cNvSpPr>
          <p:nvPr>
            <p:ph type="title"/>
          </p:nvPr>
        </p:nvSpPr>
        <p:spPr>
          <a:xfrm>
            <a:off x="415600" y="344815"/>
            <a:ext cx="11360800" cy="7636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Clr>
                <a:schemeClr val="lt1"/>
              </a:buClr>
              <a:buSzPts val="2800"/>
              <a:buFont typeface="Calibri"/>
              <a:buNone/>
            </a:pPr>
            <a:r>
              <a:rPr lang="en-US">
                <a:solidFill>
                  <a:schemeClr val="tx1"/>
                </a:solidFill>
              </a:rPr>
              <a:t>Generated Knowledge Prompting</a:t>
            </a:r>
            <a:endParaRPr>
              <a:solidFill>
                <a:schemeClr val="tx1"/>
              </a:solidFill>
            </a:endParaRPr>
          </a:p>
        </p:txBody>
      </p:sp>
      <p:sp>
        <p:nvSpPr>
          <p:cNvPr id="426" name="Google Shape;426;p14"/>
          <p:cNvSpPr txBox="1"/>
          <p:nvPr/>
        </p:nvSpPr>
        <p:spPr>
          <a:xfrm>
            <a:off x="415600" y="2351782"/>
            <a:ext cx="5321523" cy="10772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tx1"/>
                </a:solidFill>
                <a:latin typeface="Calibri"/>
                <a:ea typeface="Calibri"/>
                <a:cs typeface="Calibri"/>
                <a:sym typeface="Calibri"/>
              </a:rPr>
              <a:t>Single prompt approach</a:t>
            </a:r>
            <a:endParaRPr sz="1400" b="0" i="0" u="none" strike="noStrike" cap="none">
              <a:solidFill>
                <a:schemeClr val="tx1"/>
              </a:solidFill>
              <a:latin typeface="Arial"/>
              <a:ea typeface="Arial"/>
              <a:cs typeface="Arial"/>
              <a:sym typeface="Arial"/>
            </a:endParaRPr>
          </a:p>
          <a:p>
            <a:pPr marL="285750" marR="0" lvl="0" indent="-285750" algn="l" rtl="0">
              <a:lnSpc>
                <a:spcPct val="100000"/>
              </a:lnSpc>
              <a:spcBef>
                <a:spcPts val="0"/>
              </a:spcBef>
              <a:spcAft>
                <a:spcPts val="0"/>
              </a:spcAft>
              <a:buClr>
                <a:srgbClr val="E2E8F0"/>
              </a:buClr>
              <a:buSzPts val="2000"/>
              <a:buFont typeface="Arial"/>
              <a:buChar char="•"/>
            </a:pPr>
            <a:r>
              <a:rPr lang="en-US" sz="2000" b="0" i="0" u="none" strike="noStrike" cap="none">
                <a:solidFill>
                  <a:schemeClr val="tx1"/>
                </a:solidFill>
                <a:latin typeface="Calibri"/>
                <a:ea typeface="Calibri"/>
                <a:cs typeface="Calibri"/>
                <a:sym typeface="Calibri"/>
              </a:rPr>
              <a:t>Asks the LLM to generate knowledge then write the post, all with a single prompt</a:t>
            </a:r>
            <a:endParaRPr sz="2000" b="0" i="0" u="none" strike="noStrike" cap="none">
              <a:solidFill>
                <a:schemeClr val="tx1"/>
              </a:solidFill>
              <a:latin typeface="Calibri"/>
              <a:ea typeface="Calibri"/>
              <a:cs typeface="Calibri"/>
              <a:sym typeface="Calibri"/>
            </a:endParaRPr>
          </a:p>
        </p:txBody>
      </p:sp>
      <p:pic>
        <p:nvPicPr>
          <p:cNvPr id="427" name="Google Shape;427;p14"/>
          <p:cNvPicPr preferRelativeResize="0"/>
          <p:nvPr/>
        </p:nvPicPr>
        <p:blipFill rotWithShape="1">
          <a:blip r:embed="rId3">
            <a:alphaModFix/>
          </a:blip>
          <a:srcRect l="10333"/>
          <a:stretch/>
        </p:blipFill>
        <p:spPr>
          <a:xfrm>
            <a:off x="5501898" y="1354731"/>
            <a:ext cx="6274501" cy="4782598"/>
          </a:xfrm>
          <a:prstGeom prst="rect">
            <a:avLst/>
          </a:prstGeom>
          <a:noFill/>
          <a:ln>
            <a:noFill/>
          </a:ln>
        </p:spPr>
      </p:pic>
    </p:spTree>
    <p:extLst>
      <p:ext uri="{BB962C8B-B14F-4D97-AF65-F5344CB8AC3E}">
        <p14:creationId xmlns:p14="http://schemas.microsoft.com/office/powerpoint/2010/main" val="405940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7"/>
                                        </p:tgtEl>
                                        <p:attrNameLst>
                                          <p:attrName>style.visibility</p:attrName>
                                        </p:attrNameLst>
                                      </p:cBhvr>
                                      <p:to>
                                        <p:strVal val="visible"/>
                                      </p:to>
                                    </p:set>
                                    <p:animEffect transition="in" filter="fade">
                                      <p:cBhvr>
                                        <p:cTn id="7" dur="5000"/>
                                        <p:tgtEl>
                                          <p:spTgt spid="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5" name="Google Shape;435;p15"/>
          <p:cNvSpPr txBox="1">
            <a:spLocks noGrp="1"/>
          </p:cNvSpPr>
          <p:nvPr>
            <p:ph type="title"/>
          </p:nvPr>
        </p:nvSpPr>
        <p:spPr>
          <a:xfrm>
            <a:off x="415600" y="344815"/>
            <a:ext cx="11360800" cy="7636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Clr>
                <a:schemeClr val="lt1"/>
              </a:buClr>
              <a:buSzPts val="2800"/>
              <a:buFont typeface="Calibri"/>
              <a:buNone/>
            </a:pPr>
            <a:r>
              <a:rPr lang="en-US">
                <a:solidFill>
                  <a:schemeClr val="tx1"/>
                </a:solidFill>
              </a:rPr>
              <a:t>Generated Knowledge Prompting</a:t>
            </a:r>
            <a:endParaRPr>
              <a:solidFill>
                <a:schemeClr val="tx1"/>
              </a:solidFill>
            </a:endParaRPr>
          </a:p>
        </p:txBody>
      </p:sp>
      <p:sp>
        <p:nvSpPr>
          <p:cNvPr id="436" name="Google Shape;436;p15"/>
          <p:cNvSpPr txBox="1"/>
          <p:nvPr/>
        </p:nvSpPr>
        <p:spPr>
          <a:xfrm>
            <a:off x="415600" y="2351782"/>
            <a:ext cx="5321523" cy="169277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tx1"/>
                </a:solidFill>
                <a:latin typeface="Calibri"/>
                <a:ea typeface="Calibri"/>
                <a:cs typeface="Calibri"/>
                <a:sym typeface="Calibri"/>
              </a:rPr>
              <a:t>Dual prompt approach</a:t>
            </a:r>
            <a:endParaRPr sz="1400" b="0" i="0" u="none" strike="noStrike" cap="none">
              <a:solidFill>
                <a:schemeClr val="tx1"/>
              </a:solidFill>
              <a:latin typeface="Arial"/>
              <a:ea typeface="Arial"/>
              <a:cs typeface="Arial"/>
              <a:sym typeface="Arial"/>
            </a:endParaRPr>
          </a:p>
          <a:p>
            <a:pPr marL="285750" marR="0" lvl="0" indent="-285750" algn="l" rtl="0">
              <a:lnSpc>
                <a:spcPct val="100000"/>
              </a:lnSpc>
              <a:spcBef>
                <a:spcPts val="0"/>
              </a:spcBef>
              <a:spcAft>
                <a:spcPts val="0"/>
              </a:spcAft>
              <a:buClr>
                <a:srgbClr val="E2E8F0"/>
              </a:buClr>
              <a:buSzPts val="2000"/>
              <a:buFont typeface="Arial"/>
              <a:buChar char="•"/>
            </a:pPr>
            <a:r>
              <a:rPr lang="en-US" sz="2000" b="0" i="0" u="none" strike="noStrike" cap="none">
                <a:solidFill>
                  <a:schemeClr val="tx1"/>
                </a:solidFill>
                <a:latin typeface="Calibri"/>
                <a:ea typeface="Calibri"/>
                <a:cs typeface="Calibri"/>
                <a:sym typeface="Calibri"/>
              </a:rPr>
              <a:t>We first prompt the LLM to generate facts about a particular topic</a:t>
            </a:r>
            <a:endParaRPr sz="1400" b="0" i="0" u="none" strike="noStrike" cap="none">
              <a:solidFill>
                <a:schemeClr val="tx1"/>
              </a:solidFill>
              <a:latin typeface="Arial"/>
              <a:ea typeface="Arial"/>
              <a:cs typeface="Arial"/>
              <a:sym typeface="Arial"/>
            </a:endParaRPr>
          </a:p>
          <a:p>
            <a:pPr marL="285750" marR="0" lvl="0" indent="-285750" algn="l" rtl="0">
              <a:lnSpc>
                <a:spcPct val="100000"/>
              </a:lnSpc>
              <a:spcBef>
                <a:spcPts val="0"/>
              </a:spcBef>
              <a:spcAft>
                <a:spcPts val="0"/>
              </a:spcAft>
              <a:buClr>
                <a:srgbClr val="FFFFFF"/>
              </a:buClr>
              <a:buSzPts val="2000"/>
              <a:buFont typeface="Arial"/>
              <a:buChar char="•"/>
            </a:pPr>
            <a:r>
              <a:rPr lang="en-US" sz="2000" b="0" i="0" u="none" strike="noStrike" cap="none">
                <a:solidFill>
                  <a:schemeClr val="tx1"/>
                </a:solidFill>
                <a:latin typeface="Calibri"/>
                <a:ea typeface="Calibri"/>
                <a:cs typeface="Calibri"/>
                <a:sym typeface="Calibri"/>
              </a:rPr>
              <a:t>Then, we feed that information into another prompt to arrive at the desired output</a:t>
            </a:r>
            <a:endParaRPr sz="2000" b="0" i="0" u="none" strike="noStrike" cap="none">
              <a:solidFill>
                <a:schemeClr val="tx1"/>
              </a:solidFill>
              <a:latin typeface="Calibri"/>
              <a:ea typeface="Calibri"/>
              <a:cs typeface="Calibri"/>
              <a:sym typeface="Calibri"/>
            </a:endParaRPr>
          </a:p>
        </p:txBody>
      </p:sp>
      <p:pic>
        <p:nvPicPr>
          <p:cNvPr id="437" name="Google Shape;437;p15"/>
          <p:cNvPicPr preferRelativeResize="0"/>
          <p:nvPr/>
        </p:nvPicPr>
        <p:blipFill rotWithShape="1">
          <a:blip r:embed="rId3">
            <a:alphaModFix/>
          </a:blip>
          <a:srcRect/>
          <a:stretch/>
        </p:blipFill>
        <p:spPr>
          <a:xfrm>
            <a:off x="6277877" y="1301200"/>
            <a:ext cx="5498523" cy="4592230"/>
          </a:xfrm>
          <a:prstGeom prst="rect">
            <a:avLst/>
          </a:prstGeom>
          <a:noFill/>
          <a:ln>
            <a:noFill/>
          </a:ln>
        </p:spPr>
      </p:pic>
    </p:spTree>
    <p:extLst>
      <p:ext uri="{BB962C8B-B14F-4D97-AF65-F5344CB8AC3E}">
        <p14:creationId xmlns:p14="http://schemas.microsoft.com/office/powerpoint/2010/main" val="1690063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7"/>
                                        </p:tgtEl>
                                        <p:attrNameLst>
                                          <p:attrName>style.visibility</p:attrName>
                                        </p:attrNameLst>
                                      </p:cBhvr>
                                      <p:to>
                                        <p:strVal val="visible"/>
                                      </p:to>
                                    </p:set>
                                    <p:animEffect transition="in" filter="fade">
                                      <p:cBhvr>
                                        <p:cTn id="7" dur="5000"/>
                                        <p:tgtEl>
                                          <p:spTgt spid="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4" name="Google Shape;444;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1729"/>
              <a:buFont typeface="Calibri"/>
              <a:buNone/>
            </a:pPr>
            <a:r>
              <a:rPr lang="en-US" i="0">
                <a:solidFill>
                  <a:schemeClr val="tx1"/>
                </a:solidFill>
                <a:latin typeface="Calibri"/>
                <a:ea typeface="Calibri"/>
                <a:cs typeface="Calibri"/>
                <a:sym typeface="Calibri"/>
              </a:rPr>
              <a:t>Automatic Reasoning &amp; Tool Use (ART)</a:t>
            </a:r>
            <a:br>
              <a:rPr lang="en-US" i="0">
                <a:solidFill>
                  <a:schemeClr val="tx1"/>
                </a:solidFill>
                <a:latin typeface="Calibri"/>
                <a:ea typeface="Calibri"/>
                <a:cs typeface="Calibri"/>
                <a:sym typeface="Calibri"/>
              </a:rPr>
            </a:br>
            <a:endParaRPr>
              <a:solidFill>
                <a:schemeClr val="tx1"/>
              </a:solidFill>
              <a:latin typeface="Calibri"/>
              <a:ea typeface="Calibri"/>
              <a:cs typeface="Calibri"/>
              <a:sym typeface="Calibri"/>
            </a:endParaRPr>
          </a:p>
        </p:txBody>
      </p:sp>
      <p:pic>
        <p:nvPicPr>
          <p:cNvPr id="446" name="Google Shape;446;p16" descr="ART"/>
          <p:cNvPicPr preferRelativeResize="0"/>
          <p:nvPr/>
        </p:nvPicPr>
        <p:blipFill rotWithShape="1">
          <a:blip r:embed="rId3">
            <a:alphaModFix/>
          </a:blip>
          <a:srcRect/>
          <a:stretch/>
        </p:blipFill>
        <p:spPr>
          <a:xfrm>
            <a:off x="7331768" y="1175485"/>
            <a:ext cx="4651512" cy="4808898"/>
          </a:xfrm>
          <a:prstGeom prst="rect">
            <a:avLst/>
          </a:prstGeom>
          <a:noFill/>
          <a:ln>
            <a:noFill/>
          </a:ln>
        </p:spPr>
      </p:pic>
      <p:sp>
        <p:nvSpPr>
          <p:cNvPr id="447" name="Google Shape;447;p16"/>
          <p:cNvSpPr txBox="1"/>
          <p:nvPr/>
        </p:nvSpPr>
        <p:spPr>
          <a:xfrm>
            <a:off x="702365" y="1690688"/>
            <a:ext cx="6294783" cy="369332"/>
          </a:xfrm>
          <a:prstGeom prst="rect">
            <a:avLst/>
          </a:prstGeom>
          <a:noFill/>
          <a:ln>
            <a:noFill/>
          </a:ln>
        </p:spPr>
        <p:txBody>
          <a:bodyPr spcFirstLastPara="1" wrap="square" lIns="91425" tIns="45700" rIns="91425" bIns="45700" anchor="t" anchorCtr="0">
            <a:spAutoFit/>
          </a:bodyPr>
          <a:lstStyle/>
          <a:p>
            <a:pPr marL="285750" marR="0" lvl="0" indent="-171450" algn="l" rtl="0">
              <a:lnSpc>
                <a:spcPct val="100000"/>
              </a:lnSpc>
              <a:spcBef>
                <a:spcPts val="0"/>
              </a:spcBef>
              <a:spcAft>
                <a:spcPts val="0"/>
              </a:spcAft>
              <a:buClr>
                <a:schemeClr val="lt1"/>
              </a:buClr>
              <a:buSzPts val="1800"/>
              <a:buFont typeface="Arial"/>
              <a:buNone/>
            </a:pPr>
            <a:endParaRPr sz="1800" b="0" i="0" u="none" strike="noStrike" cap="none">
              <a:solidFill>
                <a:schemeClr val="tx1"/>
              </a:solidFill>
              <a:latin typeface="Calibri"/>
              <a:ea typeface="Calibri"/>
              <a:cs typeface="Calibri"/>
              <a:sym typeface="Calibri"/>
            </a:endParaRPr>
          </a:p>
        </p:txBody>
      </p:sp>
      <p:sp>
        <p:nvSpPr>
          <p:cNvPr id="448" name="Google Shape;448;p16"/>
          <p:cNvSpPr txBox="1"/>
          <p:nvPr/>
        </p:nvSpPr>
        <p:spPr>
          <a:xfrm>
            <a:off x="345989" y="1802305"/>
            <a:ext cx="6849900" cy="31707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lt1"/>
              </a:buClr>
              <a:buSzPts val="2000"/>
              <a:buFont typeface="Arial"/>
              <a:buChar char="•"/>
            </a:pPr>
            <a:r>
              <a:rPr lang="en-US" sz="2000">
                <a:solidFill>
                  <a:schemeClr val="tx1"/>
                </a:solidFill>
                <a:latin typeface="Calibri"/>
                <a:ea typeface="Calibri"/>
                <a:cs typeface="Calibri"/>
                <a:sym typeface="Calibri"/>
              </a:rPr>
              <a:t>A novel framework employing a fixed LLM to autonomously generate intermediate reasoning steps in the form of a program.</a:t>
            </a:r>
            <a:endParaRPr sz="1400" b="0" i="0" u="none" strike="noStrike" cap="none">
              <a:solidFill>
                <a:schemeClr val="tx1"/>
              </a:solidFill>
              <a:latin typeface="Arial"/>
              <a:ea typeface="Arial"/>
              <a:cs typeface="Arial"/>
              <a:sym typeface="Arial"/>
            </a:endParaRPr>
          </a:p>
          <a:p>
            <a:pPr marL="457200" lvl="0" indent="-355600" algn="l" rtl="0">
              <a:spcBef>
                <a:spcPts val="0"/>
              </a:spcBef>
              <a:spcAft>
                <a:spcPts val="0"/>
              </a:spcAft>
              <a:buClr>
                <a:schemeClr val="lt1"/>
              </a:buClr>
              <a:buSzPts val="2000"/>
              <a:buChar char="•"/>
            </a:pPr>
            <a:r>
              <a:rPr lang="en-US" sz="2000">
                <a:solidFill>
                  <a:schemeClr val="tx1"/>
                </a:solidFill>
                <a:latin typeface="Calibri"/>
                <a:ea typeface="Calibri"/>
                <a:cs typeface="Calibri"/>
                <a:sym typeface="Calibri"/>
              </a:rPr>
              <a:t>ART operates in the following manner:</a:t>
            </a:r>
            <a:endParaRPr sz="2000">
              <a:solidFill>
                <a:schemeClr val="tx1"/>
              </a:solidFill>
              <a:latin typeface="Calibri"/>
              <a:ea typeface="Calibri"/>
              <a:cs typeface="Calibri"/>
              <a:sym typeface="Calibri"/>
            </a:endParaRPr>
          </a:p>
          <a:p>
            <a:pPr marL="914400" lvl="1" indent="-355600" algn="l" rtl="0">
              <a:spcBef>
                <a:spcPts val="0"/>
              </a:spcBef>
              <a:spcAft>
                <a:spcPts val="0"/>
              </a:spcAft>
              <a:buClr>
                <a:schemeClr val="lt1"/>
              </a:buClr>
              <a:buSzPts val="2000"/>
              <a:buChar char="•"/>
            </a:pPr>
            <a:r>
              <a:rPr lang="en-US" sz="2000">
                <a:solidFill>
                  <a:schemeClr val="tx1"/>
                </a:solidFill>
                <a:latin typeface="Calibri"/>
                <a:ea typeface="Calibri"/>
                <a:cs typeface="Calibri"/>
                <a:sym typeface="Calibri"/>
              </a:rPr>
              <a:t>When presented with a new task, it chooses demonstrations showcasing multi-step reasoning and tool utilization from a task library.</a:t>
            </a:r>
            <a:endParaRPr sz="2000">
              <a:solidFill>
                <a:schemeClr val="tx1"/>
              </a:solidFill>
              <a:latin typeface="Calibri"/>
              <a:ea typeface="Calibri"/>
              <a:cs typeface="Calibri"/>
              <a:sym typeface="Calibri"/>
            </a:endParaRPr>
          </a:p>
          <a:p>
            <a:pPr marL="914400" lvl="1" indent="-355600" algn="l" rtl="0">
              <a:spcBef>
                <a:spcPts val="0"/>
              </a:spcBef>
              <a:spcAft>
                <a:spcPts val="0"/>
              </a:spcAft>
              <a:buClr>
                <a:schemeClr val="lt1"/>
              </a:buClr>
              <a:buSzPts val="2000"/>
              <a:buChar char="•"/>
            </a:pPr>
            <a:r>
              <a:rPr lang="en-US" sz="2000">
                <a:solidFill>
                  <a:schemeClr val="tx1"/>
                </a:solidFill>
                <a:latin typeface="Calibri"/>
                <a:ea typeface="Calibri"/>
                <a:cs typeface="Calibri"/>
                <a:sym typeface="Calibri"/>
              </a:rPr>
              <a:t>During testing, it temporarily halts generation whenever external tools are invoked, integrating their output before continuing generation.</a:t>
            </a:r>
            <a:endParaRPr sz="2000" b="0" i="0" u="none" strike="noStrike" cap="none">
              <a:solidFill>
                <a:schemeClr val="tx1"/>
              </a:solidFill>
              <a:latin typeface="Calibri"/>
              <a:ea typeface="Calibri"/>
              <a:cs typeface="Calibri"/>
              <a:sym typeface="Calibri"/>
            </a:endParaRPr>
          </a:p>
        </p:txBody>
      </p:sp>
    </p:spTree>
    <p:extLst>
      <p:ext uri="{BB962C8B-B14F-4D97-AF65-F5344CB8AC3E}">
        <p14:creationId xmlns:p14="http://schemas.microsoft.com/office/powerpoint/2010/main" val="37695687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5E7E3-026D-CF4D-89CE-35D8ADB60296}"/>
              </a:ext>
            </a:extLst>
          </p:cNvPr>
          <p:cNvSpPr>
            <a:spLocks noGrp="1"/>
          </p:cNvSpPr>
          <p:nvPr>
            <p:ph type="title"/>
          </p:nvPr>
        </p:nvSpPr>
        <p:spPr/>
        <p:txBody>
          <a:bodyPr/>
          <a:lstStyle/>
          <a:p>
            <a:r>
              <a:rPr lang="en-US" dirty="0"/>
              <a:t>Prompting Guide by OpenAI</a:t>
            </a:r>
            <a:endParaRPr lang="en-IN" dirty="0"/>
          </a:p>
        </p:txBody>
      </p:sp>
      <p:sp>
        <p:nvSpPr>
          <p:cNvPr id="3" name="Text Placeholder 2">
            <a:extLst>
              <a:ext uri="{FF2B5EF4-FFF2-40B4-BE49-F238E27FC236}">
                <a16:creationId xmlns:a16="http://schemas.microsoft.com/office/drawing/2014/main" id="{EA13436D-A325-8818-37C8-A7FEF20811BD}"/>
              </a:ext>
            </a:extLst>
          </p:cNvPr>
          <p:cNvSpPr>
            <a:spLocks noGrp="1"/>
          </p:cNvSpPr>
          <p:nvPr>
            <p:ph type="body" sz="quarter" idx="13"/>
          </p:nvPr>
        </p:nvSpPr>
        <p:spPr/>
        <p:txBody>
          <a:bodyPr>
            <a:normAutofit fontScale="92500" lnSpcReduction="20000"/>
          </a:bodyPr>
          <a:lstStyle/>
          <a:p>
            <a:pPr marL="50800" indent="0">
              <a:buNone/>
            </a:pPr>
            <a:r>
              <a:rPr lang="en-US" dirty="0"/>
              <a:t>Write clear instructions</a:t>
            </a:r>
          </a:p>
          <a:p>
            <a:pPr marL="1022350" lvl="1" indent="-514350">
              <a:buFont typeface="+mj-lt"/>
              <a:buAutoNum type="arabicPeriod"/>
            </a:pPr>
            <a:r>
              <a:rPr lang="en-US" dirty="0"/>
              <a:t>Include details in your query</a:t>
            </a:r>
            <a:br>
              <a:rPr lang="en-US" dirty="0"/>
            </a:br>
            <a:r>
              <a:rPr lang="en-US" sz="1800" dirty="0"/>
              <a:t>Avoid</a:t>
            </a:r>
            <a:r>
              <a:rPr lang="en-US" dirty="0"/>
              <a:t>: </a:t>
            </a:r>
            <a:r>
              <a:rPr lang="en-US" sz="1800" dirty="0"/>
              <a:t>Summarize the meeting notes.</a:t>
            </a:r>
            <a:br>
              <a:rPr lang="en-US" sz="1800" dirty="0"/>
            </a:br>
            <a:r>
              <a:rPr lang="en-US" sz="1800" dirty="0"/>
              <a:t>Prefer: Summarize the meeting notes in a single paragraph. Then write a markdown list of the speakers and each of their key points. Finally, list the next steps or action items suggested by the speakers, if any.</a:t>
            </a:r>
          </a:p>
          <a:p>
            <a:pPr marL="1022350" lvl="1" indent="-514350">
              <a:buFont typeface="+mj-lt"/>
              <a:buAutoNum type="arabicPeriod"/>
            </a:pPr>
            <a:r>
              <a:rPr lang="en-US" sz="2600" dirty="0"/>
              <a:t>Adopt a persona</a:t>
            </a:r>
            <a:br>
              <a:rPr lang="en-US" sz="1800" dirty="0"/>
            </a:br>
            <a:r>
              <a:rPr lang="en-US" sz="1800" dirty="0"/>
              <a:t>You are an expert in Generative AI and provide a python code snippet as an example for every question asked.</a:t>
            </a:r>
          </a:p>
          <a:p>
            <a:pPr marL="1022350" lvl="1" indent="-514350">
              <a:buFont typeface="+mj-lt"/>
              <a:buAutoNum type="arabicPeriod"/>
            </a:pPr>
            <a:r>
              <a:rPr lang="en-US" sz="2600" dirty="0"/>
              <a:t>Use delimiters to indicate parts of the input</a:t>
            </a:r>
            <a:br>
              <a:rPr lang="en-US" sz="1800" dirty="0"/>
            </a:br>
            <a:r>
              <a:rPr lang="en-US" sz="1800" dirty="0"/>
              <a:t>Summarize the text delimited by triple quotes with a poem.</a:t>
            </a:r>
            <a:br>
              <a:rPr lang="en-US" sz="1800" dirty="0"/>
            </a:br>
            <a:r>
              <a:rPr lang="en-US" sz="1800" dirty="0"/>
              <a:t>"""insert text here""“</a:t>
            </a:r>
          </a:p>
          <a:p>
            <a:pPr marL="1022350" lvl="1" indent="-514350">
              <a:buFont typeface="+mj-lt"/>
              <a:buAutoNum type="arabicPeriod"/>
            </a:pPr>
            <a:r>
              <a:rPr lang="en-US" sz="2600" dirty="0"/>
              <a:t>Specify the logical steps required to complete the task (Tree-of thought prompting)</a:t>
            </a:r>
            <a:br>
              <a:rPr lang="en-US" sz="2600" dirty="0"/>
            </a:br>
            <a:r>
              <a:rPr lang="en-US" sz="1800" dirty="0"/>
              <a:t>Use the following step-by-step instructions to respond to user inputs.</a:t>
            </a:r>
            <a:br>
              <a:rPr lang="en-US" sz="1800" dirty="0"/>
            </a:br>
            <a:r>
              <a:rPr lang="en-US" sz="1800" dirty="0"/>
              <a:t>Step 1 - The user will provide you with text in triple quotes. Summarize this text in one sentence with a prefix that says "Summary: ".</a:t>
            </a:r>
            <a:br>
              <a:rPr lang="en-US" sz="1800" dirty="0"/>
            </a:br>
            <a:r>
              <a:rPr lang="en-US" sz="1800" dirty="0"/>
              <a:t>Step 2 - Translate the summary from Step 1 into Spanish, with a prefix that says "Translation: ".</a:t>
            </a:r>
            <a:br>
              <a:rPr lang="en-US" sz="1800" dirty="0"/>
            </a:br>
            <a:r>
              <a:rPr lang="en-US" sz="1800" dirty="0"/>
              <a:t>"""insert text here"""</a:t>
            </a:r>
          </a:p>
          <a:p>
            <a:pPr marL="1022350" lvl="1" indent="-514350">
              <a:buFont typeface="+mj-lt"/>
              <a:buAutoNum type="arabicPeriod"/>
            </a:pPr>
            <a:endParaRPr lang="en-US" dirty="0"/>
          </a:p>
        </p:txBody>
      </p:sp>
    </p:spTree>
    <p:extLst>
      <p:ext uri="{BB962C8B-B14F-4D97-AF65-F5344CB8AC3E}">
        <p14:creationId xmlns:p14="http://schemas.microsoft.com/office/powerpoint/2010/main" val="204793438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2F8D24E-2B4B-0945-A355-7027ADF47B5A}"/>
              </a:ext>
            </a:extLst>
          </p:cNvPr>
          <p:cNvSpPr>
            <a:spLocks noGrp="1"/>
          </p:cNvSpPr>
          <p:nvPr>
            <p:ph type="body" idx="4294967295"/>
          </p:nvPr>
        </p:nvSpPr>
        <p:spPr>
          <a:xfrm>
            <a:off x="415600" y="517358"/>
            <a:ext cx="11360800" cy="5574475"/>
          </a:xfrm>
        </p:spPr>
        <p:txBody>
          <a:bodyPr>
            <a:normAutofit fontScale="85000" lnSpcReduction="20000"/>
          </a:bodyPr>
          <a:lstStyle/>
          <a:p>
            <a:pPr marL="114300" indent="0">
              <a:buNone/>
            </a:pPr>
            <a:r>
              <a:rPr lang="en-US" sz="2400" dirty="0"/>
              <a:t>5. Provide examples of the task (few shot prompting)</a:t>
            </a:r>
          </a:p>
          <a:p>
            <a:pPr marL="114300" indent="0">
              <a:lnSpc>
                <a:spcPct val="110000"/>
              </a:lnSpc>
              <a:buNone/>
            </a:pPr>
            <a:r>
              <a:rPr lang="en-US" sz="1700" dirty="0"/>
              <a:t>	Give me a recipe for chocolate cake in </a:t>
            </a:r>
            <a:r>
              <a:rPr lang="en-US" sz="1700" dirty="0" err="1"/>
              <a:t>ingridients</a:t>
            </a:r>
            <a:r>
              <a:rPr lang="en-US" sz="1700" dirty="0"/>
              <a:t> and quantity only</a:t>
            </a:r>
          </a:p>
          <a:p>
            <a:pPr marL="114300" indent="0">
              <a:lnSpc>
                <a:spcPct val="110000"/>
              </a:lnSpc>
              <a:buNone/>
            </a:pPr>
            <a:r>
              <a:rPr lang="en-US" sz="1700" dirty="0"/>
              <a:t>	1/2 l milk, 1/2 kg cocoa, 1/2 kg sugar</a:t>
            </a:r>
          </a:p>
          <a:p>
            <a:pPr marL="114300" indent="0">
              <a:lnSpc>
                <a:spcPct val="110000"/>
              </a:lnSpc>
              <a:buNone/>
            </a:pPr>
            <a:r>
              <a:rPr lang="en-US" sz="1700" dirty="0"/>
              <a:t>	Give me a recipe for cheesecake in </a:t>
            </a:r>
            <a:r>
              <a:rPr lang="en-US" sz="1700" dirty="0" err="1"/>
              <a:t>ingridients</a:t>
            </a:r>
            <a:r>
              <a:rPr lang="en-US" sz="1700" dirty="0"/>
              <a:t> and quantity only</a:t>
            </a:r>
          </a:p>
          <a:p>
            <a:pPr marL="114300" indent="0">
              <a:lnSpc>
                <a:spcPct val="110000"/>
              </a:lnSpc>
              <a:buNone/>
            </a:pPr>
            <a:r>
              <a:rPr lang="en-US" sz="1700" dirty="0"/>
              <a:t>	Recipe:</a:t>
            </a:r>
            <a:br>
              <a:rPr lang="en-US" sz="1700" dirty="0"/>
            </a:br>
            <a:br>
              <a:rPr lang="en-US" sz="2000" dirty="0"/>
            </a:br>
            <a:r>
              <a:rPr lang="en-US" sz="2400" dirty="0"/>
              <a:t>6. Constraint the output by length</a:t>
            </a:r>
            <a:br>
              <a:rPr lang="en-US" sz="2000" dirty="0"/>
            </a:br>
            <a:r>
              <a:rPr lang="en-US" sz="1700" dirty="0"/>
              <a:t>	Summarize the text delimited by triple quotes in 2 paragraphs.</a:t>
            </a:r>
          </a:p>
          <a:p>
            <a:pPr marL="114300" indent="0">
              <a:lnSpc>
                <a:spcPct val="100000"/>
              </a:lnSpc>
              <a:buNone/>
            </a:pPr>
            <a:endParaRPr lang="en-US" sz="1700" dirty="0"/>
          </a:p>
          <a:p>
            <a:pPr marL="114300" indent="0">
              <a:lnSpc>
                <a:spcPct val="100000"/>
              </a:lnSpc>
              <a:buNone/>
            </a:pPr>
            <a:r>
              <a:rPr lang="en-US" sz="1700" dirty="0"/>
              <a:t>	"""insert text here”””</a:t>
            </a:r>
            <a:br>
              <a:rPr lang="en-US" sz="2000" dirty="0"/>
            </a:br>
            <a:endParaRPr lang="en-US" sz="2000" dirty="0"/>
          </a:p>
          <a:p>
            <a:pPr marL="114300" indent="0">
              <a:buNone/>
            </a:pPr>
            <a:r>
              <a:rPr lang="en-US" sz="2400" dirty="0"/>
              <a:t>7. Provide reference text</a:t>
            </a:r>
          </a:p>
          <a:p>
            <a:pPr marL="114300" indent="0">
              <a:buNone/>
            </a:pPr>
            <a:r>
              <a:rPr lang="en-US" sz="1700" dirty="0"/>
              <a:t>	Use the provided articles delimited by triple quotes to answer questions. If the answer cannot be 	found in the articles, write "I could not find an answer."</a:t>
            </a:r>
          </a:p>
          <a:p>
            <a:pPr marL="114300" indent="0">
              <a:buNone/>
            </a:pPr>
            <a:r>
              <a:rPr lang="en-US" sz="1700" dirty="0"/>
              <a:t>	&lt;insert articles, each delimited by triple quotes&gt;</a:t>
            </a:r>
          </a:p>
          <a:p>
            <a:pPr marL="114300" indent="0">
              <a:buNone/>
            </a:pPr>
            <a:endParaRPr lang="en-US" sz="1700" dirty="0"/>
          </a:p>
          <a:p>
            <a:pPr marL="114300" indent="0">
              <a:buNone/>
            </a:pPr>
            <a:r>
              <a:rPr lang="en-US" sz="1700" dirty="0"/>
              <a:t>	Question: &lt;insert question here&gt;</a:t>
            </a:r>
            <a:br>
              <a:rPr lang="en-US" dirty="0"/>
            </a:br>
            <a:br>
              <a:rPr lang="en-US" dirty="0"/>
            </a:br>
            <a:endParaRPr lang="en-IN" dirty="0"/>
          </a:p>
        </p:txBody>
      </p:sp>
    </p:spTree>
    <p:extLst>
      <p:ext uri="{BB962C8B-B14F-4D97-AF65-F5344CB8AC3E}">
        <p14:creationId xmlns:p14="http://schemas.microsoft.com/office/powerpoint/2010/main" val="251378622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BC2C22-F3D7-9F7A-C484-7336C910E9F9}"/>
              </a:ext>
            </a:extLst>
          </p:cNvPr>
          <p:cNvSpPr>
            <a:spLocks noGrp="1"/>
          </p:cNvSpPr>
          <p:nvPr>
            <p:ph type="body" sz="quarter" idx="13"/>
          </p:nvPr>
        </p:nvSpPr>
        <p:spPr>
          <a:xfrm>
            <a:off x="838200" y="505326"/>
            <a:ext cx="10515600" cy="5581149"/>
          </a:xfrm>
        </p:spPr>
        <p:txBody>
          <a:bodyPr>
            <a:normAutofit/>
          </a:bodyPr>
          <a:lstStyle/>
          <a:p>
            <a:pPr marL="50800" indent="0">
              <a:buNone/>
            </a:pPr>
            <a:r>
              <a:rPr lang="en-US" dirty="0"/>
              <a:t>Split complex tasks into simpler sub-tasks</a:t>
            </a:r>
          </a:p>
          <a:p>
            <a:pPr marL="50800" indent="0">
              <a:buNone/>
            </a:pPr>
            <a:r>
              <a:rPr lang="en-US" sz="2000" dirty="0"/>
              <a:t>1. </a:t>
            </a:r>
            <a:r>
              <a:rPr lang="en-US" sz="2400" dirty="0"/>
              <a:t>Use intent classification to identify the most relevant instructions for a user query</a:t>
            </a:r>
            <a:br>
              <a:rPr lang="en-US" sz="1700" dirty="0"/>
            </a:br>
            <a:r>
              <a:rPr lang="en-US" sz="1700" dirty="0"/>
              <a:t>You will receive inquiries related to recipe requests. Categorize each request into a primary cuisine category and a secondary dish category. Provide your output in JSON format with the keys: cuisine and dish.</a:t>
            </a:r>
          </a:p>
          <a:p>
            <a:pPr marL="50800" indent="0">
              <a:buNone/>
            </a:pPr>
            <a:endParaRPr lang="en-US" sz="1700" dirty="0"/>
          </a:p>
          <a:p>
            <a:pPr marL="50800" indent="0">
              <a:buNone/>
            </a:pPr>
            <a:r>
              <a:rPr lang="en-US" sz="1700" dirty="0"/>
              <a:t>Primary cuisines: Italian, Mexican, Indian, or Chinese.</a:t>
            </a:r>
          </a:p>
          <a:p>
            <a:pPr marL="50800" indent="0">
              <a:buNone/>
            </a:pPr>
            <a:r>
              <a:rPr lang="en-US" sz="1700" dirty="0"/>
              <a:t>Italian dish categories: Pasta / Pizza / Risotto / Antipasti</a:t>
            </a:r>
          </a:p>
          <a:p>
            <a:pPr marL="50800" indent="0">
              <a:buNone/>
            </a:pPr>
            <a:r>
              <a:rPr lang="en-US" sz="1700" dirty="0"/>
              <a:t>Mexican dish categories: Tacos / Burritos / Enchiladas / Guacamole</a:t>
            </a:r>
          </a:p>
          <a:p>
            <a:pPr marL="50800" indent="0">
              <a:buNone/>
            </a:pPr>
            <a:r>
              <a:rPr lang="en-US" sz="1700" dirty="0"/>
              <a:t>Indian dish categories: Curry / Biryani / Tandoori</a:t>
            </a:r>
          </a:p>
          <a:p>
            <a:pPr marL="50800" indent="0">
              <a:buNone/>
            </a:pPr>
            <a:r>
              <a:rPr lang="en-US" sz="1700" dirty="0"/>
              <a:t>USER: I want to make a spicy curry for dinner tonight.</a:t>
            </a:r>
          </a:p>
        </p:txBody>
      </p:sp>
    </p:spTree>
    <p:extLst>
      <p:ext uri="{BB962C8B-B14F-4D97-AF65-F5344CB8AC3E}">
        <p14:creationId xmlns:p14="http://schemas.microsoft.com/office/powerpoint/2010/main" val="382305224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BC2C22-F3D7-9F7A-C484-7336C910E9F9}"/>
              </a:ext>
            </a:extLst>
          </p:cNvPr>
          <p:cNvSpPr>
            <a:spLocks noGrp="1"/>
          </p:cNvSpPr>
          <p:nvPr>
            <p:ph type="body" sz="quarter" idx="13"/>
          </p:nvPr>
        </p:nvSpPr>
        <p:spPr>
          <a:xfrm>
            <a:off x="838200" y="505326"/>
            <a:ext cx="10515600" cy="5581149"/>
          </a:xfrm>
        </p:spPr>
        <p:txBody>
          <a:bodyPr>
            <a:normAutofit/>
          </a:bodyPr>
          <a:lstStyle/>
          <a:p>
            <a:pPr marL="50800" indent="0">
              <a:buNone/>
            </a:pPr>
            <a:r>
              <a:rPr lang="en-US" dirty="0"/>
              <a:t>Split complex tasks into simpler sub-tasks</a:t>
            </a:r>
          </a:p>
          <a:p>
            <a:pPr marL="50800" indent="0">
              <a:buNone/>
            </a:pPr>
            <a:r>
              <a:rPr lang="en-US" sz="2400" dirty="0"/>
              <a:t>2. For dialogue applications that require very long conversations, summarize or filter previous dialogue</a:t>
            </a:r>
          </a:p>
          <a:p>
            <a:pPr marL="50800" indent="0">
              <a:buNone/>
            </a:pPr>
            <a:r>
              <a:rPr lang="en-US" sz="2000" dirty="0"/>
              <a:t>	Summarize the previous conversation to be used as context</a:t>
            </a:r>
            <a:br>
              <a:rPr lang="en-US" sz="2000" dirty="0"/>
            </a:br>
            <a:endParaRPr lang="en-US" sz="2000" dirty="0"/>
          </a:p>
          <a:p>
            <a:pPr marL="50800" indent="0">
              <a:buNone/>
            </a:pPr>
            <a:r>
              <a:rPr lang="en-US" sz="2400" dirty="0"/>
              <a:t>3. Summarize long documents piecewise and construct a full summary recursively</a:t>
            </a:r>
          </a:p>
        </p:txBody>
      </p:sp>
    </p:spTree>
    <p:extLst>
      <p:ext uri="{BB962C8B-B14F-4D97-AF65-F5344CB8AC3E}">
        <p14:creationId xmlns:p14="http://schemas.microsoft.com/office/powerpoint/2010/main" val="549855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3C482-CC49-E349-9DE0-5A39211D01C4}"/>
              </a:ext>
            </a:extLst>
          </p:cNvPr>
          <p:cNvSpPr>
            <a:spLocks noGrp="1"/>
          </p:cNvSpPr>
          <p:nvPr>
            <p:ph type="title"/>
          </p:nvPr>
        </p:nvSpPr>
        <p:spPr/>
        <p:txBody>
          <a:bodyPr/>
          <a:lstStyle/>
          <a:p>
            <a:r>
              <a:rPr lang="en-US" dirty="0"/>
              <a:t>Limitations of LLM</a:t>
            </a:r>
            <a:endParaRPr lang="en-IN" dirty="0"/>
          </a:p>
        </p:txBody>
      </p:sp>
      <p:sp>
        <p:nvSpPr>
          <p:cNvPr id="3" name="Text Placeholder 2">
            <a:extLst>
              <a:ext uri="{FF2B5EF4-FFF2-40B4-BE49-F238E27FC236}">
                <a16:creationId xmlns:a16="http://schemas.microsoft.com/office/drawing/2014/main" id="{804FB96A-F7C7-96CD-F08B-4EDB5EC98B0D}"/>
              </a:ext>
            </a:extLst>
          </p:cNvPr>
          <p:cNvSpPr>
            <a:spLocks noGrp="1"/>
          </p:cNvSpPr>
          <p:nvPr>
            <p:ph type="body" idx="1"/>
          </p:nvPr>
        </p:nvSpPr>
        <p:spPr/>
        <p:txBody>
          <a:bodyPr/>
          <a:lstStyle/>
          <a:p>
            <a:r>
              <a:rPr lang="en-US" dirty="0"/>
              <a:t>Outdated knowledge</a:t>
            </a:r>
          </a:p>
          <a:p>
            <a:r>
              <a:rPr lang="en-US" dirty="0"/>
              <a:t>Inability to take action</a:t>
            </a:r>
          </a:p>
          <a:p>
            <a:r>
              <a:rPr lang="en-IN" dirty="0"/>
              <a:t>Lack of context</a:t>
            </a:r>
          </a:p>
          <a:p>
            <a:r>
              <a:rPr lang="en-IN" dirty="0"/>
              <a:t>Hallucination risks</a:t>
            </a:r>
          </a:p>
          <a:p>
            <a:r>
              <a:rPr lang="en-IN" dirty="0"/>
              <a:t>Biases and discriminations</a:t>
            </a:r>
          </a:p>
        </p:txBody>
      </p:sp>
    </p:spTree>
    <p:extLst>
      <p:ext uri="{BB962C8B-B14F-4D97-AF65-F5344CB8AC3E}">
        <p14:creationId xmlns:p14="http://schemas.microsoft.com/office/powerpoint/2010/main" val="265539922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BC2C22-F3D7-9F7A-C484-7336C910E9F9}"/>
              </a:ext>
            </a:extLst>
          </p:cNvPr>
          <p:cNvSpPr>
            <a:spLocks noGrp="1"/>
          </p:cNvSpPr>
          <p:nvPr>
            <p:ph type="body" sz="quarter" idx="13"/>
          </p:nvPr>
        </p:nvSpPr>
        <p:spPr>
          <a:xfrm>
            <a:off x="838200" y="505326"/>
            <a:ext cx="10515600" cy="5581149"/>
          </a:xfrm>
        </p:spPr>
        <p:txBody>
          <a:bodyPr>
            <a:normAutofit/>
          </a:bodyPr>
          <a:lstStyle/>
          <a:p>
            <a:pPr marL="50800" indent="0">
              <a:buNone/>
            </a:pPr>
            <a:r>
              <a:rPr lang="en-US" dirty="0"/>
              <a:t>Give models time to “think”</a:t>
            </a:r>
          </a:p>
          <a:p>
            <a:pPr marL="50800" indent="0">
              <a:buNone/>
            </a:pPr>
            <a:r>
              <a:rPr lang="en-US" sz="2400" dirty="0"/>
              <a:t>1. Instruct the model to work out its own solution before rushing to a conclusion</a:t>
            </a:r>
            <a:br>
              <a:rPr lang="en-US" sz="2400" dirty="0"/>
            </a:br>
            <a:r>
              <a:rPr lang="en-US" sz="1800" dirty="0"/>
              <a:t>SYSTEM: Given a mathematical problem, solve it step by step, showing all the intermediate calculations.</a:t>
            </a:r>
          </a:p>
          <a:p>
            <a:pPr marL="50800" indent="0">
              <a:buNone/>
            </a:pPr>
            <a:r>
              <a:rPr lang="en-US" sz="1800" dirty="0"/>
              <a:t>USER Problem Statement: A train travels at a constant speed of 60 miles per hour. How far does it travel in 2.5 hours?</a:t>
            </a:r>
          </a:p>
          <a:p>
            <a:pPr marL="50800" indent="0">
              <a:buNone/>
            </a:pPr>
            <a:r>
              <a:rPr lang="en-US" sz="1800" dirty="0"/>
              <a:t>ASSISTANT Solution: Calculate the distance traveled in one hour:</a:t>
            </a:r>
          </a:p>
          <a:p>
            <a:pPr marL="50800" indent="0">
              <a:buNone/>
            </a:pPr>
            <a:r>
              <a:rPr lang="en-US" sz="1800" dirty="0"/>
              <a:t>	Distance = Speed × Time</a:t>
            </a:r>
          </a:p>
          <a:p>
            <a:pPr marL="50800" indent="0">
              <a:buNone/>
            </a:pPr>
            <a:r>
              <a:rPr lang="en-US" sz="1800" dirty="0"/>
              <a:t>	Distance = 60 miles/hour × 1 hour = 60 miles</a:t>
            </a:r>
          </a:p>
          <a:p>
            <a:pPr marL="50800" indent="0">
              <a:buNone/>
            </a:pPr>
            <a:r>
              <a:rPr lang="en-US" sz="1800" dirty="0"/>
              <a:t>	Since the train travels at a constant speed, the distance traveled in 2.5 hours is:</a:t>
            </a:r>
          </a:p>
          <a:p>
            <a:pPr marL="50800" indent="0">
              <a:buNone/>
            </a:pPr>
            <a:r>
              <a:rPr lang="en-US" sz="1800" dirty="0"/>
              <a:t>	Distance = Speed × Time</a:t>
            </a:r>
          </a:p>
          <a:p>
            <a:pPr marL="50800" indent="0">
              <a:buNone/>
            </a:pPr>
            <a:r>
              <a:rPr lang="en-US" sz="1800" dirty="0"/>
              <a:t>	Distance = 60 miles/hour × 2.5 hours = 150 miles</a:t>
            </a:r>
          </a:p>
          <a:p>
            <a:pPr marL="50800" indent="0">
              <a:buNone/>
            </a:pPr>
            <a:r>
              <a:rPr lang="en-US" sz="1800" dirty="0"/>
              <a:t>	Therefore, the train travels 150 miles in 2.5 hours.</a:t>
            </a:r>
          </a:p>
        </p:txBody>
      </p:sp>
    </p:spTree>
    <p:extLst>
      <p:ext uri="{BB962C8B-B14F-4D97-AF65-F5344CB8AC3E}">
        <p14:creationId xmlns:p14="http://schemas.microsoft.com/office/powerpoint/2010/main" val="30322656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BC2C22-F3D7-9F7A-C484-7336C910E9F9}"/>
              </a:ext>
            </a:extLst>
          </p:cNvPr>
          <p:cNvSpPr>
            <a:spLocks noGrp="1"/>
          </p:cNvSpPr>
          <p:nvPr>
            <p:ph type="body" sz="quarter" idx="13"/>
          </p:nvPr>
        </p:nvSpPr>
        <p:spPr>
          <a:xfrm>
            <a:off x="838200" y="505326"/>
            <a:ext cx="10515600" cy="5581149"/>
          </a:xfrm>
        </p:spPr>
        <p:txBody>
          <a:bodyPr>
            <a:normAutofit/>
          </a:bodyPr>
          <a:lstStyle/>
          <a:p>
            <a:pPr marL="50800" indent="0">
              <a:buNone/>
            </a:pPr>
            <a:r>
              <a:rPr lang="en-US" dirty="0"/>
              <a:t>Give models time to “think”</a:t>
            </a:r>
          </a:p>
          <a:p>
            <a:pPr marL="50800" indent="0">
              <a:buNone/>
            </a:pPr>
            <a:r>
              <a:rPr lang="en-US" sz="2400" dirty="0"/>
              <a:t>2. Use inner monologue or a sequence of queries to hide the model's reasoning process</a:t>
            </a:r>
            <a:br>
              <a:rPr lang="en-US" sz="2400" dirty="0"/>
            </a:br>
            <a:r>
              <a:rPr lang="en-US" sz="1800" dirty="0"/>
              <a:t>Step 1 - First work out your own solution to the problem. Don't rely on the student's solution since it may be incorrect. Enclose all your work for this step within triple quotes (""").</a:t>
            </a:r>
            <a:br>
              <a:rPr lang="en-US" sz="1800" dirty="0"/>
            </a:br>
            <a:r>
              <a:rPr lang="en-US" sz="1800" dirty="0"/>
              <a:t>Step 2 - Compare your solution to the student's solution and evaluate if the student's solution is correct or not. Enclose all your work for this step within triple quotes (""").</a:t>
            </a:r>
            <a:br>
              <a:rPr lang="en-US" sz="1800" dirty="0"/>
            </a:br>
            <a:r>
              <a:rPr lang="en-US" sz="1800" dirty="0"/>
              <a:t>Step 3 - If the student made a mistake, determine what hint you could give the student without giving away the answer. Enclose all your work for this step within triple quotes (""").</a:t>
            </a:r>
            <a:br>
              <a:rPr lang="en-US" sz="1800" dirty="0"/>
            </a:br>
            <a:r>
              <a:rPr lang="en-US" sz="1800" dirty="0"/>
              <a:t>Step 4 - If the student made a mistake, provide the hint from the previous step to the student (outside of triple quotes). Instead of writing "Step 4 - ..." write "Hint:".</a:t>
            </a:r>
            <a:br>
              <a:rPr lang="en-US" sz="1800" dirty="0"/>
            </a:br>
            <a:r>
              <a:rPr lang="en-US" sz="1800" dirty="0"/>
              <a:t>USER Problem Statement: &lt;insert problem statement&gt;</a:t>
            </a:r>
            <a:br>
              <a:rPr lang="en-US" sz="1800" dirty="0"/>
            </a:br>
            <a:r>
              <a:rPr lang="en-US" sz="1800" dirty="0"/>
              <a:t>Student Solution: &lt;insert student solution&gt;"""</a:t>
            </a:r>
          </a:p>
        </p:txBody>
      </p:sp>
    </p:spTree>
    <p:extLst>
      <p:ext uri="{BB962C8B-B14F-4D97-AF65-F5344CB8AC3E}">
        <p14:creationId xmlns:p14="http://schemas.microsoft.com/office/powerpoint/2010/main" val="307721521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BC2C22-F3D7-9F7A-C484-7336C910E9F9}"/>
              </a:ext>
            </a:extLst>
          </p:cNvPr>
          <p:cNvSpPr>
            <a:spLocks noGrp="1"/>
          </p:cNvSpPr>
          <p:nvPr>
            <p:ph type="body" sz="quarter" idx="13"/>
          </p:nvPr>
        </p:nvSpPr>
        <p:spPr>
          <a:xfrm>
            <a:off x="838200" y="505326"/>
            <a:ext cx="10515600" cy="5581149"/>
          </a:xfrm>
        </p:spPr>
        <p:txBody>
          <a:bodyPr>
            <a:normAutofit lnSpcReduction="10000"/>
          </a:bodyPr>
          <a:lstStyle/>
          <a:p>
            <a:pPr marL="50800" indent="0">
              <a:buNone/>
            </a:pPr>
            <a:r>
              <a:rPr lang="en-US" dirty="0"/>
              <a:t>Give models time to “think”</a:t>
            </a:r>
          </a:p>
          <a:p>
            <a:pPr marL="50800" indent="0">
              <a:buNone/>
            </a:pPr>
            <a:r>
              <a:rPr lang="en-US" sz="2400" dirty="0"/>
              <a:t>3. Ask the model if it missed anything on previous passes</a:t>
            </a:r>
          </a:p>
          <a:p>
            <a:pPr marL="50800" indent="0">
              <a:buNone/>
            </a:pPr>
            <a:r>
              <a:rPr lang="en-US" sz="1700" dirty="0"/>
              <a:t>SYSTEM: You will be provided with a document delimited by triple quotes. Your task is to select excerpts which pertain to the following question: "What significant paradigm shifts have occurred in the history of artificial intelligence."</a:t>
            </a:r>
          </a:p>
          <a:p>
            <a:pPr marL="50800" indent="0">
              <a:buNone/>
            </a:pPr>
            <a:r>
              <a:rPr lang="en-US" sz="1700" dirty="0"/>
              <a:t>Ensure that excerpts contain all relevant context needed to interpret them - in other words don't extract small snippets that are missing important context. Provide output in JSON format as follows:</a:t>
            </a:r>
            <a:br>
              <a:rPr lang="en-US" sz="1700" dirty="0"/>
            </a:br>
            <a:r>
              <a:rPr lang="en-US" sz="1700" dirty="0"/>
              <a:t>[{"excerpt": "..."},</a:t>
            </a:r>
          </a:p>
          <a:p>
            <a:pPr marL="50800" indent="0">
              <a:buNone/>
            </a:pPr>
            <a:r>
              <a:rPr lang="en-US" sz="1700" dirty="0"/>
              <a:t>...</a:t>
            </a:r>
          </a:p>
          <a:p>
            <a:pPr marL="50800" indent="0">
              <a:buNone/>
            </a:pPr>
            <a:r>
              <a:rPr lang="en-US" sz="1700" dirty="0"/>
              <a:t>{"excerpt": "..."}]</a:t>
            </a:r>
          </a:p>
          <a:p>
            <a:pPr marL="50800" indent="0">
              <a:buNone/>
            </a:pPr>
            <a:r>
              <a:rPr lang="en-US" sz="1700" dirty="0"/>
              <a:t>USER:  """&lt;insert document here&gt;"""</a:t>
            </a:r>
          </a:p>
          <a:p>
            <a:pPr marL="50800" indent="0">
              <a:buNone/>
            </a:pPr>
            <a:r>
              <a:rPr lang="en-US" sz="1700" dirty="0"/>
              <a:t>ASSISTANT: [{"excerpt": "the model writes an excerpt here"},</a:t>
            </a:r>
          </a:p>
          <a:p>
            <a:pPr marL="50800" indent="0">
              <a:buNone/>
            </a:pPr>
            <a:r>
              <a:rPr lang="en-US" sz="1700" dirty="0"/>
              <a:t>...</a:t>
            </a:r>
          </a:p>
          <a:p>
            <a:pPr marL="50800" indent="0">
              <a:buNone/>
            </a:pPr>
            <a:r>
              <a:rPr lang="en-US" sz="1700" dirty="0"/>
              <a:t>{"excerpt": "the model writes another excerpt here"}]</a:t>
            </a:r>
          </a:p>
          <a:p>
            <a:pPr marL="50800" indent="0">
              <a:buNone/>
            </a:pPr>
            <a:r>
              <a:rPr lang="en-US" sz="1700" dirty="0"/>
              <a:t>USER: Are there more relevant excerpts? Take care not to repeat excerpts. Also ensure that excerpts contain all relevant context needed to interpret them - in other words don't extract small snippets that are missing important context.</a:t>
            </a:r>
          </a:p>
        </p:txBody>
      </p:sp>
    </p:spTree>
    <p:extLst>
      <p:ext uri="{BB962C8B-B14F-4D97-AF65-F5344CB8AC3E}">
        <p14:creationId xmlns:p14="http://schemas.microsoft.com/office/powerpoint/2010/main" val="130984446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BC2C22-F3D7-9F7A-C484-7336C910E9F9}"/>
              </a:ext>
            </a:extLst>
          </p:cNvPr>
          <p:cNvSpPr>
            <a:spLocks noGrp="1"/>
          </p:cNvSpPr>
          <p:nvPr>
            <p:ph type="body" sz="quarter" idx="13"/>
          </p:nvPr>
        </p:nvSpPr>
        <p:spPr>
          <a:xfrm>
            <a:off x="838200" y="505326"/>
            <a:ext cx="10515600" cy="5581149"/>
          </a:xfrm>
        </p:spPr>
        <p:txBody>
          <a:bodyPr>
            <a:normAutofit/>
          </a:bodyPr>
          <a:lstStyle/>
          <a:p>
            <a:pPr marL="50800" indent="0">
              <a:buNone/>
            </a:pPr>
            <a:r>
              <a:rPr lang="en-US" dirty="0"/>
              <a:t>Use external tools</a:t>
            </a:r>
          </a:p>
          <a:p>
            <a:pPr marL="50800" indent="0">
              <a:buNone/>
            </a:pPr>
            <a:r>
              <a:rPr lang="en-US" sz="2000" dirty="0"/>
              <a:t>1. Use embeddings-based search to implement efficient knowledge retrieval</a:t>
            </a:r>
            <a:br>
              <a:rPr lang="en-US" sz="2000" dirty="0"/>
            </a:br>
            <a:r>
              <a:rPr lang="en-US" sz="2000" dirty="0"/>
              <a:t>2. Use code execution to perform more accurate calculations or call external APIs</a:t>
            </a:r>
          </a:p>
        </p:txBody>
      </p:sp>
    </p:spTree>
    <p:extLst>
      <p:ext uri="{BB962C8B-B14F-4D97-AF65-F5344CB8AC3E}">
        <p14:creationId xmlns:p14="http://schemas.microsoft.com/office/powerpoint/2010/main" val="79468167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8B8C0-BFEA-E3DC-770F-27A9B0A81CC4}"/>
              </a:ext>
            </a:extLst>
          </p:cNvPr>
          <p:cNvSpPr>
            <a:spLocks noGrp="1"/>
          </p:cNvSpPr>
          <p:nvPr>
            <p:ph type="title"/>
          </p:nvPr>
        </p:nvSpPr>
        <p:spPr>
          <a:xfrm>
            <a:off x="384313" y="210274"/>
            <a:ext cx="6645965" cy="360432"/>
          </a:xfrm>
        </p:spPr>
        <p:txBody>
          <a:bodyPr>
            <a:noAutofit/>
          </a:bodyPr>
          <a:lstStyle/>
          <a:p>
            <a:r>
              <a:rPr lang="en-US" sz="2800" dirty="0"/>
              <a:t>Best practices</a:t>
            </a:r>
            <a:endParaRPr lang="en-IN" sz="2800" dirty="0"/>
          </a:p>
        </p:txBody>
      </p:sp>
      <p:graphicFrame>
        <p:nvGraphicFramePr>
          <p:cNvPr id="9" name="Table 8">
            <a:extLst>
              <a:ext uri="{FF2B5EF4-FFF2-40B4-BE49-F238E27FC236}">
                <a16:creationId xmlns:a16="http://schemas.microsoft.com/office/drawing/2014/main" id="{9BE27F02-1C38-D122-EC3B-0616DA42680E}"/>
              </a:ext>
            </a:extLst>
          </p:cNvPr>
          <p:cNvGraphicFramePr>
            <a:graphicFrameLocks noGrp="1"/>
          </p:cNvGraphicFramePr>
          <p:nvPr>
            <p:extLst>
              <p:ext uri="{D42A27DB-BD31-4B8C-83A1-F6EECF244321}">
                <p14:modId xmlns:p14="http://schemas.microsoft.com/office/powerpoint/2010/main" val="787642672"/>
              </p:ext>
            </p:extLst>
          </p:nvPr>
        </p:nvGraphicFramePr>
        <p:xfrm>
          <a:off x="536713" y="586410"/>
          <a:ext cx="11270974" cy="6163990"/>
        </p:xfrm>
        <a:graphic>
          <a:graphicData uri="http://schemas.openxmlformats.org/drawingml/2006/table">
            <a:tbl>
              <a:tblPr firstRow="1" bandRow="1">
                <a:tableStyleId>{5C22544A-7EE6-4342-B048-85BDC9FD1C3A}</a:tableStyleId>
              </a:tblPr>
              <a:tblGrid>
                <a:gridCol w="1927500">
                  <a:extLst>
                    <a:ext uri="{9D8B030D-6E8A-4147-A177-3AD203B41FA5}">
                      <a16:colId xmlns:a16="http://schemas.microsoft.com/office/drawing/2014/main" val="1940710646"/>
                    </a:ext>
                  </a:extLst>
                </a:gridCol>
                <a:gridCol w="5586483">
                  <a:extLst>
                    <a:ext uri="{9D8B030D-6E8A-4147-A177-3AD203B41FA5}">
                      <a16:colId xmlns:a16="http://schemas.microsoft.com/office/drawing/2014/main" val="3515440390"/>
                    </a:ext>
                  </a:extLst>
                </a:gridCol>
                <a:gridCol w="3756991">
                  <a:extLst>
                    <a:ext uri="{9D8B030D-6E8A-4147-A177-3AD203B41FA5}">
                      <a16:colId xmlns:a16="http://schemas.microsoft.com/office/drawing/2014/main" val="3547301450"/>
                    </a:ext>
                  </a:extLst>
                </a:gridCol>
              </a:tblGrid>
              <a:tr h="298675">
                <a:tc>
                  <a:txBody>
                    <a:bodyPr/>
                    <a:lstStyle/>
                    <a:p>
                      <a:pPr algn="ctr" fontAlgn="b"/>
                      <a:r>
                        <a:rPr lang="en-IN" b="1" dirty="0">
                          <a:effectLst/>
                        </a:rPr>
                        <a:t>Component</a:t>
                      </a:r>
                    </a:p>
                  </a:txBody>
                  <a:tcPr anchor="b"/>
                </a:tc>
                <a:tc>
                  <a:txBody>
                    <a:bodyPr/>
                    <a:lstStyle/>
                    <a:p>
                      <a:pPr algn="ctr" fontAlgn="b"/>
                      <a:r>
                        <a:rPr lang="en-IN" b="1" dirty="0">
                          <a:effectLst/>
                        </a:rPr>
                        <a:t>Description</a:t>
                      </a:r>
                    </a:p>
                  </a:txBody>
                  <a:tcPr anchor="b"/>
                </a:tc>
                <a:tc>
                  <a:txBody>
                    <a:bodyPr/>
                    <a:lstStyle/>
                    <a:p>
                      <a:pPr algn="ctr" fontAlgn="b"/>
                      <a:r>
                        <a:rPr lang="en-IN" b="1" dirty="0">
                          <a:effectLst/>
                        </a:rPr>
                        <a:t>Example</a:t>
                      </a:r>
                    </a:p>
                  </a:txBody>
                  <a:tcPr anchor="b"/>
                </a:tc>
                <a:extLst>
                  <a:ext uri="{0D108BD9-81ED-4DB2-BD59-A6C34878D82A}">
                    <a16:rowId xmlns:a16="http://schemas.microsoft.com/office/drawing/2014/main" val="3122339606"/>
                  </a:ext>
                </a:extLst>
              </a:tr>
              <a:tr h="568334">
                <a:tc>
                  <a:txBody>
                    <a:bodyPr/>
                    <a:lstStyle/>
                    <a:p>
                      <a:pPr algn="ctr" fontAlgn="base"/>
                      <a:r>
                        <a:rPr lang="en-IN" dirty="0">
                          <a:effectLst/>
                        </a:rPr>
                        <a:t>Objective</a:t>
                      </a:r>
                    </a:p>
                  </a:txBody>
                  <a:tcPr anchor="ctr"/>
                </a:tc>
                <a:tc>
                  <a:txBody>
                    <a:bodyPr/>
                    <a:lstStyle/>
                    <a:p>
                      <a:pPr fontAlgn="base"/>
                      <a:r>
                        <a:rPr lang="en-US">
                          <a:effectLst/>
                        </a:rPr>
                        <a:t>Specify what the model should achieve, including any overarching goals or missions.</a:t>
                      </a:r>
                    </a:p>
                  </a:txBody>
                  <a:tcPr anchor="ctr"/>
                </a:tc>
                <a:tc>
                  <a:txBody>
                    <a:bodyPr/>
                    <a:lstStyle/>
                    <a:p>
                      <a:pPr fontAlgn="base"/>
                      <a:r>
                        <a:rPr lang="en-US" dirty="0">
                          <a:effectLst/>
                        </a:rPr>
                        <a:t>Assist students with math problems without directly providing answers.</a:t>
                      </a:r>
                    </a:p>
                  </a:txBody>
                  <a:tcPr anchor="ctr"/>
                </a:tc>
                <a:extLst>
                  <a:ext uri="{0D108BD9-81ED-4DB2-BD59-A6C34878D82A}">
                    <a16:rowId xmlns:a16="http://schemas.microsoft.com/office/drawing/2014/main" val="1929608200"/>
                  </a:ext>
                </a:extLst>
              </a:tr>
              <a:tr h="716821">
                <a:tc>
                  <a:txBody>
                    <a:bodyPr/>
                    <a:lstStyle/>
                    <a:p>
                      <a:pPr algn="ctr" fontAlgn="base"/>
                      <a:r>
                        <a:rPr lang="en-IN" dirty="0">
                          <a:effectLst/>
                        </a:rPr>
                        <a:t>Instructions</a:t>
                      </a:r>
                    </a:p>
                  </a:txBody>
                  <a:tcPr anchor="ctr"/>
                </a:tc>
                <a:tc>
                  <a:txBody>
                    <a:bodyPr/>
                    <a:lstStyle/>
                    <a:p>
                      <a:pPr fontAlgn="base"/>
                      <a:r>
                        <a:rPr lang="en-US">
                          <a:effectLst/>
                        </a:rPr>
                        <a:t>Provide step-by-step guidance on performing the task, also known as task steps or directions.</a:t>
                      </a:r>
                    </a:p>
                  </a:txBody>
                  <a:tcPr anchor="ctr"/>
                </a:tc>
                <a:tc>
                  <a:txBody>
                    <a:bodyPr/>
                    <a:lstStyle/>
                    <a:p>
                      <a:pPr fontAlgn="base"/>
                      <a:r>
                        <a:rPr lang="en-US" dirty="0">
                          <a:effectLst/>
                        </a:rPr>
                        <a:t>- Understand the problem. - Identify where the student needs help. - Offer hints for the next problem-solving step.</a:t>
                      </a:r>
                    </a:p>
                  </a:txBody>
                  <a:tcPr anchor="ctr"/>
                </a:tc>
                <a:extLst>
                  <a:ext uri="{0D108BD9-81ED-4DB2-BD59-A6C34878D82A}">
                    <a16:rowId xmlns:a16="http://schemas.microsoft.com/office/drawing/2014/main" val="2746984583"/>
                  </a:ext>
                </a:extLst>
              </a:tr>
              <a:tr h="507748">
                <a:tc>
                  <a:txBody>
                    <a:bodyPr/>
                    <a:lstStyle/>
                    <a:p>
                      <a:pPr algn="ctr" fontAlgn="base"/>
                      <a:r>
                        <a:rPr lang="en-IN" dirty="0">
                          <a:effectLst/>
                        </a:rPr>
                        <a:t>Persona</a:t>
                      </a:r>
                    </a:p>
                  </a:txBody>
                  <a:tcPr anchor="ctr"/>
                </a:tc>
                <a:tc>
                  <a:txBody>
                    <a:bodyPr/>
                    <a:lstStyle/>
                    <a:p>
                      <a:pPr fontAlgn="base"/>
                      <a:r>
                        <a:rPr lang="en-US">
                          <a:effectLst/>
                        </a:rPr>
                        <a:t>Define the role or identity the model assumes, influencing its behavior.</a:t>
                      </a:r>
                    </a:p>
                  </a:txBody>
                  <a:tcPr anchor="ctr"/>
                </a:tc>
                <a:tc>
                  <a:txBody>
                    <a:bodyPr/>
                    <a:lstStyle/>
                    <a:p>
                      <a:pPr fontAlgn="base"/>
                      <a:r>
                        <a:rPr lang="en-US" dirty="0">
                          <a:effectLst/>
                        </a:rPr>
                        <a:t>Act as a math tutor helping students with homework.</a:t>
                      </a:r>
                    </a:p>
                  </a:txBody>
                  <a:tcPr anchor="ctr"/>
                </a:tc>
                <a:extLst>
                  <a:ext uri="{0D108BD9-81ED-4DB2-BD59-A6C34878D82A}">
                    <a16:rowId xmlns:a16="http://schemas.microsoft.com/office/drawing/2014/main" val="1820655996"/>
                  </a:ext>
                </a:extLst>
              </a:tr>
              <a:tr h="507748">
                <a:tc>
                  <a:txBody>
                    <a:bodyPr/>
                    <a:lstStyle/>
                    <a:p>
                      <a:pPr algn="ctr" fontAlgn="base"/>
                      <a:r>
                        <a:rPr lang="en-IN" dirty="0">
                          <a:effectLst/>
                        </a:rPr>
                        <a:t>Constraints</a:t>
                      </a:r>
                    </a:p>
                  </a:txBody>
                  <a:tcPr anchor="ctr"/>
                </a:tc>
                <a:tc>
                  <a:txBody>
                    <a:bodyPr/>
                    <a:lstStyle/>
                    <a:p>
                      <a:pPr fontAlgn="base"/>
                      <a:r>
                        <a:rPr lang="en-US">
                          <a:effectLst/>
                        </a:rPr>
                        <a:t>Specify limitations on model responses, including what it can and cannot do.</a:t>
                      </a:r>
                    </a:p>
                  </a:txBody>
                  <a:tcPr anchor="ctr"/>
                </a:tc>
                <a:tc>
                  <a:txBody>
                    <a:bodyPr/>
                    <a:lstStyle/>
                    <a:p>
                      <a:pPr fontAlgn="base"/>
                      <a:r>
                        <a:rPr lang="en-US" dirty="0">
                          <a:effectLst/>
                        </a:rPr>
                        <a:t>Avoid giving direct answers; instead, provide hints or detailed steps.</a:t>
                      </a:r>
                    </a:p>
                  </a:txBody>
                  <a:tcPr anchor="ctr"/>
                </a:tc>
                <a:extLst>
                  <a:ext uri="{0D108BD9-81ED-4DB2-BD59-A6C34878D82A}">
                    <a16:rowId xmlns:a16="http://schemas.microsoft.com/office/drawing/2014/main" val="786352233"/>
                  </a:ext>
                </a:extLst>
              </a:tr>
              <a:tr h="507748">
                <a:tc>
                  <a:txBody>
                    <a:bodyPr/>
                    <a:lstStyle/>
                    <a:p>
                      <a:pPr algn="ctr" fontAlgn="base"/>
                      <a:r>
                        <a:rPr lang="en-IN" dirty="0">
                          <a:effectLst/>
                        </a:rPr>
                        <a:t>Context</a:t>
                      </a:r>
                    </a:p>
                  </a:txBody>
                  <a:tcPr anchor="ctr"/>
                </a:tc>
                <a:tc>
                  <a:txBody>
                    <a:bodyPr/>
                    <a:lstStyle/>
                    <a:p>
                      <a:pPr fontAlgn="base"/>
                      <a:r>
                        <a:rPr lang="en-US">
                          <a:effectLst/>
                        </a:rPr>
                        <a:t>Provide relevant information for the model to consider when completing the task.</a:t>
                      </a:r>
                    </a:p>
                  </a:txBody>
                  <a:tcPr anchor="ctr"/>
                </a:tc>
                <a:tc>
                  <a:txBody>
                    <a:bodyPr/>
                    <a:lstStyle/>
                    <a:p>
                      <a:pPr fontAlgn="base"/>
                      <a:r>
                        <a:rPr lang="en-US" dirty="0">
                          <a:effectLst/>
                        </a:rPr>
                        <a:t>Include the student's math lesson plans.</a:t>
                      </a:r>
                    </a:p>
                  </a:txBody>
                  <a:tcPr anchor="ctr"/>
                </a:tc>
                <a:extLst>
                  <a:ext uri="{0D108BD9-81ED-4DB2-BD59-A6C34878D82A}">
                    <a16:rowId xmlns:a16="http://schemas.microsoft.com/office/drawing/2014/main" val="745539418"/>
                  </a:ext>
                </a:extLst>
              </a:tr>
              <a:tr h="568334">
                <a:tc>
                  <a:txBody>
                    <a:bodyPr/>
                    <a:lstStyle/>
                    <a:p>
                      <a:pPr algn="ctr" fontAlgn="base"/>
                      <a:r>
                        <a:rPr lang="en-IN" dirty="0">
                          <a:effectLst/>
                        </a:rPr>
                        <a:t>Tone</a:t>
                      </a:r>
                    </a:p>
                  </a:txBody>
                  <a:tcPr anchor="ctr"/>
                </a:tc>
                <a:tc>
                  <a:txBody>
                    <a:bodyPr/>
                    <a:lstStyle/>
                    <a:p>
                      <a:pPr fontAlgn="base"/>
                      <a:r>
                        <a:rPr lang="en-US">
                          <a:effectLst/>
                        </a:rPr>
                        <a:t>Determine the style and manner of response, possibly influenced by the chosen persona.</a:t>
                      </a:r>
                    </a:p>
                  </a:txBody>
                  <a:tcPr anchor="ctr"/>
                </a:tc>
                <a:tc>
                  <a:txBody>
                    <a:bodyPr/>
                    <a:lstStyle/>
                    <a:p>
                      <a:pPr fontAlgn="base"/>
                      <a:r>
                        <a:rPr lang="en-US" dirty="0">
                          <a:effectLst/>
                        </a:rPr>
                        <a:t>Respond in a casual and technical tone.</a:t>
                      </a:r>
                    </a:p>
                  </a:txBody>
                  <a:tcPr anchor="ctr"/>
                </a:tc>
                <a:extLst>
                  <a:ext uri="{0D108BD9-81ED-4DB2-BD59-A6C34878D82A}">
                    <a16:rowId xmlns:a16="http://schemas.microsoft.com/office/drawing/2014/main" val="4234897749"/>
                  </a:ext>
                </a:extLst>
              </a:tr>
              <a:tr h="716821">
                <a:tc>
                  <a:txBody>
                    <a:bodyPr/>
                    <a:lstStyle/>
                    <a:p>
                      <a:pPr algn="ctr" fontAlgn="base"/>
                      <a:r>
                        <a:rPr lang="en-IN" dirty="0">
                          <a:effectLst/>
                        </a:rPr>
                        <a:t>Few-shot examples</a:t>
                      </a:r>
                    </a:p>
                  </a:txBody>
                  <a:tcPr anchor="ctr"/>
                </a:tc>
                <a:tc>
                  <a:txBody>
                    <a:bodyPr/>
                    <a:lstStyle/>
                    <a:p>
                      <a:pPr fontAlgn="base"/>
                      <a:r>
                        <a:rPr lang="en-US">
                          <a:effectLst/>
                        </a:rPr>
                        <a:t>Offer sample responses to guide the model's output for specific prompts.</a:t>
                      </a:r>
                    </a:p>
                  </a:txBody>
                  <a:tcPr anchor="ctr"/>
                </a:tc>
                <a:tc>
                  <a:txBody>
                    <a:bodyPr/>
                    <a:lstStyle/>
                    <a:p>
                      <a:pPr fontAlgn="base"/>
                      <a:r>
                        <a:rPr lang="en-US" dirty="0">
                          <a:effectLst/>
                        </a:rPr>
                        <a:t>- Prompt: Calculate golf ball packing. - Response: Explain the inefficiency of packing spheres.</a:t>
                      </a:r>
                    </a:p>
                  </a:txBody>
                  <a:tcPr anchor="ctr"/>
                </a:tc>
                <a:extLst>
                  <a:ext uri="{0D108BD9-81ED-4DB2-BD59-A6C34878D82A}">
                    <a16:rowId xmlns:a16="http://schemas.microsoft.com/office/drawing/2014/main" val="3842702975"/>
                  </a:ext>
                </a:extLst>
              </a:tr>
              <a:tr h="568334">
                <a:tc>
                  <a:txBody>
                    <a:bodyPr/>
                    <a:lstStyle/>
                    <a:p>
                      <a:pPr algn="ctr" fontAlgn="base"/>
                      <a:r>
                        <a:rPr lang="en-IN" dirty="0">
                          <a:effectLst/>
                        </a:rPr>
                        <a:t>Reasoning steps</a:t>
                      </a:r>
                    </a:p>
                  </a:txBody>
                  <a:tcPr anchor="ctr"/>
                </a:tc>
                <a:tc>
                  <a:txBody>
                    <a:bodyPr/>
                    <a:lstStyle/>
                    <a:p>
                      <a:pPr fontAlgn="base"/>
                      <a:r>
                        <a:rPr lang="en-US">
                          <a:effectLst/>
                        </a:rPr>
                        <a:t>Instruct the model to explain its thought process, enhancing reasoning capabilities.</a:t>
                      </a:r>
                    </a:p>
                  </a:txBody>
                  <a:tcPr anchor="ctr"/>
                </a:tc>
                <a:tc>
                  <a:txBody>
                    <a:bodyPr/>
                    <a:lstStyle/>
                    <a:p>
                      <a:pPr fontAlgn="base"/>
                      <a:r>
                        <a:rPr lang="en-US" dirty="0">
                          <a:effectLst/>
                        </a:rPr>
                        <a:t>Provide a step-by-step explanation of reasoning.</a:t>
                      </a:r>
                    </a:p>
                  </a:txBody>
                  <a:tcPr anchor="ctr"/>
                </a:tc>
                <a:extLst>
                  <a:ext uri="{0D108BD9-81ED-4DB2-BD59-A6C34878D82A}">
                    <a16:rowId xmlns:a16="http://schemas.microsoft.com/office/drawing/2014/main" val="1306733404"/>
                  </a:ext>
                </a:extLst>
              </a:tr>
              <a:tr h="568334">
                <a:tc>
                  <a:txBody>
                    <a:bodyPr/>
                    <a:lstStyle/>
                    <a:p>
                      <a:pPr algn="ctr" fontAlgn="base"/>
                      <a:r>
                        <a:rPr lang="en-IN" dirty="0">
                          <a:effectLst/>
                        </a:rPr>
                        <a:t>Response format</a:t>
                      </a:r>
                    </a:p>
                  </a:txBody>
                  <a:tcPr anchor="ctr"/>
                </a:tc>
                <a:tc>
                  <a:txBody>
                    <a:bodyPr/>
                    <a:lstStyle/>
                    <a:p>
                      <a:pPr fontAlgn="base"/>
                      <a:r>
                        <a:rPr lang="en-US">
                          <a:effectLst/>
                        </a:rPr>
                        <a:t>Specify the desired format for model responses, such as Markdown, table, or paragraph.</a:t>
                      </a:r>
                    </a:p>
                  </a:txBody>
                  <a:tcPr anchor="ctr"/>
                </a:tc>
                <a:tc>
                  <a:txBody>
                    <a:bodyPr/>
                    <a:lstStyle/>
                    <a:p>
                      <a:pPr fontAlgn="base"/>
                      <a:r>
                        <a:rPr lang="en-IN" dirty="0">
                          <a:effectLst/>
                        </a:rPr>
                        <a:t>Format responses using Markdown.</a:t>
                      </a:r>
                    </a:p>
                  </a:txBody>
                  <a:tcPr anchor="ctr"/>
                </a:tc>
                <a:extLst>
                  <a:ext uri="{0D108BD9-81ED-4DB2-BD59-A6C34878D82A}">
                    <a16:rowId xmlns:a16="http://schemas.microsoft.com/office/drawing/2014/main" val="1277608135"/>
                  </a:ext>
                </a:extLst>
              </a:tr>
              <a:tr h="568334">
                <a:tc>
                  <a:txBody>
                    <a:bodyPr/>
                    <a:lstStyle/>
                    <a:p>
                      <a:pPr algn="ctr" fontAlgn="base"/>
                      <a:r>
                        <a:rPr lang="en-IN" dirty="0">
                          <a:effectLst/>
                        </a:rPr>
                        <a:t>Recap</a:t>
                      </a:r>
                    </a:p>
                  </a:txBody>
                  <a:tcPr anchor="ctr"/>
                </a:tc>
                <a:tc>
                  <a:txBody>
                    <a:bodyPr/>
                    <a:lstStyle/>
                    <a:p>
                      <a:pPr fontAlgn="base"/>
                      <a:r>
                        <a:rPr lang="en-US">
                          <a:effectLst/>
                        </a:rPr>
                        <a:t>Briefly summarize key points of the prompt, particularly constraints and response format.</a:t>
                      </a:r>
                    </a:p>
                  </a:txBody>
                  <a:tcPr anchor="ctr"/>
                </a:tc>
                <a:tc>
                  <a:txBody>
                    <a:bodyPr/>
                    <a:lstStyle/>
                    <a:p>
                      <a:pPr fontAlgn="base"/>
                      <a:r>
                        <a:rPr lang="en-US" dirty="0">
                          <a:effectLst/>
                        </a:rPr>
                        <a:t>Recap constraints and emphasize formatting in Markdown.</a:t>
                      </a:r>
                    </a:p>
                  </a:txBody>
                  <a:tcPr anchor="ctr"/>
                </a:tc>
                <a:extLst>
                  <a:ext uri="{0D108BD9-81ED-4DB2-BD59-A6C34878D82A}">
                    <a16:rowId xmlns:a16="http://schemas.microsoft.com/office/drawing/2014/main" val="71230610"/>
                  </a:ext>
                </a:extLst>
              </a:tr>
            </a:tbl>
          </a:graphicData>
        </a:graphic>
      </p:graphicFrame>
    </p:spTree>
    <p:extLst>
      <p:ext uri="{BB962C8B-B14F-4D97-AF65-F5344CB8AC3E}">
        <p14:creationId xmlns:p14="http://schemas.microsoft.com/office/powerpoint/2010/main" val="30783545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F3D6C-3520-8AB3-B31D-10E213C1E9FC}"/>
              </a:ext>
            </a:extLst>
          </p:cNvPr>
          <p:cNvSpPr>
            <a:spLocks noGrp="1"/>
          </p:cNvSpPr>
          <p:nvPr>
            <p:ph type="title"/>
          </p:nvPr>
        </p:nvSpPr>
        <p:spPr/>
        <p:txBody>
          <a:bodyPr/>
          <a:lstStyle/>
          <a:p>
            <a:r>
              <a:rPr lang="en-US" dirty="0"/>
              <a:t>Integrating prompts into workflow</a:t>
            </a:r>
            <a:endParaRPr lang="en-IN" dirty="0"/>
          </a:p>
        </p:txBody>
      </p:sp>
      <p:sp>
        <p:nvSpPr>
          <p:cNvPr id="3" name="Text Placeholder 2">
            <a:extLst>
              <a:ext uri="{FF2B5EF4-FFF2-40B4-BE49-F238E27FC236}">
                <a16:creationId xmlns:a16="http://schemas.microsoft.com/office/drawing/2014/main" id="{4BDBF975-4046-6439-BF4C-27C4511534F0}"/>
              </a:ext>
            </a:extLst>
          </p:cNvPr>
          <p:cNvSpPr>
            <a:spLocks noGrp="1"/>
          </p:cNvSpPr>
          <p:nvPr>
            <p:ph type="body" sz="quarter" idx="13"/>
          </p:nvPr>
        </p:nvSpPr>
        <p:spPr>
          <a:xfrm>
            <a:off x="838200" y="1353671"/>
            <a:ext cx="5051156" cy="4732804"/>
          </a:xfrm>
        </p:spPr>
        <p:txBody>
          <a:bodyPr/>
          <a:lstStyle/>
          <a:p>
            <a:r>
              <a:rPr lang="en-US" dirty="0" err="1"/>
              <a:t>LangChain</a:t>
            </a:r>
            <a:r>
              <a:rPr lang="en-US" dirty="0"/>
              <a:t> Hub</a:t>
            </a:r>
          </a:p>
          <a:p>
            <a:endParaRPr lang="en-US" dirty="0"/>
          </a:p>
          <a:p>
            <a:pPr marL="50800" indent="0">
              <a:buNone/>
            </a:pPr>
            <a:r>
              <a:rPr lang="en-IN" dirty="0"/>
              <a:t>from </a:t>
            </a:r>
            <a:r>
              <a:rPr lang="en-IN" dirty="0" err="1"/>
              <a:t>langchain</a:t>
            </a:r>
            <a:r>
              <a:rPr lang="en-IN" dirty="0"/>
              <a:t> import hub</a:t>
            </a:r>
          </a:p>
          <a:p>
            <a:pPr marL="50800" indent="0">
              <a:buNone/>
            </a:pPr>
            <a:r>
              <a:rPr lang="en-IN" dirty="0"/>
              <a:t>prompt = </a:t>
            </a:r>
            <a:r>
              <a:rPr lang="en-IN" dirty="0" err="1"/>
              <a:t>hub.pull</a:t>
            </a:r>
            <a:r>
              <a:rPr lang="en-IN" dirty="0"/>
              <a:t>("</a:t>
            </a:r>
            <a:r>
              <a:rPr lang="en-IN" dirty="0" err="1"/>
              <a:t>hardkothari</a:t>
            </a:r>
            <a:r>
              <a:rPr lang="en-IN" dirty="0"/>
              <a:t>/prompt-maker")</a:t>
            </a:r>
          </a:p>
          <a:p>
            <a:endParaRPr lang="en-IN" dirty="0"/>
          </a:p>
        </p:txBody>
      </p:sp>
      <p:pic>
        <p:nvPicPr>
          <p:cNvPr id="5" name="Picture 4">
            <a:extLst>
              <a:ext uri="{FF2B5EF4-FFF2-40B4-BE49-F238E27FC236}">
                <a16:creationId xmlns:a16="http://schemas.microsoft.com/office/drawing/2014/main" id="{4F5788FD-6C67-6BC5-EB3B-9015A783ADD9}"/>
              </a:ext>
            </a:extLst>
          </p:cNvPr>
          <p:cNvPicPr>
            <a:picLocks noChangeAspect="1"/>
          </p:cNvPicPr>
          <p:nvPr/>
        </p:nvPicPr>
        <p:blipFill>
          <a:blip r:embed="rId2"/>
          <a:stretch>
            <a:fillRect/>
          </a:stretch>
        </p:blipFill>
        <p:spPr>
          <a:xfrm>
            <a:off x="6096000" y="1522979"/>
            <a:ext cx="5820706" cy="4394187"/>
          </a:xfrm>
          <a:prstGeom prst="rect">
            <a:avLst/>
          </a:prstGeom>
        </p:spPr>
      </p:pic>
    </p:spTree>
    <p:extLst>
      <p:ext uri="{BB962C8B-B14F-4D97-AF65-F5344CB8AC3E}">
        <p14:creationId xmlns:p14="http://schemas.microsoft.com/office/powerpoint/2010/main" val="62748076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F3D6C-3520-8AB3-B31D-10E213C1E9FC}"/>
              </a:ext>
            </a:extLst>
          </p:cNvPr>
          <p:cNvSpPr>
            <a:spLocks noGrp="1"/>
          </p:cNvSpPr>
          <p:nvPr>
            <p:ph type="title"/>
          </p:nvPr>
        </p:nvSpPr>
        <p:spPr/>
        <p:txBody>
          <a:bodyPr/>
          <a:lstStyle/>
          <a:p>
            <a:r>
              <a:rPr lang="en-US" dirty="0"/>
              <a:t>Integrating prompts into workflow</a:t>
            </a:r>
            <a:endParaRPr lang="en-IN" dirty="0"/>
          </a:p>
        </p:txBody>
      </p:sp>
      <p:sp>
        <p:nvSpPr>
          <p:cNvPr id="3" name="Text Placeholder 2">
            <a:extLst>
              <a:ext uri="{FF2B5EF4-FFF2-40B4-BE49-F238E27FC236}">
                <a16:creationId xmlns:a16="http://schemas.microsoft.com/office/drawing/2014/main" id="{4BDBF975-4046-6439-BF4C-27C4511534F0}"/>
              </a:ext>
            </a:extLst>
          </p:cNvPr>
          <p:cNvSpPr>
            <a:spLocks noGrp="1"/>
          </p:cNvSpPr>
          <p:nvPr>
            <p:ph type="body" sz="quarter" idx="13"/>
          </p:nvPr>
        </p:nvSpPr>
        <p:spPr>
          <a:xfrm>
            <a:off x="838200" y="1353671"/>
            <a:ext cx="4415725" cy="4732804"/>
          </a:xfrm>
        </p:spPr>
        <p:txBody>
          <a:bodyPr/>
          <a:lstStyle/>
          <a:p>
            <a:r>
              <a:rPr lang="en-US" dirty="0" err="1"/>
              <a:t>promptify</a:t>
            </a:r>
            <a:endParaRPr lang="en-US" dirty="0"/>
          </a:p>
          <a:p>
            <a:r>
              <a:rPr lang="en-IN" dirty="0">
                <a:hlinkClick r:id="rId2"/>
              </a:rPr>
              <a:t>https://github.com/promptslab/Promptify</a:t>
            </a:r>
            <a:endParaRPr lang="en-US" dirty="0"/>
          </a:p>
          <a:p>
            <a:endParaRPr lang="en-IN" dirty="0"/>
          </a:p>
        </p:txBody>
      </p:sp>
      <p:pic>
        <p:nvPicPr>
          <p:cNvPr id="5" name="Picture 4">
            <a:extLst>
              <a:ext uri="{FF2B5EF4-FFF2-40B4-BE49-F238E27FC236}">
                <a16:creationId xmlns:a16="http://schemas.microsoft.com/office/drawing/2014/main" id="{0D9729B8-D105-D5B3-D7A0-7F634017F17B}"/>
              </a:ext>
            </a:extLst>
          </p:cNvPr>
          <p:cNvPicPr>
            <a:picLocks noChangeAspect="1"/>
          </p:cNvPicPr>
          <p:nvPr/>
        </p:nvPicPr>
        <p:blipFill>
          <a:blip r:embed="rId3"/>
          <a:stretch>
            <a:fillRect/>
          </a:stretch>
        </p:blipFill>
        <p:spPr>
          <a:xfrm>
            <a:off x="5888328" y="1400878"/>
            <a:ext cx="6032119" cy="4638390"/>
          </a:xfrm>
          <a:prstGeom prst="rect">
            <a:avLst/>
          </a:prstGeom>
        </p:spPr>
      </p:pic>
    </p:spTree>
    <p:extLst>
      <p:ext uri="{BB962C8B-B14F-4D97-AF65-F5344CB8AC3E}">
        <p14:creationId xmlns:p14="http://schemas.microsoft.com/office/powerpoint/2010/main" val="35976379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A93753D-772F-53FE-D8FB-249BDF62046E}"/>
              </a:ext>
            </a:extLst>
          </p:cNvPr>
          <p:cNvSpPr>
            <a:spLocks noGrp="1"/>
          </p:cNvSpPr>
          <p:nvPr>
            <p:ph type="subTitle" idx="1"/>
          </p:nvPr>
        </p:nvSpPr>
        <p:spPr>
          <a:xfrm>
            <a:off x="1070810" y="2156058"/>
            <a:ext cx="10371222" cy="682238"/>
          </a:xfrm>
        </p:spPr>
        <p:txBody>
          <a:bodyPr/>
          <a:lstStyle/>
          <a:p>
            <a:pPr marL="50800" indent="0">
              <a:buNone/>
            </a:pPr>
            <a:r>
              <a:rPr lang="en-US" sz="2000" dirty="0"/>
              <a:t>Visit </a:t>
            </a:r>
            <a:r>
              <a:rPr lang="en-US" sz="2000" i="1" dirty="0"/>
              <a:t>python.langchain.com/docs/modules/model_io/prompts/example_selectors/ngram_overlap/</a:t>
            </a:r>
            <a:br>
              <a:rPr lang="en-US" sz="2000" i="1" dirty="0"/>
            </a:br>
            <a:r>
              <a:rPr lang="en-US" sz="2000" dirty="0"/>
              <a:t>and implement n-gram overlap selector</a:t>
            </a:r>
            <a:endParaRPr lang="en-IN" sz="2000" dirty="0"/>
          </a:p>
        </p:txBody>
      </p:sp>
      <p:sp>
        <p:nvSpPr>
          <p:cNvPr id="4" name="TextBox 3">
            <a:extLst>
              <a:ext uri="{FF2B5EF4-FFF2-40B4-BE49-F238E27FC236}">
                <a16:creationId xmlns:a16="http://schemas.microsoft.com/office/drawing/2014/main" id="{888C833B-A774-D22B-1013-0409497F804B}"/>
              </a:ext>
            </a:extLst>
          </p:cNvPr>
          <p:cNvSpPr txBox="1"/>
          <p:nvPr/>
        </p:nvSpPr>
        <p:spPr>
          <a:xfrm>
            <a:off x="752354" y="405114"/>
            <a:ext cx="10671859" cy="584775"/>
          </a:xfrm>
          <a:prstGeom prst="rect">
            <a:avLst/>
          </a:prstGeom>
          <a:noFill/>
        </p:spPr>
        <p:txBody>
          <a:bodyPr wrap="square" rtlCol="0">
            <a:spAutoFit/>
          </a:bodyPr>
          <a:lstStyle/>
          <a:p>
            <a:pPr algn="ctr"/>
            <a:r>
              <a:rPr lang="en-US" sz="3200" dirty="0"/>
              <a:t>Hands-on</a:t>
            </a:r>
            <a:endParaRPr lang="en-IN" sz="3200" dirty="0"/>
          </a:p>
        </p:txBody>
      </p:sp>
      <p:sp>
        <p:nvSpPr>
          <p:cNvPr id="5" name="Subtitle 2">
            <a:extLst>
              <a:ext uri="{FF2B5EF4-FFF2-40B4-BE49-F238E27FC236}">
                <a16:creationId xmlns:a16="http://schemas.microsoft.com/office/drawing/2014/main" id="{4AFF7B4D-81DE-8518-4BEC-2BBC4FD1B4C2}"/>
              </a:ext>
            </a:extLst>
          </p:cNvPr>
          <p:cNvSpPr txBox="1">
            <a:spLocks/>
          </p:cNvSpPr>
          <p:nvPr/>
        </p:nvSpPr>
        <p:spPr>
          <a:xfrm>
            <a:off x="1052991" y="4004465"/>
            <a:ext cx="10371222" cy="682238"/>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50800" indent="0">
              <a:buFont typeface="Arial"/>
              <a:buNone/>
            </a:pPr>
            <a:r>
              <a:rPr lang="en-US" sz="2000" dirty="0"/>
              <a:t>Visit </a:t>
            </a:r>
            <a:r>
              <a:rPr lang="en-US" sz="2000" i="1" dirty="0"/>
              <a:t>python.langchain.com/docs/modules/model_io/prompts/example_selectors/similarity/</a:t>
            </a:r>
            <a:r>
              <a:rPr lang="en-US" sz="2000" dirty="0"/>
              <a:t>and implement semantic similarity selector</a:t>
            </a:r>
            <a:endParaRPr lang="en-IN" sz="2000" dirty="0"/>
          </a:p>
        </p:txBody>
      </p:sp>
    </p:spTree>
    <p:extLst>
      <p:ext uri="{BB962C8B-B14F-4D97-AF65-F5344CB8AC3E}">
        <p14:creationId xmlns:p14="http://schemas.microsoft.com/office/powerpoint/2010/main" val="285908504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A864D-168B-6067-9D9E-50998BDC6FBC}"/>
              </a:ext>
            </a:extLst>
          </p:cNvPr>
          <p:cNvSpPr>
            <a:spLocks noGrp="1"/>
          </p:cNvSpPr>
          <p:nvPr>
            <p:ph type="title"/>
          </p:nvPr>
        </p:nvSpPr>
        <p:spPr/>
        <p:txBody>
          <a:bodyPr/>
          <a:lstStyle/>
          <a:p>
            <a:r>
              <a:rPr lang="en-US" dirty="0"/>
              <a:t>References</a:t>
            </a:r>
            <a:endParaRPr lang="en-IN" dirty="0"/>
          </a:p>
        </p:txBody>
      </p:sp>
      <p:sp>
        <p:nvSpPr>
          <p:cNvPr id="3" name="Text Placeholder 2">
            <a:extLst>
              <a:ext uri="{FF2B5EF4-FFF2-40B4-BE49-F238E27FC236}">
                <a16:creationId xmlns:a16="http://schemas.microsoft.com/office/drawing/2014/main" id="{39992B57-21EB-5D9E-F693-2C9AF576C784}"/>
              </a:ext>
            </a:extLst>
          </p:cNvPr>
          <p:cNvSpPr>
            <a:spLocks noGrp="1"/>
          </p:cNvSpPr>
          <p:nvPr>
            <p:ph type="body" sz="quarter" idx="13"/>
          </p:nvPr>
        </p:nvSpPr>
        <p:spPr/>
        <p:txBody>
          <a:bodyPr/>
          <a:lstStyle/>
          <a:p>
            <a:pPr marL="628650" indent="-514350">
              <a:buFont typeface="+mj-lt"/>
              <a:buAutoNum type="arabicPeriod"/>
            </a:pPr>
            <a:r>
              <a:rPr lang="en-US" dirty="0">
                <a:solidFill>
                  <a:schemeClr val="tx1"/>
                </a:solidFill>
                <a:hlinkClick r:id="rId2">
                  <a:extLst>
                    <a:ext uri="{A12FA001-AC4F-418D-AE19-62706E023703}">
                      <ahyp:hlinkClr xmlns:ahyp="http://schemas.microsoft.com/office/drawing/2018/hyperlinkcolor" val="tx"/>
                    </a:ext>
                  </a:extLst>
                </a:hlinkClick>
              </a:rPr>
              <a:t>https://dl.acm.org/doi/pdf/10.1145/3560815</a:t>
            </a:r>
            <a:endParaRPr lang="en-US" dirty="0">
              <a:solidFill>
                <a:schemeClr val="tx1"/>
              </a:solidFill>
            </a:endParaRPr>
          </a:p>
          <a:p>
            <a:pPr marL="628650" indent="-514350">
              <a:buFont typeface="+mj-lt"/>
              <a:buAutoNum type="arabicPeriod"/>
            </a:pPr>
            <a:r>
              <a:rPr lang="en-IN" dirty="0">
                <a:solidFill>
                  <a:schemeClr val="tx1"/>
                </a:solidFill>
                <a:hlinkClick r:id="rId3">
                  <a:extLst>
                    <a:ext uri="{A12FA001-AC4F-418D-AE19-62706E023703}">
                      <ahyp:hlinkClr xmlns:ahyp="http://schemas.microsoft.com/office/drawing/2018/hyperlinkcolor" val="tx"/>
                    </a:ext>
                  </a:extLst>
                </a:hlinkClick>
              </a:rPr>
              <a:t>https://platform.openai.com/docs/guides/prompt-engineering/strategy/test-changes-systematically</a:t>
            </a:r>
            <a:endParaRPr lang="en-IN" dirty="0">
              <a:solidFill>
                <a:schemeClr val="tx1"/>
              </a:solidFill>
            </a:endParaRPr>
          </a:p>
          <a:p>
            <a:pPr marL="628650" indent="-514350">
              <a:buFont typeface="+mj-lt"/>
              <a:buAutoNum type="arabicPeriod"/>
            </a:pPr>
            <a:r>
              <a:rPr lang="en-IN" dirty="0">
                <a:solidFill>
                  <a:schemeClr val="tx1"/>
                </a:solidFill>
                <a:hlinkClick r:id="rId4">
                  <a:extLst>
                    <a:ext uri="{A12FA001-AC4F-418D-AE19-62706E023703}">
                      <ahyp:hlinkClr xmlns:ahyp="http://schemas.microsoft.com/office/drawing/2018/hyperlinkcolor" val="tx"/>
                    </a:ext>
                  </a:extLst>
                </a:hlinkClick>
              </a:rPr>
              <a:t>https://python.langchain.com/docs/get_started/introduction</a:t>
            </a:r>
            <a:endParaRPr lang="en-IN" dirty="0">
              <a:solidFill>
                <a:schemeClr val="tx1"/>
              </a:solidFill>
            </a:endParaRPr>
          </a:p>
          <a:p>
            <a:pPr marL="628650" indent="-514350">
              <a:buFont typeface="+mj-lt"/>
              <a:buAutoNum type="arabicPeriod"/>
            </a:pPr>
            <a:r>
              <a:rPr lang="en-IN" dirty="0">
                <a:solidFill>
                  <a:schemeClr val="tx1"/>
                </a:solidFill>
              </a:rPr>
              <a:t>https://github.com/brexhq/prompt-engineering</a:t>
            </a:r>
          </a:p>
          <a:p>
            <a:endParaRPr lang="en-IN" dirty="0"/>
          </a:p>
        </p:txBody>
      </p:sp>
    </p:spTree>
    <p:extLst>
      <p:ext uri="{BB962C8B-B14F-4D97-AF65-F5344CB8AC3E}">
        <p14:creationId xmlns:p14="http://schemas.microsoft.com/office/powerpoint/2010/main" val="157717710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7"/>
          <p:cNvPicPr preferRelativeResize="0"/>
          <p:nvPr/>
        </p:nvPicPr>
        <p:blipFill rotWithShape="1">
          <a:blip r:embed="rId3">
            <a:alphaModFix/>
          </a:blip>
          <a:srcRect/>
          <a:stretch/>
        </p:blipFill>
        <p:spPr>
          <a:xfrm>
            <a:off x="-7620" y="0"/>
            <a:ext cx="12199620" cy="6865618"/>
          </a:xfrm>
          <a:prstGeom prst="rect">
            <a:avLst/>
          </a:prstGeom>
          <a:noFill/>
          <a:ln>
            <a:noFill/>
          </a:ln>
        </p:spPr>
      </p:pic>
      <p:sp>
        <p:nvSpPr>
          <p:cNvPr id="105" name="Google Shape;105;p7"/>
          <p:cNvSpPr txBox="1">
            <a:spLocks noGrp="1"/>
          </p:cNvSpPr>
          <p:nvPr>
            <p:ph type="title"/>
          </p:nvPr>
        </p:nvSpPr>
        <p:spPr>
          <a:xfrm>
            <a:off x="357326" y="3195006"/>
            <a:ext cx="7262700" cy="511422"/>
          </a:xfrm>
          <a:prstGeom prst="rect">
            <a:avLst/>
          </a:prstGeom>
          <a:noFill/>
          <a:ln>
            <a:noFill/>
          </a:ln>
        </p:spPr>
        <p:txBody>
          <a:bodyPr spcFirstLastPara="1" wrap="square" lIns="0" tIns="12700" rIns="0" bIns="0" anchor="ctr" anchorCtr="0">
            <a:spAutoFit/>
          </a:bodyPr>
          <a:lstStyle/>
          <a:p>
            <a:pPr marL="12700" lvl="0" indent="0" algn="l" rtl="0">
              <a:lnSpc>
                <a:spcPct val="90000"/>
              </a:lnSpc>
              <a:spcBef>
                <a:spcPts val="0"/>
              </a:spcBef>
              <a:spcAft>
                <a:spcPts val="0"/>
              </a:spcAft>
              <a:buClr>
                <a:schemeClr val="lt1"/>
              </a:buClr>
              <a:buSzPts val="3600"/>
              <a:buFont typeface="Play"/>
              <a:buNone/>
            </a:pPr>
            <a:r>
              <a:rPr lang="en-US" sz="3600" b="1" dirty="0">
                <a:solidFill>
                  <a:schemeClr val="lt1"/>
                </a:solidFill>
                <a:latin typeface="Arial"/>
                <a:ea typeface="Arial"/>
                <a:cs typeface="Arial"/>
                <a:sym typeface="Arial"/>
              </a:rPr>
              <a:t>Structuring Output</a:t>
            </a:r>
            <a:endParaRPr sz="3600" dirty="0">
              <a:solidFill>
                <a:schemeClr val="lt1"/>
              </a:solidFill>
              <a:latin typeface="Arial"/>
              <a:ea typeface="Arial"/>
              <a:cs typeface="Arial"/>
              <a:sym typeface="Arial"/>
            </a:endParaRPr>
          </a:p>
        </p:txBody>
      </p:sp>
      <p:pic>
        <p:nvPicPr>
          <p:cNvPr id="106" name="Google Shape;106;p7"/>
          <p:cNvPicPr preferRelativeResize="0"/>
          <p:nvPr/>
        </p:nvPicPr>
        <p:blipFill rotWithShape="1">
          <a:blip r:embed="rId4">
            <a:alphaModFix/>
          </a:blip>
          <a:srcRect/>
          <a:stretch/>
        </p:blipFill>
        <p:spPr>
          <a:xfrm>
            <a:off x="9055607" y="167639"/>
            <a:ext cx="2779776" cy="624840"/>
          </a:xfrm>
          <a:prstGeom prst="rect">
            <a:avLst/>
          </a:prstGeom>
          <a:noFill/>
          <a:ln>
            <a:noFill/>
          </a:ln>
        </p:spPr>
      </p:pic>
    </p:spTree>
    <p:extLst>
      <p:ext uri="{BB962C8B-B14F-4D97-AF65-F5344CB8AC3E}">
        <p14:creationId xmlns:p14="http://schemas.microsoft.com/office/powerpoint/2010/main" val="4136806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4BA71-0ABA-E821-8C93-BB9998352998}"/>
              </a:ext>
            </a:extLst>
          </p:cNvPr>
          <p:cNvSpPr>
            <a:spLocks noGrp="1"/>
          </p:cNvSpPr>
          <p:nvPr>
            <p:ph type="title"/>
          </p:nvPr>
        </p:nvSpPr>
        <p:spPr/>
        <p:txBody>
          <a:bodyPr/>
          <a:lstStyle/>
          <a:p>
            <a:r>
              <a:rPr lang="en-US" dirty="0"/>
              <a:t>How can we mitigate these limitations?</a:t>
            </a:r>
            <a:endParaRPr lang="en-IN" dirty="0"/>
          </a:p>
        </p:txBody>
      </p:sp>
      <p:sp>
        <p:nvSpPr>
          <p:cNvPr id="4" name="Text Placeholder 2">
            <a:extLst>
              <a:ext uri="{FF2B5EF4-FFF2-40B4-BE49-F238E27FC236}">
                <a16:creationId xmlns:a16="http://schemas.microsoft.com/office/drawing/2014/main" id="{524CB0B4-F47E-7D11-2C77-2FD065A423BC}"/>
              </a:ext>
            </a:extLst>
          </p:cNvPr>
          <p:cNvSpPr>
            <a:spLocks noGrp="1"/>
          </p:cNvSpPr>
          <p:nvPr>
            <p:ph type="body" idx="1"/>
          </p:nvPr>
        </p:nvSpPr>
        <p:spPr>
          <a:xfrm>
            <a:off x="838200" y="1825625"/>
            <a:ext cx="10515600" cy="4351338"/>
          </a:xfrm>
        </p:spPr>
        <p:txBody>
          <a:bodyPr/>
          <a:lstStyle/>
          <a:p>
            <a:r>
              <a:rPr lang="en-US" dirty="0"/>
              <a:t>Outdated knowledge --&gt; </a:t>
            </a:r>
            <a:r>
              <a:rPr lang="en-US" dirty="0">
                <a:solidFill>
                  <a:srgbClr val="FF0000"/>
                </a:solidFill>
              </a:rPr>
              <a:t>RAG</a:t>
            </a:r>
          </a:p>
          <a:p>
            <a:r>
              <a:rPr lang="en-US" dirty="0"/>
              <a:t>Inability to take action --&gt; </a:t>
            </a:r>
            <a:r>
              <a:rPr lang="en-US" dirty="0">
                <a:solidFill>
                  <a:srgbClr val="FF0000"/>
                </a:solidFill>
              </a:rPr>
              <a:t>Chaining</a:t>
            </a:r>
          </a:p>
          <a:p>
            <a:r>
              <a:rPr lang="en-IN" dirty="0"/>
              <a:t>Lack of context --&gt; </a:t>
            </a:r>
            <a:r>
              <a:rPr lang="en-IN" dirty="0">
                <a:solidFill>
                  <a:srgbClr val="FF0000"/>
                </a:solidFill>
              </a:rPr>
              <a:t>Prompt Engineering</a:t>
            </a:r>
          </a:p>
          <a:p>
            <a:r>
              <a:rPr lang="en-IN" dirty="0"/>
              <a:t>Hallucination risks --&gt; </a:t>
            </a:r>
            <a:r>
              <a:rPr lang="en-IN" dirty="0">
                <a:solidFill>
                  <a:srgbClr val="FF0000"/>
                </a:solidFill>
              </a:rPr>
              <a:t>Provide memory</a:t>
            </a:r>
          </a:p>
          <a:p>
            <a:r>
              <a:rPr lang="en-IN" dirty="0"/>
              <a:t>Biases and discrimination --&gt; </a:t>
            </a:r>
            <a:r>
              <a:rPr lang="en-IN" dirty="0">
                <a:solidFill>
                  <a:srgbClr val="FF0000"/>
                </a:solidFill>
              </a:rPr>
              <a:t>Fine tuning</a:t>
            </a:r>
          </a:p>
        </p:txBody>
      </p:sp>
    </p:spTree>
    <p:extLst>
      <p:ext uri="{BB962C8B-B14F-4D97-AF65-F5344CB8AC3E}">
        <p14:creationId xmlns:p14="http://schemas.microsoft.com/office/powerpoint/2010/main" val="401485960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C4458-07F1-298D-753F-DE23AB1BF19D}"/>
              </a:ext>
            </a:extLst>
          </p:cNvPr>
          <p:cNvSpPr>
            <a:spLocks noGrp="1"/>
          </p:cNvSpPr>
          <p:nvPr>
            <p:ph type="title"/>
          </p:nvPr>
        </p:nvSpPr>
        <p:spPr/>
        <p:txBody>
          <a:bodyPr>
            <a:normAutofit fontScale="90000"/>
          </a:bodyPr>
          <a:lstStyle/>
          <a:p>
            <a:r>
              <a:rPr lang="en-US" dirty="0"/>
              <a:t>Recap</a:t>
            </a:r>
            <a:endParaRPr lang="en-IN" dirty="0"/>
          </a:p>
        </p:txBody>
      </p:sp>
      <p:sp>
        <p:nvSpPr>
          <p:cNvPr id="3" name="Text Placeholder 2">
            <a:extLst>
              <a:ext uri="{FF2B5EF4-FFF2-40B4-BE49-F238E27FC236}">
                <a16:creationId xmlns:a16="http://schemas.microsoft.com/office/drawing/2014/main" id="{2B2A858C-BD6B-8A46-D1F8-DD59236BCDD9}"/>
              </a:ext>
            </a:extLst>
          </p:cNvPr>
          <p:cNvSpPr>
            <a:spLocks noGrp="1"/>
          </p:cNvSpPr>
          <p:nvPr>
            <p:ph type="body" idx="4294967295"/>
          </p:nvPr>
        </p:nvSpPr>
        <p:spPr>
          <a:xfrm>
            <a:off x="415600" y="1536633"/>
            <a:ext cx="11360800" cy="4555200"/>
          </a:xfrm>
        </p:spPr>
        <p:txBody>
          <a:bodyPr/>
          <a:lstStyle/>
          <a:p>
            <a:pPr marL="565150" indent="-514350">
              <a:buFont typeface="+mj-lt"/>
              <a:buAutoNum type="arabicPeriod"/>
            </a:pPr>
            <a:r>
              <a:rPr lang="en-US" dirty="0"/>
              <a:t>Evolution of NLP models</a:t>
            </a:r>
          </a:p>
          <a:p>
            <a:pPr marL="565150" indent="-514350">
              <a:buFont typeface="+mj-lt"/>
              <a:buAutoNum type="arabicPeriod"/>
            </a:pPr>
            <a:r>
              <a:rPr lang="en-US" dirty="0"/>
              <a:t>What is a Prompt?</a:t>
            </a:r>
          </a:p>
          <a:p>
            <a:pPr marL="565150" indent="-514350">
              <a:buFont typeface="+mj-lt"/>
              <a:buAutoNum type="arabicPeriod"/>
            </a:pPr>
            <a:r>
              <a:rPr lang="en-US" dirty="0"/>
              <a:t>Types of PE</a:t>
            </a:r>
          </a:p>
          <a:p>
            <a:pPr marL="565150" indent="-514350">
              <a:buFont typeface="+mj-lt"/>
              <a:buAutoNum type="arabicPeriod"/>
            </a:pPr>
            <a:r>
              <a:rPr lang="en-US" dirty="0"/>
              <a:t>Best practices </a:t>
            </a:r>
          </a:p>
          <a:p>
            <a:pPr marL="565150" indent="-514350">
              <a:buFont typeface="+mj-lt"/>
              <a:buAutoNum type="arabicPeriod"/>
            </a:pPr>
            <a:r>
              <a:rPr lang="en-US" dirty="0" err="1"/>
              <a:t>LangChain</a:t>
            </a:r>
            <a:r>
              <a:rPr lang="en-US" dirty="0"/>
              <a:t> Hub</a:t>
            </a:r>
            <a:endParaRPr lang="en-IN" dirty="0"/>
          </a:p>
        </p:txBody>
      </p:sp>
    </p:spTree>
    <p:extLst>
      <p:ext uri="{BB962C8B-B14F-4D97-AF65-F5344CB8AC3E}">
        <p14:creationId xmlns:p14="http://schemas.microsoft.com/office/powerpoint/2010/main" val="39334122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C4458-07F1-298D-753F-DE23AB1BF19D}"/>
              </a:ext>
            </a:extLst>
          </p:cNvPr>
          <p:cNvSpPr>
            <a:spLocks noGrp="1"/>
          </p:cNvSpPr>
          <p:nvPr>
            <p:ph type="title"/>
          </p:nvPr>
        </p:nvSpPr>
        <p:spPr/>
        <p:txBody>
          <a:bodyPr>
            <a:normAutofit fontScale="90000"/>
          </a:bodyPr>
          <a:lstStyle/>
          <a:p>
            <a:r>
              <a:rPr lang="en-US" dirty="0"/>
              <a:t>Learning Objectives</a:t>
            </a:r>
            <a:endParaRPr lang="en-IN" dirty="0"/>
          </a:p>
        </p:txBody>
      </p:sp>
      <p:sp>
        <p:nvSpPr>
          <p:cNvPr id="3" name="Text Placeholder 2">
            <a:extLst>
              <a:ext uri="{FF2B5EF4-FFF2-40B4-BE49-F238E27FC236}">
                <a16:creationId xmlns:a16="http://schemas.microsoft.com/office/drawing/2014/main" id="{2B2A858C-BD6B-8A46-D1F8-DD59236BCDD9}"/>
              </a:ext>
            </a:extLst>
          </p:cNvPr>
          <p:cNvSpPr>
            <a:spLocks noGrp="1"/>
          </p:cNvSpPr>
          <p:nvPr>
            <p:ph type="body" idx="4294967295"/>
          </p:nvPr>
        </p:nvSpPr>
        <p:spPr>
          <a:xfrm>
            <a:off x="415600" y="1536633"/>
            <a:ext cx="11360800" cy="4555200"/>
          </a:xfrm>
        </p:spPr>
        <p:txBody>
          <a:bodyPr/>
          <a:lstStyle/>
          <a:p>
            <a:pPr marL="565150" indent="-514350">
              <a:buFont typeface="+mj-lt"/>
              <a:buAutoNum type="arabicPeriod"/>
            </a:pPr>
            <a:r>
              <a:rPr lang="en-US" dirty="0"/>
              <a:t>Structuring Outputs</a:t>
            </a:r>
          </a:p>
          <a:p>
            <a:pPr marL="565150" indent="-514350">
              <a:buFont typeface="+mj-lt"/>
              <a:buAutoNum type="arabicPeriod"/>
            </a:pPr>
            <a:r>
              <a:rPr lang="en-US" dirty="0"/>
              <a:t>Different types of parsers</a:t>
            </a:r>
          </a:p>
          <a:p>
            <a:pPr marL="565150" indent="-514350">
              <a:buFont typeface="+mj-lt"/>
              <a:buAutoNum type="arabicPeriod"/>
            </a:pPr>
            <a:r>
              <a:rPr lang="en-US" dirty="0"/>
              <a:t>Open Source LLMs</a:t>
            </a:r>
          </a:p>
          <a:p>
            <a:pPr marL="565150" indent="-514350">
              <a:buFont typeface="+mj-lt"/>
              <a:buAutoNum type="arabicPeriod"/>
            </a:pPr>
            <a:r>
              <a:rPr lang="en-US" dirty="0"/>
              <a:t>Running LLM on consumer hardware</a:t>
            </a:r>
            <a:endParaRPr lang="en-IN" dirty="0"/>
          </a:p>
        </p:txBody>
      </p:sp>
    </p:spTree>
    <p:extLst>
      <p:ext uri="{BB962C8B-B14F-4D97-AF65-F5344CB8AC3E}">
        <p14:creationId xmlns:p14="http://schemas.microsoft.com/office/powerpoint/2010/main" val="380246163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D66E9-208B-49B6-CF61-98A4CEAF0E6A}"/>
              </a:ext>
            </a:extLst>
          </p:cNvPr>
          <p:cNvSpPr>
            <a:spLocks noGrp="1"/>
          </p:cNvSpPr>
          <p:nvPr>
            <p:ph type="title"/>
          </p:nvPr>
        </p:nvSpPr>
        <p:spPr/>
        <p:txBody>
          <a:bodyPr>
            <a:normAutofit fontScale="90000"/>
          </a:bodyPr>
          <a:lstStyle/>
          <a:p>
            <a:r>
              <a:rPr lang="en-US" dirty="0"/>
              <a:t>Structuring output</a:t>
            </a:r>
            <a:endParaRPr lang="en-IN" dirty="0"/>
          </a:p>
        </p:txBody>
      </p:sp>
      <p:sp>
        <p:nvSpPr>
          <p:cNvPr id="3" name="Text Placeholder 2">
            <a:extLst>
              <a:ext uri="{FF2B5EF4-FFF2-40B4-BE49-F238E27FC236}">
                <a16:creationId xmlns:a16="http://schemas.microsoft.com/office/drawing/2014/main" id="{56F162ED-61AD-B56D-6D55-6993DC323DE2}"/>
              </a:ext>
            </a:extLst>
          </p:cNvPr>
          <p:cNvSpPr>
            <a:spLocks noGrp="1"/>
          </p:cNvSpPr>
          <p:nvPr>
            <p:ph type="body" sz="quarter" idx="13"/>
          </p:nvPr>
        </p:nvSpPr>
        <p:spPr>
          <a:xfrm>
            <a:off x="415925" y="1487488"/>
            <a:ext cx="11360150" cy="2783723"/>
          </a:xfrm>
        </p:spPr>
        <p:txBody>
          <a:bodyPr/>
          <a:lstStyle/>
          <a:p>
            <a:r>
              <a:rPr lang="en-US" dirty="0"/>
              <a:t>Output parsers convert LLM output into a more usable and structured format, making it easier to work with and analyze.</a:t>
            </a:r>
            <a:endParaRPr lang="en-IN" dirty="0"/>
          </a:p>
        </p:txBody>
      </p:sp>
      <p:graphicFrame>
        <p:nvGraphicFramePr>
          <p:cNvPr id="7" name="Diagram 6">
            <a:extLst>
              <a:ext uri="{FF2B5EF4-FFF2-40B4-BE49-F238E27FC236}">
                <a16:creationId xmlns:a16="http://schemas.microsoft.com/office/drawing/2014/main" id="{B5126133-8DEC-6CEF-1775-4888EA277C78}"/>
              </a:ext>
            </a:extLst>
          </p:cNvPr>
          <p:cNvGraphicFramePr/>
          <p:nvPr>
            <p:extLst>
              <p:ext uri="{D42A27DB-BD31-4B8C-83A1-F6EECF244321}">
                <p14:modId xmlns:p14="http://schemas.microsoft.com/office/powerpoint/2010/main" val="3782509591"/>
              </p:ext>
            </p:extLst>
          </p:nvPr>
        </p:nvGraphicFramePr>
        <p:xfrm>
          <a:off x="2032000" y="2995310"/>
          <a:ext cx="8128000" cy="16505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13157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42F1EFD-569E-CC7A-6487-B72698E1ECC6}"/>
              </a:ext>
            </a:extLst>
          </p:cNvPr>
          <p:cNvSpPr>
            <a:spLocks noGrp="1"/>
          </p:cNvSpPr>
          <p:nvPr>
            <p:ph type="body" sz="quarter" idx="13"/>
          </p:nvPr>
        </p:nvSpPr>
        <p:spPr>
          <a:xfrm>
            <a:off x="415925" y="517358"/>
            <a:ext cx="11360150" cy="5746917"/>
          </a:xfrm>
        </p:spPr>
        <p:txBody>
          <a:bodyPr>
            <a:normAutofit fontScale="40000" lnSpcReduction="20000"/>
          </a:bodyPr>
          <a:lstStyle/>
          <a:p>
            <a:pPr marL="50800" indent="0">
              <a:buNone/>
            </a:pPr>
            <a:r>
              <a:rPr lang="en-IN" dirty="0">
                <a:latin typeface="Rockwell" panose="02060603020205020403" pitchFamily="18" charset="0"/>
              </a:rPr>
              <a:t>from </a:t>
            </a:r>
            <a:r>
              <a:rPr lang="en-IN" dirty="0" err="1">
                <a:latin typeface="Rockwell" panose="02060603020205020403" pitchFamily="18" charset="0"/>
              </a:rPr>
              <a:t>langchain_openai</a:t>
            </a:r>
            <a:r>
              <a:rPr lang="en-IN" dirty="0">
                <a:latin typeface="Rockwell" panose="02060603020205020403" pitchFamily="18" charset="0"/>
              </a:rPr>
              <a:t> import </a:t>
            </a:r>
            <a:r>
              <a:rPr lang="en-IN" dirty="0" err="1">
                <a:latin typeface="Rockwell" panose="02060603020205020403" pitchFamily="18" charset="0"/>
              </a:rPr>
              <a:t>AzureChatOpenAI</a:t>
            </a:r>
            <a:endParaRPr lang="en-IN" dirty="0">
              <a:latin typeface="Rockwell" panose="02060603020205020403" pitchFamily="18" charset="0"/>
            </a:endParaRPr>
          </a:p>
          <a:p>
            <a:pPr marL="50800" indent="0">
              <a:buNone/>
            </a:pPr>
            <a:r>
              <a:rPr lang="en-IN" dirty="0">
                <a:latin typeface="Rockwell" panose="02060603020205020403" pitchFamily="18" charset="0"/>
              </a:rPr>
              <a:t>from </a:t>
            </a:r>
            <a:r>
              <a:rPr lang="en-IN" dirty="0" err="1">
                <a:latin typeface="Rockwell" panose="02060603020205020403" pitchFamily="18" charset="0"/>
              </a:rPr>
              <a:t>langchain_core.output_parsers</a:t>
            </a:r>
            <a:r>
              <a:rPr lang="en-IN" dirty="0">
                <a:latin typeface="Rockwell" panose="02060603020205020403" pitchFamily="18" charset="0"/>
              </a:rPr>
              <a:t> import </a:t>
            </a:r>
            <a:r>
              <a:rPr lang="en-IN" dirty="0" err="1">
                <a:latin typeface="Rockwell" panose="02060603020205020403" pitchFamily="18" charset="0"/>
              </a:rPr>
              <a:t>StrOutputParser</a:t>
            </a:r>
            <a:endParaRPr lang="en-IN" dirty="0">
              <a:latin typeface="Rockwell" panose="02060603020205020403" pitchFamily="18" charset="0"/>
            </a:endParaRPr>
          </a:p>
          <a:p>
            <a:pPr marL="50800" indent="0">
              <a:buNone/>
            </a:pPr>
            <a:r>
              <a:rPr lang="en-IN" dirty="0">
                <a:latin typeface="Rockwell" panose="02060603020205020403" pitchFamily="18" charset="0"/>
              </a:rPr>
              <a:t>from </a:t>
            </a:r>
            <a:r>
              <a:rPr lang="en-IN" dirty="0" err="1">
                <a:latin typeface="Rockwell" panose="02060603020205020403" pitchFamily="18" charset="0"/>
              </a:rPr>
              <a:t>langchain_core.prompts</a:t>
            </a:r>
            <a:r>
              <a:rPr lang="en-IN" dirty="0">
                <a:latin typeface="Rockwell" panose="02060603020205020403" pitchFamily="18" charset="0"/>
              </a:rPr>
              <a:t> import </a:t>
            </a:r>
            <a:r>
              <a:rPr lang="en-IN" dirty="0" err="1">
                <a:latin typeface="Rockwell" panose="02060603020205020403" pitchFamily="18" charset="0"/>
              </a:rPr>
              <a:t>ChatPromptTemplate</a:t>
            </a:r>
            <a:endParaRPr lang="en-IN" dirty="0">
              <a:latin typeface="Rockwell" panose="02060603020205020403" pitchFamily="18" charset="0"/>
            </a:endParaRPr>
          </a:p>
          <a:p>
            <a:pPr marL="50800" indent="0">
              <a:buNone/>
            </a:pPr>
            <a:endParaRPr lang="en-IN" dirty="0">
              <a:latin typeface="Rockwell" panose="02060603020205020403" pitchFamily="18" charset="0"/>
            </a:endParaRPr>
          </a:p>
          <a:p>
            <a:pPr marL="50800" indent="0">
              <a:buNone/>
            </a:pPr>
            <a:r>
              <a:rPr lang="en-IN" dirty="0" err="1">
                <a:latin typeface="Rockwell" panose="02060603020205020403" pitchFamily="18" charset="0"/>
              </a:rPr>
              <a:t>llm</a:t>
            </a:r>
            <a:r>
              <a:rPr lang="en-IN" dirty="0">
                <a:latin typeface="Rockwell" panose="02060603020205020403" pitchFamily="18" charset="0"/>
              </a:rPr>
              <a:t> = </a:t>
            </a:r>
            <a:r>
              <a:rPr lang="en-IN" dirty="0" err="1">
                <a:latin typeface="Rockwell" panose="02060603020205020403" pitchFamily="18" charset="0"/>
              </a:rPr>
              <a:t>AzureChatOpenAI</a:t>
            </a:r>
            <a:r>
              <a:rPr lang="en-IN" dirty="0">
                <a:latin typeface="Rockwell" panose="02060603020205020403" pitchFamily="18" charset="0"/>
              </a:rPr>
              <a:t>(</a:t>
            </a:r>
          </a:p>
          <a:p>
            <a:pPr marL="50800" indent="0">
              <a:buNone/>
            </a:pPr>
            <a:r>
              <a:rPr lang="en-IN" dirty="0">
                <a:latin typeface="Rockwell" panose="02060603020205020403" pitchFamily="18" charset="0"/>
              </a:rPr>
              <a:t>parser = </a:t>
            </a:r>
            <a:r>
              <a:rPr lang="en-IN" dirty="0" err="1">
                <a:latin typeface="Rockwell" panose="02060603020205020403" pitchFamily="18" charset="0"/>
              </a:rPr>
              <a:t>StrOutputParser</a:t>
            </a:r>
            <a:r>
              <a:rPr lang="en-IN" dirty="0">
                <a:latin typeface="Rockwell" panose="02060603020205020403" pitchFamily="18" charset="0"/>
              </a:rPr>
              <a:t>() #Converts </a:t>
            </a:r>
            <a:r>
              <a:rPr lang="en-IN" dirty="0" err="1">
                <a:latin typeface="Rockwell" panose="02060603020205020403" pitchFamily="18" charset="0"/>
              </a:rPr>
              <a:t>AIMessage</a:t>
            </a:r>
            <a:r>
              <a:rPr lang="en-IN" dirty="0">
                <a:latin typeface="Rockwell" panose="02060603020205020403" pitchFamily="18" charset="0"/>
              </a:rPr>
              <a:t> content to string</a:t>
            </a:r>
          </a:p>
          <a:p>
            <a:pPr marL="50800" indent="0">
              <a:buNone/>
            </a:pPr>
            <a:r>
              <a:rPr lang="en-IN" dirty="0">
                <a:latin typeface="Rockwell" panose="02060603020205020403" pitchFamily="18" charset="0"/>
              </a:rPr>
              <a:t>prompt = </a:t>
            </a:r>
            <a:r>
              <a:rPr lang="en-IN" dirty="0" err="1">
                <a:latin typeface="Rockwell" panose="02060603020205020403" pitchFamily="18" charset="0"/>
              </a:rPr>
              <a:t>ChatPromptTemplate.from_template</a:t>
            </a:r>
            <a:r>
              <a:rPr lang="en-IN" dirty="0">
                <a:latin typeface="Rockwell" panose="02060603020205020403" pitchFamily="18" charset="0"/>
              </a:rPr>
              <a:t>("Give me {number} random numbers ")</a:t>
            </a:r>
          </a:p>
          <a:p>
            <a:pPr marL="50800" indent="0">
              <a:buNone/>
            </a:pPr>
            <a:r>
              <a:rPr lang="en-IN" dirty="0">
                <a:latin typeface="Rockwell" panose="02060603020205020403" pitchFamily="18" charset="0"/>
              </a:rPr>
              <a:t>chain = prompt | </a:t>
            </a:r>
            <a:r>
              <a:rPr lang="en-IN" dirty="0" err="1">
                <a:latin typeface="Rockwell" panose="02060603020205020403" pitchFamily="18" charset="0"/>
              </a:rPr>
              <a:t>llm</a:t>
            </a:r>
            <a:r>
              <a:rPr lang="en-IN" dirty="0">
                <a:latin typeface="Rockwell" panose="02060603020205020403" pitchFamily="18" charset="0"/>
              </a:rPr>
              <a:t> | parser</a:t>
            </a:r>
          </a:p>
          <a:p>
            <a:pPr marL="50800" indent="0">
              <a:buNone/>
            </a:pPr>
            <a:r>
              <a:rPr lang="en-IN" dirty="0">
                <a:latin typeface="Rockwell" panose="02060603020205020403" pitchFamily="18" charset="0"/>
              </a:rPr>
              <a:t>numbers = </a:t>
            </a:r>
            <a:r>
              <a:rPr lang="en-IN" dirty="0" err="1">
                <a:latin typeface="Rockwell" panose="02060603020205020403" pitchFamily="18" charset="0"/>
              </a:rPr>
              <a:t>chain.invoke</a:t>
            </a:r>
            <a:r>
              <a:rPr lang="en-IN" dirty="0">
                <a:latin typeface="Rockwell" panose="02060603020205020403" pitchFamily="18" charset="0"/>
              </a:rPr>
              <a:t>({'number':10})</a:t>
            </a:r>
          </a:p>
          <a:p>
            <a:pPr marL="50800" indent="0">
              <a:buNone/>
            </a:pPr>
            <a:r>
              <a:rPr lang="en-IN" dirty="0">
                <a:latin typeface="Rockwell" panose="02060603020205020403" pitchFamily="18" charset="0"/>
              </a:rPr>
              <a:t>print([int(x) for x in </a:t>
            </a:r>
            <a:r>
              <a:rPr lang="en-IN" dirty="0" err="1">
                <a:latin typeface="Rockwell" panose="02060603020205020403" pitchFamily="18" charset="0"/>
              </a:rPr>
              <a:t>numbers.split</a:t>
            </a:r>
            <a:r>
              <a:rPr lang="en-IN" dirty="0">
                <a:latin typeface="Rockwell" panose="02060603020205020403" pitchFamily="18" charset="0"/>
              </a:rPr>
              <a:t>(',')])</a:t>
            </a:r>
          </a:p>
          <a:p>
            <a:pPr marL="50800" indent="0">
              <a:buNone/>
            </a:pPr>
            <a:r>
              <a:rPr lang="en-IN" dirty="0">
                <a:latin typeface="Rockwell" panose="02060603020205020403" pitchFamily="18" charset="0"/>
              </a:rPr>
              <a:t>numbers= [int(x) for x in </a:t>
            </a:r>
            <a:r>
              <a:rPr lang="en-IN" dirty="0" err="1">
                <a:latin typeface="Rockwell" panose="02060603020205020403" pitchFamily="18" charset="0"/>
              </a:rPr>
              <a:t>numbers.split</a:t>
            </a:r>
            <a:r>
              <a:rPr lang="en-IN" dirty="0">
                <a:latin typeface="Rockwell" panose="02060603020205020403" pitchFamily="18" charset="0"/>
              </a:rPr>
              <a:t>(',')]</a:t>
            </a:r>
          </a:p>
          <a:p>
            <a:pPr marL="50800" indent="0">
              <a:buNone/>
            </a:pPr>
            <a:r>
              <a:rPr lang="en-IN" dirty="0">
                <a:latin typeface="Rockwell" panose="02060603020205020403" pitchFamily="18" charset="0"/>
              </a:rPr>
              <a:t>if (42 in numbers):</a:t>
            </a:r>
          </a:p>
          <a:p>
            <a:pPr marL="50800" indent="0">
              <a:buNone/>
            </a:pPr>
            <a:r>
              <a:rPr lang="en-IN" dirty="0">
                <a:latin typeface="Rockwell" panose="02060603020205020403" pitchFamily="18" charset="0"/>
              </a:rPr>
              <a:t>    print('wow')</a:t>
            </a:r>
          </a:p>
          <a:p>
            <a:pPr marL="50800" indent="0">
              <a:buNone/>
            </a:pPr>
            <a:r>
              <a:rPr lang="en-IN" dirty="0">
                <a:latin typeface="Rockwell" panose="02060603020205020403" pitchFamily="18" charset="0"/>
              </a:rPr>
              <a:t>else:</a:t>
            </a:r>
          </a:p>
          <a:p>
            <a:pPr marL="50800" indent="0">
              <a:buNone/>
            </a:pPr>
            <a:r>
              <a:rPr lang="en-IN" dirty="0">
                <a:latin typeface="Rockwell" panose="02060603020205020403" pitchFamily="18" charset="0"/>
              </a:rPr>
              <a:t>    print('not wow')</a:t>
            </a:r>
          </a:p>
          <a:p>
            <a:pPr marL="50800" indent="0">
              <a:buNone/>
            </a:pPr>
            <a:r>
              <a:rPr lang="en-IN" dirty="0">
                <a:latin typeface="Rockwell" panose="02060603020205020403" pitchFamily="18" charset="0"/>
              </a:rPr>
              <a:t>numbers = </a:t>
            </a:r>
            <a:r>
              <a:rPr lang="en-IN" dirty="0" err="1">
                <a:latin typeface="Rockwell" panose="02060603020205020403" pitchFamily="18" charset="0"/>
              </a:rPr>
              <a:t>chain.invoke</a:t>
            </a:r>
            <a:r>
              <a:rPr lang="en-IN" dirty="0">
                <a:latin typeface="Rockwell" panose="02060603020205020403" pitchFamily="18" charset="0"/>
              </a:rPr>
              <a:t>({'number':2})</a:t>
            </a:r>
          </a:p>
          <a:p>
            <a:pPr marL="50800" indent="0">
              <a:buNone/>
            </a:pPr>
            <a:r>
              <a:rPr lang="en-IN" dirty="0">
                <a:latin typeface="Rockwell" panose="02060603020205020403" pitchFamily="18" charset="0"/>
              </a:rPr>
              <a:t>print([int(x) for x in </a:t>
            </a:r>
            <a:r>
              <a:rPr lang="en-IN" dirty="0" err="1">
                <a:latin typeface="Rockwell" panose="02060603020205020403" pitchFamily="18" charset="0"/>
              </a:rPr>
              <a:t>numbers.split</a:t>
            </a:r>
            <a:r>
              <a:rPr lang="en-IN" dirty="0">
                <a:latin typeface="Rockwell" panose="02060603020205020403" pitchFamily="18" charset="0"/>
              </a:rPr>
              <a:t>(',')])</a:t>
            </a:r>
          </a:p>
          <a:p>
            <a:pPr marL="50800" indent="0">
              <a:buNone/>
            </a:pPr>
            <a:r>
              <a:rPr lang="en-IN" dirty="0">
                <a:latin typeface="Rockwell" panose="02060603020205020403" pitchFamily="18" charset="0"/>
              </a:rPr>
              <a:t>numbers= [int(x) for x in </a:t>
            </a:r>
            <a:r>
              <a:rPr lang="en-IN" dirty="0" err="1">
                <a:latin typeface="Rockwell" panose="02060603020205020403" pitchFamily="18" charset="0"/>
              </a:rPr>
              <a:t>numbers.split</a:t>
            </a:r>
            <a:r>
              <a:rPr lang="en-IN" dirty="0">
                <a:latin typeface="Rockwell" panose="02060603020205020403" pitchFamily="18" charset="0"/>
              </a:rPr>
              <a:t>(',')]</a:t>
            </a:r>
          </a:p>
          <a:p>
            <a:pPr marL="50800" indent="0">
              <a:buNone/>
            </a:pPr>
            <a:r>
              <a:rPr lang="en-IN" dirty="0">
                <a:latin typeface="Rockwell" panose="02060603020205020403" pitchFamily="18" charset="0"/>
              </a:rPr>
              <a:t>if (42 in numbers):</a:t>
            </a:r>
          </a:p>
          <a:p>
            <a:pPr marL="50800" indent="0">
              <a:buNone/>
            </a:pPr>
            <a:r>
              <a:rPr lang="en-IN" dirty="0">
                <a:latin typeface="Rockwell" panose="02060603020205020403" pitchFamily="18" charset="0"/>
              </a:rPr>
              <a:t>    print('wow')</a:t>
            </a:r>
          </a:p>
          <a:p>
            <a:pPr marL="50800" indent="0">
              <a:buNone/>
            </a:pPr>
            <a:r>
              <a:rPr lang="en-IN" dirty="0">
                <a:latin typeface="Rockwell" panose="02060603020205020403" pitchFamily="18" charset="0"/>
              </a:rPr>
              <a:t>else:</a:t>
            </a:r>
          </a:p>
          <a:p>
            <a:pPr marL="50800" indent="0">
              <a:buNone/>
            </a:pPr>
            <a:r>
              <a:rPr lang="en-IN" dirty="0">
                <a:latin typeface="Rockwell" panose="02060603020205020403" pitchFamily="18" charset="0"/>
              </a:rPr>
              <a:t>    print('not wow')</a:t>
            </a:r>
          </a:p>
          <a:p>
            <a:pPr marL="50800" indent="0">
              <a:buNone/>
            </a:pPr>
            <a:r>
              <a:rPr lang="en-IN" dirty="0">
                <a:latin typeface="Rockwell" panose="02060603020205020403" pitchFamily="18" charset="0"/>
              </a:rPr>
              <a:t>#chain.batch([{'number':10}, {'number':2},  {'number':5}])</a:t>
            </a:r>
          </a:p>
        </p:txBody>
      </p:sp>
    </p:spTree>
    <p:extLst>
      <p:ext uri="{BB962C8B-B14F-4D97-AF65-F5344CB8AC3E}">
        <p14:creationId xmlns:p14="http://schemas.microsoft.com/office/powerpoint/2010/main" val="23022967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30BAB-057E-9FA8-68F4-0B02EAB0EAB0}"/>
              </a:ext>
            </a:extLst>
          </p:cNvPr>
          <p:cNvSpPr>
            <a:spLocks noGrp="1"/>
          </p:cNvSpPr>
          <p:nvPr>
            <p:ph type="title"/>
          </p:nvPr>
        </p:nvSpPr>
        <p:spPr/>
        <p:txBody>
          <a:bodyPr>
            <a:normAutofit fontScale="90000"/>
          </a:bodyPr>
          <a:lstStyle/>
          <a:p>
            <a:r>
              <a:rPr lang="en-US" dirty="0"/>
              <a:t>Structuring Output</a:t>
            </a:r>
            <a:endParaRPr lang="en-IN" dirty="0"/>
          </a:p>
        </p:txBody>
      </p:sp>
      <p:sp>
        <p:nvSpPr>
          <p:cNvPr id="3" name="Text Placeholder 2">
            <a:extLst>
              <a:ext uri="{FF2B5EF4-FFF2-40B4-BE49-F238E27FC236}">
                <a16:creationId xmlns:a16="http://schemas.microsoft.com/office/drawing/2014/main" id="{88AFD826-1709-C81B-1429-104902334AE9}"/>
              </a:ext>
            </a:extLst>
          </p:cNvPr>
          <p:cNvSpPr>
            <a:spLocks noGrp="1"/>
          </p:cNvSpPr>
          <p:nvPr>
            <p:ph type="body" sz="quarter" idx="13"/>
          </p:nvPr>
        </p:nvSpPr>
        <p:spPr/>
        <p:txBody>
          <a:bodyPr>
            <a:normAutofit lnSpcReduction="10000"/>
          </a:bodyPr>
          <a:lstStyle/>
          <a:p>
            <a:r>
              <a:rPr lang="en-US" dirty="0"/>
              <a:t>Language models typically output text, but often you need more structured information; this is where output parsers come in.</a:t>
            </a:r>
          </a:p>
          <a:p>
            <a:r>
              <a:rPr lang="en-US" dirty="0"/>
              <a:t>Output parsers are classes that help structure language model responses.</a:t>
            </a:r>
          </a:p>
          <a:p>
            <a:r>
              <a:rPr lang="en-US" dirty="0"/>
              <a:t>They must implement two main methods:</a:t>
            </a:r>
          </a:p>
          <a:p>
            <a:pPr lvl="1"/>
            <a:r>
              <a:rPr lang="en-US" b="1" dirty="0"/>
              <a:t>Get Format Instructions</a:t>
            </a:r>
            <a:r>
              <a:rPr lang="en-US" dirty="0"/>
              <a:t>: Returns a string containing instructions for formatting language model output.</a:t>
            </a:r>
          </a:p>
          <a:p>
            <a:pPr lvl="1"/>
            <a:r>
              <a:rPr lang="en-US" b="1" dirty="0"/>
              <a:t>Parse</a:t>
            </a:r>
            <a:r>
              <a:rPr lang="en-US" dirty="0"/>
              <a:t>: Takes a string (language model response) and parses it into a structured format.</a:t>
            </a:r>
          </a:p>
          <a:p>
            <a:pPr lvl="1"/>
            <a:r>
              <a:rPr lang="en-US" i="1" dirty="0"/>
              <a:t>One optional method: </a:t>
            </a:r>
            <a:r>
              <a:rPr lang="en-US" b="1" dirty="0"/>
              <a:t>Parse with Prompt</a:t>
            </a:r>
            <a:r>
              <a:rPr lang="en-US" dirty="0"/>
              <a:t>: Takes a string (language model response) and a prompt (that generated the response), and parses it into a structured format. The prompt is provided to allow the output parser to retry or fix the output, if needed.</a:t>
            </a:r>
            <a:endParaRPr lang="en-IN" dirty="0"/>
          </a:p>
        </p:txBody>
      </p:sp>
    </p:spTree>
    <p:extLst>
      <p:ext uri="{BB962C8B-B14F-4D97-AF65-F5344CB8AC3E}">
        <p14:creationId xmlns:p14="http://schemas.microsoft.com/office/powerpoint/2010/main" val="275815661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B820A-D352-264D-B603-8597F1560D2B}"/>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id="{BD843629-957F-1B4B-0D4A-CA4DDE2A0DC4}"/>
              </a:ext>
            </a:extLst>
          </p:cNvPr>
          <p:cNvSpPr>
            <a:spLocks noGrp="1"/>
          </p:cNvSpPr>
          <p:nvPr>
            <p:ph type="body" sz="quarter" idx="13"/>
          </p:nvPr>
        </p:nvSpPr>
        <p:spPr/>
        <p:txBody>
          <a:bodyPr/>
          <a:lstStyle/>
          <a:p>
            <a:endParaRPr lang="en-IN" dirty="0"/>
          </a:p>
        </p:txBody>
      </p:sp>
      <p:pic>
        <p:nvPicPr>
          <p:cNvPr id="5" name="Picture 4">
            <a:extLst>
              <a:ext uri="{FF2B5EF4-FFF2-40B4-BE49-F238E27FC236}">
                <a16:creationId xmlns:a16="http://schemas.microsoft.com/office/drawing/2014/main" id="{228DA06D-F4C1-C3FE-E8FF-60BAA1E3A780}"/>
              </a:ext>
            </a:extLst>
          </p:cNvPr>
          <p:cNvPicPr>
            <a:picLocks noChangeAspect="1"/>
          </p:cNvPicPr>
          <p:nvPr/>
        </p:nvPicPr>
        <p:blipFill>
          <a:blip r:embed="rId2"/>
          <a:stretch>
            <a:fillRect/>
          </a:stretch>
        </p:blipFill>
        <p:spPr>
          <a:xfrm>
            <a:off x="2757021" y="1626665"/>
            <a:ext cx="6677957" cy="3743847"/>
          </a:xfrm>
          <a:prstGeom prst="rect">
            <a:avLst/>
          </a:prstGeom>
        </p:spPr>
      </p:pic>
      <p:sp>
        <p:nvSpPr>
          <p:cNvPr id="7" name="TextBox 6">
            <a:extLst>
              <a:ext uri="{FF2B5EF4-FFF2-40B4-BE49-F238E27FC236}">
                <a16:creationId xmlns:a16="http://schemas.microsoft.com/office/drawing/2014/main" id="{7868ECEF-B847-29A7-BA24-9CC23B783349}"/>
              </a:ext>
            </a:extLst>
          </p:cNvPr>
          <p:cNvSpPr txBox="1"/>
          <p:nvPr/>
        </p:nvSpPr>
        <p:spPr>
          <a:xfrm>
            <a:off x="3143249" y="5370512"/>
            <a:ext cx="6093994" cy="523220"/>
          </a:xfrm>
          <a:prstGeom prst="rect">
            <a:avLst/>
          </a:prstGeom>
          <a:noFill/>
        </p:spPr>
        <p:txBody>
          <a:bodyPr wrap="square">
            <a:spAutoFit/>
          </a:bodyPr>
          <a:lstStyle/>
          <a:p>
            <a:r>
              <a:rPr lang="en-IN" dirty="0"/>
              <a:t>https://python.plainenglish.io/langchain-in-chains-7-output-parsers-e1a2cdd40cd3</a:t>
            </a:r>
          </a:p>
        </p:txBody>
      </p:sp>
    </p:spTree>
    <p:extLst>
      <p:ext uri="{BB962C8B-B14F-4D97-AF65-F5344CB8AC3E}">
        <p14:creationId xmlns:p14="http://schemas.microsoft.com/office/powerpoint/2010/main" val="244322250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43E52-DA63-A66B-7330-5EDA6DB5BCFE}"/>
              </a:ext>
            </a:extLst>
          </p:cNvPr>
          <p:cNvSpPr>
            <a:spLocks noGrp="1"/>
          </p:cNvSpPr>
          <p:nvPr>
            <p:ph type="title"/>
          </p:nvPr>
        </p:nvSpPr>
        <p:spPr/>
        <p:txBody>
          <a:bodyPr>
            <a:normAutofit fontScale="90000"/>
          </a:bodyPr>
          <a:lstStyle/>
          <a:p>
            <a:r>
              <a:rPr lang="en-US" dirty="0"/>
              <a:t>CSV parser</a:t>
            </a:r>
            <a:endParaRPr lang="en-IN" dirty="0"/>
          </a:p>
        </p:txBody>
      </p:sp>
      <p:sp>
        <p:nvSpPr>
          <p:cNvPr id="3" name="Text Placeholder 2">
            <a:extLst>
              <a:ext uri="{FF2B5EF4-FFF2-40B4-BE49-F238E27FC236}">
                <a16:creationId xmlns:a16="http://schemas.microsoft.com/office/drawing/2014/main" id="{FC3A1A96-47DB-413B-8D96-C17C6853CA37}"/>
              </a:ext>
            </a:extLst>
          </p:cNvPr>
          <p:cNvSpPr>
            <a:spLocks noGrp="1"/>
          </p:cNvSpPr>
          <p:nvPr>
            <p:ph type="body" sz="quarter" idx="13"/>
          </p:nvPr>
        </p:nvSpPr>
        <p:spPr/>
        <p:txBody>
          <a:bodyPr>
            <a:normAutofit fontScale="70000" lnSpcReduction="20000"/>
          </a:bodyPr>
          <a:lstStyle/>
          <a:p>
            <a:r>
              <a:rPr lang="en-US" dirty="0"/>
              <a:t>This output parser can be used when you want to return a list of comma-separated items.</a:t>
            </a:r>
            <a:br>
              <a:rPr lang="en-US" dirty="0"/>
            </a:br>
            <a:r>
              <a:rPr lang="en-US" dirty="0"/>
              <a:t>from </a:t>
            </a:r>
            <a:r>
              <a:rPr lang="en-US" dirty="0" err="1"/>
              <a:t>langchain_openai</a:t>
            </a:r>
            <a:r>
              <a:rPr lang="en-US" dirty="0"/>
              <a:t> import </a:t>
            </a:r>
            <a:r>
              <a:rPr lang="en-US" dirty="0" err="1"/>
              <a:t>AzureChatOpenAI</a:t>
            </a:r>
            <a:br>
              <a:rPr lang="en-US" dirty="0"/>
            </a:br>
            <a:endParaRPr lang="en-US" dirty="0"/>
          </a:p>
          <a:p>
            <a:pPr marL="50800" indent="0">
              <a:buNone/>
            </a:pPr>
            <a:r>
              <a:rPr lang="en-US" dirty="0"/>
              <a:t>from </a:t>
            </a:r>
            <a:r>
              <a:rPr lang="en-US" dirty="0" err="1"/>
              <a:t>langchain_core.output_parsers</a:t>
            </a:r>
            <a:r>
              <a:rPr lang="en-US" dirty="0"/>
              <a:t> import </a:t>
            </a:r>
            <a:r>
              <a:rPr lang="en-US" dirty="0" err="1"/>
              <a:t>CommaSeparatedListOutputParser</a:t>
            </a:r>
            <a:endParaRPr lang="en-US" dirty="0"/>
          </a:p>
          <a:p>
            <a:pPr marL="50800" indent="0">
              <a:buNone/>
            </a:pPr>
            <a:r>
              <a:rPr lang="en-US" dirty="0"/>
              <a:t>from </a:t>
            </a:r>
            <a:r>
              <a:rPr lang="en-US" dirty="0" err="1"/>
              <a:t>langchain_core.prompts</a:t>
            </a:r>
            <a:r>
              <a:rPr lang="en-US" dirty="0"/>
              <a:t> import </a:t>
            </a:r>
            <a:r>
              <a:rPr lang="en-US" dirty="0" err="1"/>
              <a:t>PromptTemplate</a:t>
            </a:r>
            <a:endParaRPr lang="en-US" dirty="0"/>
          </a:p>
          <a:p>
            <a:pPr marL="50800" indent="0">
              <a:buNone/>
            </a:pPr>
            <a:endParaRPr lang="en-US" dirty="0"/>
          </a:p>
          <a:p>
            <a:pPr marL="50800" indent="0">
              <a:buNone/>
            </a:pPr>
            <a:r>
              <a:rPr lang="en-US" dirty="0" err="1"/>
              <a:t>llm</a:t>
            </a:r>
            <a:r>
              <a:rPr lang="en-US" dirty="0"/>
              <a:t> = </a:t>
            </a:r>
            <a:r>
              <a:rPr lang="en-US" dirty="0" err="1"/>
              <a:t>AzureChatOpenAI</a:t>
            </a:r>
            <a:r>
              <a:rPr lang="en-US" dirty="0"/>
              <a:t>()</a:t>
            </a:r>
          </a:p>
          <a:p>
            <a:pPr marL="50800" indent="0">
              <a:buNone/>
            </a:pPr>
            <a:r>
              <a:rPr lang="en-US" dirty="0" err="1"/>
              <a:t>output_parser</a:t>
            </a:r>
            <a:r>
              <a:rPr lang="en-US" dirty="0"/>
              <a:t> = </a:t>
            </a:r>
            <a:r>
              <a:rPr lang="en-US" dirty="0" err="1"/>
              <a:t>CommaSeparatedListOutputParser</a:t>
            </a:r>
            <a:r>
              <a:rPr lang="en-US" dirty="0"/>
              <a:t>()</a:t>
            </a:r>
          </a:p>
          <a:p>
            <a:pPr marL="50800" indent="0">
              <a:buNone/>
            </a:pPr>
            <a:endParaRPr lang="en-US" dirty="0"/>
          </a:p>
          <a:p>
            <a:pPr marL="50800" indent="0">
              <a:buNone/>
            </a:pPr>
            <a:r>
              <a:rPr lang="en-US" dirty="0" err="1"/>
              <a:t>format_instructions</a:t>
            </a:r>
            <a:r>
              <a:rPr lang="en-US" dirty="0"/>
              <a:t> = </a:t>
            </a:r>
            <a:r>
              <a:rPr lang="en-US" dirty="0" err="1"/>
              <a:t>output_parser.get_format_instructions</a:t>
            </a:r>
            <a:r>
              <a:rPr lang="en-US" dirty="0"/>
              <a:t>()</a:t>
            </a:r>
          </a:p>
          <a:p>
            <a:pPr marL="50800" indent="0">
              <a:buNone/>
            </a:pPr>
            <a:r>
              <a:rPr lang="en-US" dirty="0"/>
              <a:t>prompt = </a:t>
            </a:r>
            <a:r>
              <a:rPr lang="en-US" dirty="0" err="1"/>
              <a:t>PromptTemplate</a:t>
            </a:r>
            <a:r>
              <a:rPr lang="en-US" dirty="0"/>
              <a:t>(template="List five {subject}.\n{</a:t>
            </a:r>
            <a:r>
              <a:rPr lang="en-US" dirty="0" err="1"/>
              <a:t>format_instructions</a:t>
            </a:r>
            <a:r>
              <a:rPr lang="en-US" dirty="0"/>
              <a:t>}",  </a:t>
            </a:r>
            <a:r>
              <a:rPr lang="en-US" dirty="0" err="1"/>
              <a:t>input_variables</a:t>
            </a:r>
            <a:r>
              <a:rPr lang="en-US" dirty="0"/>
              <a:t>=["subject"], </a:t>
            </a:r>
            <a:r>
              <a:rPr lang="en-US" dirty="0" err="1"/>
              <a:t>partial_variables</a:t>
            </a:r>
            <a:r>
              <a:rPr lang="en-US" dirty="0"/>
              <a:t>={"</a:t>
            </a:r>
            <a:r>
              <a:rPr lang="en-US" dirty="0" err="1"/>
              <a:t>format_instructions</a:t>
            </a:r>
            <a:r>
              <a:rPr lang="en-US" dirty="0"/>
              <a:t>": </a:t>
            </a:r>
            <a:r>
              <a:rPr lang="en-US" dirty="0" err="1"/>
              <a:t>format_instructions</a:t>
            </a:r>
            <a:r>
              <a:rPr lang="en-US" dirty="0"/>
              <a:t>},)</a:t>
            </a:r>
            <a:br>
              <a:rPr lang="en-US" dirty="0"/>
            </a:br>
            <a:endParaRPr lang="en-US" dirty="0"/>
          </a:p>
          <a:p>
            <a:pPr marL="50800" indent="0">
              <a:buNone/>
            </a:pPr>
            <a:r>
              <a:rPr lang="en-US" dirty="0"/>
              <a:t>chain = prompt | </a:t>
            </a:r>
            <a:r>
              <a:rPr lang="en-US" dirty="0" err="1"/>
              <a:t>llm</a:t>
            </a:r>
            <a:r>
              <a:rPr lang="en-US" dirty="0"/>
              <a:t> | </a:t>
            </a:r>
            <a:r>
              <a:rPr lang="en-US" dirty="0" err="1"/>
              <a:t>output_parser</a:t>
            </a:r>
            <a:endParaRPr lang="en-US" dirty="0"/>
          </a:p>
          <a:p>
            <a:pPr marL="50800" indent="0">
              <a:buNone/>
            </a:pPr>
            <a:r>
              <a:rPr lang="en-US" dirty="0" err="1"/>
              <a:t>chain.invoke</a:t>
            </a:r>
            <a:r>
              <a:rPr lang="en-US" dirty="0"/>
              <a:t>({"subject": "IPL teams"})</a:t>
            </a:r>
          </a:p>
        </p:txBody>
      </p:sp>
    </p:spTree>
    <p:extLst>
      <p:ext uri="{BB962C8B-B14F-4D97-AF65-F5344CB8AC3E}">
        <p14:creationId xmlns:p14="http://schemas.microsoft.com/office/powerpoint/2010/main" val="221852161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41880-B472-0552-7EE5-02F1F8B6D36D}"/>
              </a:ext>
            </a:extLst>
          </p:cNvPr>
          <p:cNvSpPr>
            <a:spLocks noGrp="1"/>
          </p:cNvSpPr>
          <p:nvPr>
            <p:ph type="title"/>
          </p:nvPr>
        </p:nvSpPr>
        <p:spPr/>
        <p:txBody>
          <a:bodyPr>
            <a:normAutofit fontScale="90000"/>
          </a:bodyPr>
          <a:lstStyle/>
          <a:p>
            <a:r>
              <a:rPr lang="en-US" dirty="0"/>
              <a:t>Datetime parser</a:t>
            </a:r>
            <a:endParaRPr lang="en-IN" dirty="0"/>
          </a:p>
        </p:txBody>
      </p:sp>
      <p:sp>
        <p:nvSpPr>
          <p:cNvPr id="3" name="Text Placeholder 2">
            <a:extLst>
              <a:ext uri="{FF2B5EF4-FFF2-40B4-BE49-F238E27FC236}">
                <a16:creationId xmlns:a16="http://schemas.microsoft.com/office/drawing/2014/main" id="{968ED198-06EB-E3F8-C57E-04FFA1D50449}"/>
              </a:ext>
            </a:extLst>
          </p:cNvPr>
          <p:cNvSpPr>
            <a:spLocks noGrp="1"/>
          </p:cNvSpPr>
          <p:nvPr>
            <p:ph type="body" sz="quarter" idx="13"/>
          </p:nvPr>
        </p:nvSpPr>
        <p:spPr/>
        <p:txBody>
          <a:bodyPr>
            <a:normAutofit fontScale="40000" lnSpcReduction="20000"/>
          </a:bodyPr>
          <a:lstStyle/>
          <a:p>
            <a:pPr marL="50800" indent="0">
              <a:buNone/>
            </a:pPr>
            <a:r>
              <a:rPr lang="en-US" sz="4500" dirty="0"/>
              <a:t>This </a:t>
            </a:r>
            <a:r>
              <a:rPr lang="en-US" sz="4500" dirty="0" err="1"/>
              <a:t>OutputParser</a:t>
            </a:r>
            <a:r>
              <a:rPr lang="en-US" sz="4500" dirty="0"/>
              <a:t> can be used to parse LLM output into datetime format.</a:t>
            </a:r>
          </a:p>
          <a:p>
            <a:pPr marL="50800" indent="0">
              <a:buNone/>
            </a:pPr>
            <a:endParaRPr lang="en-US" dirty="0"/>
          </a:p>
          <a:p>
            <a:pPr marL="50800" indent="0">
              <a:buNone/>
            </a:pPr>
            <a:r>
              <a:rPr lang="en-US" dirty="0">
                <a:latin typeface="Rockwell" panose="02060603020205020403" pitchFamily="18" charset="0"/>
              </a:rPr>
              <a:t>from </a:t>
            </a:r>
            <a:r>
              <a:rPr lang="en-US" dirty="0" err="1">
                <a:latin typeface="Rockwell" panose="02060603020205020403" pitchFamily="18" charset="0"/>
              </a:rPr>
              <a:t>langchain.output_parsers</a:t>
            </a:r>
            <a:r>
              <a:rPr lang="en-US" dirty="0">
                <a:latin typeface="Rockwell" panose="02060603020205020403" pitchFamily="18" charset="0"/>
              </a:rPr>
              <a:t> import </a:t>
            </a:r>
            <a:r>
              <a:rPr lang="en-US" dirty="0" err="1">
                <a:latin typeface="Rockwell" panose="02060603020205020403" pitchFamily="18" charset="0"/>
              </a:rPr>
              <a:t>DatetimeOutputParser</a:t>
            </a:r>
            <a:endParaRPr lang="en-US" dirty="0">
              <a:latin typeface="Rockwell" panose="02060603020205020403" pitchFamily="18" charset="0"/>
            </a:endParaRPr>
          </a:p>
          <a:p>
            <a:pPr marL="50800" indent="0">
              <a:buNone/>
            </a:pPr>
            <a:r>
              <a:rPr lang="en-US" dirty="0">
                <a:latin typeface="Rockwell" panose="02060603020205020403" pitchFamily="18" charset="0"/>
              </a:rPr>
              <a:t>from </a:t>
            </a:r>
            <a:r>
              <a:rPr lang="en-US" dirty="0" err="1">
                <a:latin typeface="Rockwell" panose="02060603020205020403" pitchFamily="18" charset="0"/>
              </a:rPr>
              <a:t>langchain_core.prompts</a:t>
            </a:r>
            <a:r>
              <a:rPr lang="en-US" dirty="0">
                <a:latin typeface="Rockwell" panose="02060603020205020403" pitchFamily="18" charset="0"/>
              </a:rPr>
              <a:t> import </a:t>
            </a:r>
            <a:r>
              <a:rPr lang="en-US" dirty="0" err="1">
                <a:latin typeface="Rockwell" panose="02060603020205020403" pitchFamily="18" charset="0"/>
              </a:rPr>
              <a:t>PromptTemplate</a:t>
            </a:r>
            <a:endParaRPr lang="en-US" dirty="0">
              <a:latin typeface="Rockwell" panose="02060603020205020403" pitchFamily="18" charset="0"/>
            </a:endParaRPr>
          </a:p>
          <a:p>
            <a:pPr marL="50800" indent="0">
              <a:buNone/>
            </a:pPr>
            <a:r>
              <a:rPr lang="en-US" dirty="0">
                <a:latin typeface="Rockwell" panose="02060603020205020403" pitchFamily="18" charset="0"/>
              </a:rPr>
              <a:t>from </a:t>
            </a:r>
            <a:r>
              <a:rPr lang="en-US" dirty="0" err="1">
                <a:latin typeface="Rockwell" panose="02060603020205020403" pitchFamily="18" charset="0"/>
              </a:rPr>
              <a:t>langchain_openai</a:t>
            </a:r>
            <a:r>
              <a:rPr lang="en-US" dirty="0">
                <a:latin typeface="Rockwell" panose="02060603020205020403" pitchFamily="18" charset="0"/>
              </a:rPr>
              <a:t> import </a:t>
            </a:r>
            <a:r>
              <a:rPr lang="en-US" dirty="0" err="1">
                <a:latin typeface="Rockwell" panose="02060603020205020403" pitchFamily="18" charset="0"/>
              </a:rPr>
              <a:t>AzureChatOpenAI</a:t>
            </a:r>
            <a:endParaRPr lang="en-US" dirty="0">
              <a:latin typeface="Rockwell" panose="02060603020205020403" pitchFamily="18" charset="0"/>
            </a:endParaRPr>
          </a:p>
          <a:p>
            <a:pPr marL="50800" indent="0">
              <a:buNone/>
            </a:pPr>
            <a:endParaRPr lang="en-US" dirty="0">
              <a:latin typeface="Rockwell" panose="02060603020205020403" pitchFamily="18" charset="0"/>
            </a:endParaRPr>
          </a:p>
          <a:p>
            <a:pPr marL="50800" indent="0">
              <a:buNone/>
            </a:pPr>
            <a:r>
              <a:rPr lang="en-US" dirty="0" err="1">
                <a:latin typeface="Rockwell" panose="02060603020205020403" pitchFamily="18" charset="0"/>
              </a:rPr>
              <a:t>llm</a:t>
            </a:r>
            <a:r>
              <a:rPr lang="en-US" dirty="0">
                <a:latin typeface="Rockwell" panose="02060603020205020403" pitchFamily="18" charset="0"/>
              </a:rPr>
              <a:t> = </a:t>
            </a:r>
            <a:r>
              <a:rPr lang="en-US" dirty="0" err="1">
                <a:latin typeface="Rockwell" panose="02060603020205020403" pitchFamily="18" charset="0"/>
              </a:rPr>
              <a:t>AzureChatOpenAI</a:t>
            </a:r>
            <a:r>
              <a:rPr lang="en-US" dirty="0">
                <a:latin typeface="Rockwell" panose="02060603020205020403" pitchFamily="18" charset="0"/>
              </a:rPr>
              <a:t>()</a:t>
            </a:r>
          </a:p>
          <a:p>
            <a:pPr marL="50800" indent="0">
              <a:buNone/>
            </a:pPr>
            <a:r>
              <a:rPr lang="en-US" dirty="0" err="1">
                <a:latin typeface="Rockwell" panose="02060603020205020403" pitchFamily="18" charset="0"/>
              </a:rPr>
              <a:t>output_parser</a:t>
            </a:r>
            <a:r>
              <a:rPr lang="en-US" dirty="0">
                <a:latin typeface="Rockwell" panose="02060603020205020403" pitchFamily="18" charset="0"/>
              </a:rPr>
              <a:t> = </a:t>
            </a:r>
            <a:r>
              <a:rPr lang="en-US" dirty="0" err="1">
                <a:latin typeface="Rockwell" panose="02060603020205020403" pitchFamily="18" charset="0"/>
              </a:rPr>
              <a:t>DatetimeOutputParser</a:t>
            </a:r>
            <a:r>
              <a:rPr lang="en-US" dirty="0">
                <a:latin typeface="Rockwell" panose="02060603020205020403" pitchFamily="18" charset="0"/>
              </a:rPr>
              <a:t>()</a:t>
            </a:r>
          </a:p>
          <a:p>
            <a:pPr marL="50800" indent="0">
              <a:buNone/>
            </a:pPr>
            <a:r>
              <a:rPr lang="en-US" dirty="0" err="1">
                <a:latin typeface="Rockwell" panose="02060603020205020403" pitchFamily="18" charset="0"/>
              </a:rPr>
              <a:t>format_instructions</a:t>
            </a:r>
            <a:r>
              <a:rPr lang="en-US" dirty="0">
                <a:latin typeface="Rockwell" panose="02060603020205020403" pitchFamily="18" charset="0"/>
              </a:rPr>
              <a:t> = </a:t>
            </a:r>
            <a:r>
              <a:rPr lang="en-US" dirty="0" err="1">
                <a:latin typeface="Rockwell" panose="02060603020205020403" pitchFamily="18" charset="0"/>
              </a:rPr>
              <a:t>output_parser.get_format_instructions</a:t>
            </a:r>
            <a:r>
              <a:rPr lang="en-US" dirty="0">
                <a:latin typeface="Rockwell" panose="02060603020205020403" pitchFamily="18" charset="0"/>
              </a:rPr>
              <a:t>()</a:t>
            </a:r>
          </a:p>
          <a:p>
            <a:pPr marL="50800" indent="0">
              <a:buNone/>
            </a:pPr>
            <a:endParaRPr lang="en-US" dirty="0">
              <a:latin typeface="Rockwell" panose="02060603020205020403" pitchFamily="18" charset="0"/>
            </a:endParaRPr>
          </a:p>
          <a:p>
            <a:pPr marL="50800" indent="0">
              <a:buNone/>
            </a:pPr>
            <a:r>
              <a:rPr lang="en-US" dirty="0">
                <a:latin typeface="Rockwell" panose="02060603020205020403" pitchFamily="18" charset="0"/>
              </a:rPr>
              <a:t>prompt = </a:t>
            </a:r>
            <a:r>
              <a:rPr lang="en-US" dirty="0" err="1">
                <a:latin typeface="Rockwell" panose="02060603020205020403" pitchFamily="18" charset="0"/>
              </a:rPr>
              <a:t>PromptTemplate</a:t>
            </a:r>
            <a:r>
              <a:rPr lang="en-US" dirty="0">
                <a:latin typeface="Rockwell" panose="02060603020205020403" pitchFamily="18" charset="0"/>
              </a:rPr>
              <a:t>(</a:t>
            </a:r>
          </a:p>
          <a:p>
            <a:pPr marL="50800" indent="0">
              <a:buNone/>
            </a:pPr>
            <a:r>
              <a:rPr lang="en-US" dirty="0">
                <a:latin typeface="Rockwell" panose="02060603020205020403" pitchFamily="18" charset="0"/>
              </a:rPr>
              <a:t>    template="Generate a paragraph on the biography of {person} and provide their date of birth.\n{</a:t>
            </a:r>
            <a:r>
              <a:rPr lang="en-US" dirty="0" err="1">
                <a:latin typeface="Rockwell" panose="02060603020205020403" pitchFamily="18" charset="0"/>
              </a:rPr>
              <a:t>format_instructions</a:t>
            </a:r>
            <a:r>
              <a:rPr lang="en-US" dirty="0">
                <a:latin typeface="Rockwell" panose="02060603020205020403" pitchFamily="18" charset="0"/>
              </a:rPr>
              <a:t>}",   </a:t>
            </a:r>
            <a:r>
              <a:rPr lang="en-US" dirty="0" err="1">
                <a:latin typeface="Rockwell" panose="02060603020205020403" pitchFamily="18" charset="0"/>
              </a:rPr>
              <a:t>input_variables</a:t>
            </a:r>
            <a:r>
              <a:rPr lang="en-US" dirty="0">
                <a:latin typeface="Rockwell" panose="02060603020205020403" pitchFamily="18" charset="0"/>
              </a:rPr>
              <a:t>=["person"],</a:t>
            </a:r>
          </a:p>
          <a:p>
            <a:pPr marL="50800" indent="0">
              <a:buNone/>
            </a:pPr>
            <a:r>
              <a:rPr lang="en-US" dirty="0">
                <a:latin typeface="Rockwell" panose="02060603020205020403" pitchFamily="18" charset="0"/>
              </a:rPr>
              <a:t>    </a:t>
            </a:r>
            <a:r>
              <a:rPr lang="en-US" dirty="0" err="1">
                <a:latin typeface="Rockwell" panose="02060603020205020403" pitchFamily="18" charset="0"/>
              </a:rPr>
              <a:t>partial_variables</a:t>
            </a:r>
            <a:r>
              <a:rPr lang="en-US" dirty="0">
                <a:latin typeface="Rockwell" panose="02060603020205020403" pitchFamily="18" charset="0"/>
              </a:rPr>
              <a:t>={"</a:t>
            </a:r>
            <a:r>
              <a:rPr lang="en-US" dirty="0" err="1">
                <a:latin typeface="Rockwell" panose="02060603020205020403" pitchFamily="18" charset="0"/>
              </a:rPr>
              <a:t>format_instructions</a:t>
            </a:r>
            <a:r>
              <a:rPr lang="en-US" dirty="0">
                <a:latin typeface="Rockwell" panose="02060603020205020403" pitchFamily="18" charset="0"/>
              </a:rPr>
              <a:t>": </a:t>
            </a:r>
            <a:r>
              <a:rPr lang="en-US" dirty="0" err="1">
                <a:latin typeface="Rockwell" panose="02060603020205020403" pitchFamily="18" charset="0"/>
              </a:rPr>
              <a:t>format_instructions</a:t>
            </a:r>
            <a:r>
              <a:rPr lang="en-US" dirty="0">
                <a:latin typeface="Rockwell" panose="02060603020205020403" pitchFamily="18" charset="0"/>
              </a:rPr>
              <a:t>},</a:t>
            </a:r>
          </a:p>
          <a:p>
            <a:pPr marL="50800" indent="0">
              <a:buNone/>
            </a:pPr>
            <a:r>
              <a:rPr lang="en-US" dirty="0">
                <a:latin typeface="Rockwell" panose="02060603020205020403" pitchFamily="18" charset="0"/>
              </a:rPr>
              <a:t>)</a:t>
            </a:r>
          </a:p>
          <a:p>
            <a:pPr marL="50800" indent="0">
              <a:buNone/>
            </a:pPr>
            <a:endParaRPr lang="en-US" dirty="0">
              <a:latin typeface="Rockwell" panose="02060603020205020403" pitchFamily="18" charset="0"/>
            </a:endParaRPr>
          </a:p>
          <a:p>
            <a:pPr marL="50800" indent="0">
              <a:buNone/>
            </a:pPr>
            <a:r>
              <a:rPr lang="en-US" dirty="0">
                <a:latin typeface="Rockwell" panose="02060603020205020403" pitchFamily="18" charset="0"/>
              </a:rPr>
              <a:t>chain = prompt | </a:t>
            </a:r>
            <a:r>
              <a:rPr lang="en-US" dirty="0" err="1">
                <a:latin typeface="Rockwell" panose="02060603020205020403" pitchFamily="18" charset="0"/>
              </a:rPr>
              <a:t>llm</a:t>
            </a:r>
            <a:r>
              <a:rPr lang="en-US" dirty="0">
                <a:latin typeface="Rockwell" panose="02060603020205020403" pitchFamily="18" charset="0"/>
              </a:rPr>
              <a:t> | </a:t>
            </a:r>
            <a:r>
              <a:rPr lang="en-US" dirty="0" err="1">
                <a:latin typeface="Rockwell" panose="02060603020205020403" pitchFamily="18" charset="0"/>
              </a:rPr>
              <a:t>output_parser</a:t>
            </a:r>
            <a:endParaRPr lang="en-US" dirty="0">
              <a:latin typeface="Rockwell" panose="02060603020205020403" pitchFamily="18" charset="0"/>
            </a:endParaRPr>
          </a:p>
          <a:p>
            <a:pPr marL="50800" indent="0">
              <a:buNone/>
            </a:pPr>
            <a:r>
              <a:rPr lang="en-US" dirty="0">
                <a:latin typeface="Rockwell" panose="02060603020205020403" pitchFamily="18" charset="0"/>
              </a:rPr>
              <a:t>output = </a:t>
            </a:r>
            <a:r>
              <a:rPr lang="en-US" dirty="0" err="1">
                <a:latin typeface="Rockwell" panose="02060603020205020403" pitchFamily="18" charset="0"/>
              </a:rPr>
              <a:t>chain.invoke</a:t>
            </a:r>
            <a:r>
              <a:rPr lang="en-US" dirty="0">
                <a:latin typeface="Rockwell" panose="02060603020205020403" pitchFamily="18" charset="0"/>
              </a:rPr>
              <a:t>({"person": "Alan </a:t>
            </a:r>
            <a:r>
              <a:rPr lang="en-US" dirty="0" err="1">
                <a:latin typeface="Rockwell" panose="02060603020205020403" pitchFamily="18" charset="0"/>
              </a:rPr>
              <a:t>turing</a:t>
            </a:r>
            <a:r>
              <a:rPr lang="en-US" dirty="0">
                <a:latin typeface="Rockwell" panose="02060603020205020403" pitchFamily="18" charset="0"/>
              </a:rPr>
              <a:t>"})</a:t>
            </a:r>
          </a:p>
          <a:p>
            <a:pPr marL="50800" indent="0">
              <a:buNone/>
            </a:pPr>
            <a:r>
              <a:rPr lang="en-US" dirty="0">
                <a:latin typeface="Rockwell" panose="02060603020205020403" pitchFamily="18" charset="0"/>
              </a:rPr>
              <a:t>print(output)</a:t>
            </a:r>
          </a:p>
        </p:txBody>
      </p:sp>
    </p:spTree>
    <p:extLst>
      <p:ext uri="{BB962C8B-B14F-4D97-AF65-F5344CB8AC3E}">
        <p14:creationId xmlns:p14="http://schemas.microsoft.com/office/powerpoint/2010/main" val="3493857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EFF3A-11ED-C2D5-7D26-A9162B603702}"/>
              </a:ext>
            </a:extLst>
          </p:cNvPr>
          <p:cNvSpPr>
            <a:spLocks noGrp="1"/>
          </p:cNvSpPr>
          <p:nvPr>
            <p:ph type="title"/>
          </p:nvPr>
        </p:nvSpPr>
        <p:spPr/>
        <p:txBody>
          <a:bodyPr>
            <a:normAutofit fontScale="90000"/>
          </a:bodyPr>
          <a:lstStyle/>
          <a:p>
            <a:r>
              <a:rPr lang="en-IN" dirty="0"/>
              <a:t>JSON parser</a:t>
            </a:r>
            <a:br>
              <a:rPr lang="en-IN" dirty="0"/>
            </a:br>
            <a:endParaRPr lang="en-IN" dirty="0"/>
          </a:p>
        </p:txBody>
      </p:sp>
      <p:sp>
        <p:nvSpPr>
          <p:cNvPr id="3" name="Text Placeholder 2">
            <a:extLst>
              <a:ext uri="{FF2B5EF4-FFF2-40B4-BE49-F238E27FC236}">
                <a16:creationId xmlns:a16="http://schemas.microsoft.com/office/drawing/2014/main" id="{FB5A4B31-60FA-5ECB-FCDD-F48D6E5E7E59}"/>
              </a:ext>
            </a:extLst>
          </p:cNvPr>
          <p:cNvSpPr>
            <a:spLocks noGrp="1"/>
          </p:cNvSpPr>
          <p:nvPr>
            <p:ph type="body" sz="quarter" idx="13"/>
          </p:nvPr>
        </p:nvSpPr>
        <p:spPr/>
        <p:txBody>
          <a:bodyPr/>
          <a:lstStyle/>
          <a:p>
            <a:r>
              <a:rPr lang="en-US" dirty="0"/>
              <a:t>The output parser enables users to define a custom JSON schema and retrieve outputs from LLMs that conform to that schema.</a:t>
            </a:r>
          </a:p>
          <a:p>
            <a:r>
              <a:rPr lang="en-US" dirty="0"/>
              <a:t>LLMs are not perfect and may not always generate well-formed JSON, so it's essential to use an LLM with sufficient capacity, which can produce reliable results.</a:t>
            </a:r>
          </a:p>
          <a:p>
            <a:r>
              <a:rPr lang="en-US" dirty="0"/>
              <a:t>Optionally, utilize </a:t>
            </a:r>
            <a:r>
              <a:rPr lang="en-US" dirty="0" err="1"/>
              <a:t>Pydantic</a:t>
            </a:r>
            <a:r>
              <a:rPr lang="en-US" dirty="0"/>
              <a:t> to declare their data model, providing an additional layer of structure and validation.</a:t>
            </a:r>
            <a:endParaRPr lang="en-IN" dirty="0"/>
          </a:p>
        </p:txBody>
      </p:sp>
    </p:spTree>
    <p:extLst>
      <p:ext uri="{BB962C8B-B14F-4D97-AF65-F5344CB8AC3E}">
        <p14:creationId xmlns:p14="http://schemas.microsoft.com/office/powerpoint/2010/main" val="118299320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8EE5FAF-E102-07E6-0806-33A3CBAB6625}"/>
              </a:ext>
            </a:extLst>
          </p:cNvPr>
          <p:cNvSpPr>
            <a:spLocks noGrp="1"/>
          </p:cNvSpPr>
          <p:nvPr>
            <p:ph type="body" sz="quarter" idx="13"/>
          </p:nvPr>
        </p:nvSpPr>
        <p:spPr>
          <a:xfrm>
            <a:off x="415925" y="457200"/>
            <a:ext cx="11360150" cy="6051884"/>
          </a:xfrm>
        </p:spPr>
        <p:txBody>
          <a:bodyPr>
            <a:normAutofit fontScale="55000" lnSpcReduction="20000"/>
          </a:bodyPr>
          <a:lstStyle/>
          <a:p>
            <a:pPr marL="50800" indent="0">
              <a:buNone/>
            </a:pPr>
            <a:r>
              <a:rPr lang="en-IN" dirty="0"/>
              <a:t>from </a:t>
            </a:r>
            <a:r>
              <a:rPr lang="en-IN" dirty="0" err="1"/>
              <a:t>langchain_core.output_parsers</a:t>
            </a:r>
            <a:r>
              <a:rPr lang="en-IN" dirty="0"/>
              <a:t> import </a:t>
            </a:r>
            <a:r>
              <a:rPr lang="en-IN" dirty="0" err="1"/>
              <a:t>JsonOutputParser</a:t>
            </a:r>
            <a:endParaRPr lang="en-IN" dirty="0"/>
          </a:p>
          <a:p>
            <a:pPr marL="50800" indent="0">
              <a:buNone/>
            </a:pPr>
            <a:r>
              <a:rPr lang="en-IN" dirty="0"/>
              <a:t>from </a:t>
            </a:r>
            <a:r>
              <a:rPr lang="en-IN" dirty="0" err="1"/>
              <a:t>langchain_core.prompts</a:t>
            </a:r>
            <a:r>
              <a:rPr lang="en-IN" dirty="0"/>
              <a:t> import </a:t>
            </a:r>
            <a:r>
              <a:rPr lang="en-IN" dirty="0" err="1"/>
              <a:t>PromptTemplate</a:t>
            </a:r>
            <a:endParaRPr lang="en-IN" dirty="0"/>
          </a:p>
          <a:p>
            <a:pPr marL="50800" indent="0">
              <a:buNone/>
            </a:pPr>
            <a:r>
              <a:rPr lang="en-IN" dirty="0"/>
              <a:t>from </a:t>
            </a:r>
            <a:r>
              <a:rPr lang="en-IN" dirty="0" err="1"/>
              <a:t>langchain_openai</a:t>
            </a:r>
            <a:r>
              <a:rPr lang="en-IN" dirty="0"/>
              <a:t> import </a:t>
            </a:r>
            <a:r>
              <a:rPr lang="en-IN" dirty="0" err="1"/>
              <a:t>AzureChatOpenAI</a:t>
            </a:r>
            <a:endParaRPr lang="en-IN" dirty="0"/>
          </a:p>
          <a:p>
            <a:pPr marL="50800" indent="0">
              <a:buNone/>
            </a:pPr>
            <a:endParaRPr lang="en-IN" dirty="0"/>
          </a:p>
          <a:p>
            <a:pPr marL="50800" indent="0">
              <a:buNone/>
            </a:pPr>
            <a:r>
              <a:rPr lang="en-IN" dirty="0"/>
              <a:t>model = </a:t>
            </a:r>
            <a:r>
              <a:rPr lang="en-IN" dirty="0" err="1"/>
              <a:t>AzureChatOpenAI</a:t>
            </a:r>
            <a:r>
              <a:rPr lang="en-IN" dirty="0"/>
              <a:t>()</a:t>
            </a:r>
          </a:p>
          <a:p>
            <a:pPr marL="50800" indent="0">
              <a:buNone/>
            </a:pPr>
            <a:r>
              <a:rPr lang="en-IN" dirty="0"/>
              <a:t>parser = </a:t>
            </a:r>
            <a:r>
              <a:rPr lang="en-IN" dirty="0" err="1"/>
              <a:t>JsonOutputParser</a:t>
            </a:r>
            <a:r>
              <a:rPr lang="en-IN" dirty="0"/>
              <a:t>()</a:t>
            </a:r>
          </a:p>
          <a:p>
            <a:pPr marL="50800" indent="0">
              <a:buNone/>
            </a:pPr>
            <a:r>
              <a:rPr lang="en-IN" dirty="0" err="1"/>
              <a:t>format_instructions</a:t>
            </a:r>
            <a:r>
              <a:rPr lang="en-IN" dirty="0"/>
              <a:t> = ''' Provide these attributes of a book in a </a:t>
            </a:r>
            <a:r>
              <a:rPr lang="en-IN" dirty="0" err="1"/>
              <a:t>json</a:t>
            </a:r>
            <a:r>
              <a:rPr lang="en-IN" dirty="0"/>
              <a:t> format.</a:t>
            </a:r>
          </a:p>
          <a:p>
            <a:pPr marL="50800" indent="0">
              <a:buNone/>
            </a:pPr>
            <a:r>
              <a:rPr lang="en-IN" dirty="0"/>
              <a:t>{'name': name of the book,</a:t>
            </a:r>
          </a:p>
          <a:p>
            <a:pPr marL="50800" indent="0">
              <a:buNone/>
            </a:pPr>
            <a:r>
              <a:rPr lang="en-IN" dirty="0"/>
              <a:t> 'author': author of the book,</a:t>
            </a:r>
          </a:p>
          <a:p>
            <a:pPr marL="50800" indent="0">
              <a:buNone/>
            </a:pPr>
            <a:r>
              <a:rPr lang="en-IN" dirty="0"/>
              <a:t> '</a:t>
            </a:r>
            <a:r>
              <a:rPr lang="en-IN" dirty="0" err="1"/>
              <a:t>date':year</a:t>
            </a:r>
            <a:r>
              <a:rPr lang="en-IN" dirty="0"/>
              <a:t> of publication,</a:t>
            </a:r>
          </a:p>
          <a:p>
            <a:pPr marL="50800" indent="0">
              <a:buNone/>
            </a:pPr>
            <a:r>
              <a:rPr lang="en-IN" dirty="0"/>
              <a:t> 'pages': number of pages in the book,</a:t>
            </a:r>
          </a:p>
          <a:p>
            <a:pPr marL="50800" indent="0">
              <a:buNone/>
            </a:pPr>
            <a:r>
              <a:rPr lang="en-IN" dirty="0"/>
              <a:t> 'genres': genre of the book}'''</a:t>
            </a:r>
          </a:p>
          <a:p>
            <a:pPr marL="50800" indent="0">
              <a:buNone/>
            </a:pPr>
            <a:endParaRPr lang="en-IN" dirty="0"/>
          </a:p>
          <a:p>
            <a:pPr marL="50800" indent="0">
              <a:buNone/>
            </a:pPr>
            <a:r>
              <a:rPr lang="en-IN" dirty="0"/>
              <a:t>prompt = </a:t>
            </a:r>
            <a:r>
              <a:rPr lang="en-IN" dirty="0" err="1"/>
              <a:t>PromptTemplate</a:t>
            </a:r>
            <a:r>
              <a:rPr lang="en-IN" dirty="0"/>
              <a:t>(</a:t>
            </a:r>
          </a:p>
          <a:p>
            <a:pPr marL="50800" indent="0">
              <a:buNone/>
            </a:pPr>
            <a:r>
              <a:rPr lang="en-IN" dirty="0"/>
              <a:t>    template="For this book {book}, provide the required information.\n{</a:t>
            </a:r>
            <a:r>
              <a:rPr lang="en-IN" dirty="0" err="1"/>
              <a:t>format_instructions</a:t>
            </a:r>
            <a:r>
              <a:rPr lang="en-IN" dirty="0"/>
              <a:t>}\n",</a:t>
            </a:r>
          </a:p>
          <a:p>
            <a:pPr marL="50800" indent="0">
              <a:buNone/>
            </a:pPr>
            <a:r>
              <a:rPr lang="en-IN" dirty="0"/>
              <a:t>    </a:t>
            </a:r>
            <a:r>
              <a:rPr lang="en-IN" dirty="0" err="1"/>
              <a:t>input_variables</a:t>
            </a:r>
            <a:r>
              <a:rPr lang="en-IN" dirty="0"/>
              <a:t>=["book"],</a:t>
            </a:r>
          </a:p>
          <a:p>
            <a:pPr marL="50800" indent="0">
              <a:buNone/>
            </a:pPr>
            <a:r>
              <a:rPr lang="en-IN" dirty="0"/>
              <a:t>    </a:t>
            </a:r>
            <a:r>
              <a:rPr lang="en-IN" dirty="0" err="1"/>
              <a:t>partial_variables</a:t>
            </a:r>
            <a:r>
              <a:rPr lang="en-IN" dirty="0"/>
              <a:t>={"</a:t>
            </a:r>
            <a:r>
              <a:rPr lang="en-IN" dirty="0" err="1"/>
              <a:t>format_instructions</a:t>
            </a:r>
            <a:r>
              <a:rPr lang="en-IN" dirty="0"/>
              <a:t>": </a:t>
            </a:r>
            <a:r>
              <a:rPr lang="en-IN" dirty="0" err="1"/>
              <a:t>format_instructions</a:t>
            </a:r>
            <a:r>
              <a:rPr lang="en-IN" dirty="0"/>
              <a:t>},)</a:t>
            </a:r>
          </a:p>
          <a:p>
            <a:pPr marL="50800" indent="0">
              <a:buNone/>
            </a:pPr>
            <a:endParaRPr lang="en-IN" dirty="0"/>
          </a:p>
          <a:p>
            <a:pPr marL="50800" indent="0">
              <a:buNone/>
            </a:pPr>
            <a:r>
              <a:rPr lang="en-IN" dirty="0"/>
              <a:t>chain = prompt | model | parser</a:t>
            </a:r>
          </a:p>
          <a:p>
            <a:pPr marL="50800" indent="0">
              <a:buNone/>
            </a:pPr>
            <a:r>
              <a:rPr lang="en-IN" dirty="0" err="1"/>
              <a:t>chain.invoke</a:t>
            </a:r>
            <a:r>
              <a:rPr lang="en-IN" dirty="0"/>
              <a:t>({"book": 'To kill a mockingbird'})</a:t>
            </a:r>
          </a:p>
        </p:txBody>
      </p:sp>
    </p:spTree>
    <p:extLst>
      <p:ext uri="{BB962C8B-B14F-4D97-AF65-F5344CB8AC3E}">
        <p14:creationId xmlns:p14="http://schemas.microsoft.com/office/powerpoint/2010/main" val="1586651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Google Shape;86;p2"/>
          <p:cNvPicPr preferRelativeResize="0"/>
          <p:nvPr/>
        </p:nvPicPr>
        <p:blipFill rotWithShape="1">
          <a:blip r:embed="rId3">
            <a:alphaModFix/>
          </a:blip>
          <a:srcRect/>
          <a:stretch/>
        </p:blipFill>
        <p:spPr>
          <a:xfrm>
            <a:off x="-7620" y="0"/>
            <a:ext cx="12199620" cy="6865618"/>
          </a:xfrm>
          <a:prstGeom prst="rect">
            <a:avLst/>
          </a:prstGeom>
          <a:noFill/>
          <a:ln>
            <a:noFill/>
          </a:ln>
        </p:spPr>
      </p:pic>
      <p:sp>
        <p:nvSpPr>
          <p:cNvPr id="87" name="Google Shape;87;p2"/>
          <p:cNvSpPr txBox="1"/>
          <p:nvPr/>
        </p:nvSpPr>
        <p:spPr>
          <a:xfrm>
            <a:off x="349097" y="2678605"/>
            <a:ext cx="7956600" cy="733800"/>
          </a:xfrm>
          <a:prstGeom prst="rect">
            <a:avLst/>
          </a:prstGeom>
          <a:noFill/>
          <a:ln>
            <a:noFill/>
          </a:ln>
        </p:spPr>
        <p:txBody>
          <a:bodyPr spcFirstLastPara="1" wrap="square" lIns="0" tIns="116825" rIns="0" bIns="0" anchor="t" anchorCtr="0">
            <a:spAutoFit/>
          </a:bodyPr>
          <a:lstStyle/>
          <a:p>
            <a:pPr marL="12700" marR="0" lvl="0" indent="0" algn="l" rtl="0">
              <a:lnSpc>
                <a:spcPct val="100000"/>
              </a:lnSpc>
              <a:spcBef>
                <a:spcPts val="910"/>
              </a:spcBef>
              <a:spcAft>
                <a:spcPts val="0"/>
              </a:spcAft>
              <a:buClr>
                <a:srgbClr val="000000"/>
              </a:buClr>
              <a:buSzPts val="4000"/>
              <a:buFont typeface="Arial"/>
              <a:buNone/>
            </a:pPr>
            <a:r>
              <a:rPr lang="en-US" sz="4000" b="1">
                <a:solidFill>
                  <a:srgbClr val="FFFFFF"/>
                </a:solidFill>
              </a:rPr>
              <a:t>Intro to LangChain</a:t>
            </a:r>
            <a:endParaRPr sz="4000" b="0" i="0" u="none" strike="noStrike" cap="none">
              <a:solidFill>
                <a:schemeClr val="dk1"/>
              </a:solidFill>
              <a:latin typeface="Arial"/>
              <a:ea typeface="Arial"/>
              <a:cs typeface="Arial"/>
              <a:sym typeface="Arial"/>
            </a:endParaRPr>
          </a:p>
        </p:txBody>
      </p:sp>
      <p:pic>
        <p:nvPicPr>
          <p:cNvPr id="88" name="Google Shape;88;p2"/>
          <p:cNvPicPr preferRelativeResize="0"/>
          <p:nvPr/>
        </p:nvPicPr>
        <p:blipFill rotWithShape="1">
          <a:blip r:embed="rId4">
            <a:alphaModFix/>
          </a:blip>
          <a:srcRect/>
          <a:stretch/>
        </p:blipFill>
        <p:spPr>
          <a:xfrm>
            <a:off x="9246107" y="353568"/>
            <a:ext cx="2781300" cy="623315"/>
          </a:xfrm>
          <a:prstGeom prst="rect">
            <a:avLst/>
          </a:prstGeom>
          <a:noFill/>
          <a:ln>
            <a:noFill/>
          </a:ln>
        </p:spPr>
      </p:pic>
      <p:pic>
        <p:nvPicPr>
          <p:cNvPr id="1028" name="Picture 4" descr="LangChain Is All You Need. LangChain is an integration framework… | by  Mohammad Zeynali | Medium">
            <a:extLst>
              <a:ext uri="{FF2B5EF4-FFF2-40B4-BE49-F238E27FC236}">
                <a16:creationId xmlns:a16="http://schemas.microsoft.com/office/drawing/2014/main" id="{A441C122-F7B2-7D88-3666-91CB27D4167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2981" b="35143"/>
          <a:stretch/>
        </p:blipFill>
        <p:spPr bwMode="auto">
          <a:xfrm>
            <a:off x="659993" y="3648456"/>
            <a:ext cx="3453382" cy="576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135101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8EE5FAF-E102-07E6-0806-33A3CBAB6625}"/>
              </a:ext>
            </a:extLst>
          </p:cNvPr>
          <p:cNvSpPr>
            <a:spLocks noGrp="1"/>
          </p:cNvSpPr>
          <p:nvPr>
            <p:ph type="body" sz="quarter" idx="13"/>
          </p:nvPr>
        </p:nvSpPr>
        <p:spPr>
          <a:xfrm>
            <a:off x="415925" y="457200"/>
            <a:ext cx="11360150" cy="6051884"/>
          </a:xfrm>
        </p:spPr>
        <p:txBody>
          <a:bodyPr>
            <a:normAutofit fontScale="55000" lnSpcReduction="20000"/>
          </a:bodyPr>
          <a:lstStyle/>
          <a:p>
            <a:pPr marL="50800" indent="0">
              <a:buNone/>
            </a:pPr>
            <a:r>
              <a:rPr lang="en-IN" dirty="0"/>
              <a:t># Define your desired data structure.</a:t>
            </a:r>
          </a:p>
          <a:p>
            <a:pPr marL="50800" indent="0">
              <a:buNone/>
            </a:pPr>
            <a:r>
              <a:rPr lang="en-IN" dirty="0"/>
              <a:t>class book(</a:t>
            </a:r>
            <a:r>
              <a:rPr lang="en-IN" dirty="0" err="1"/>
              <a:t>BaseModel</a:t>
            </a:r>
            <a:r>
              <a:rPr lang="en-IN" dirty="0"/>
              <a:t>):</a:t>
            </a:r>
          </a:p>
          <a:p>
            <a:pPr marL="50800" indent="0">
              <a:buNone/>
            </a:pPr>
            <a:r>
              <a:rPr lang="en-IN" dirty="0"/>
              <a:t>    name: str = Field(description="name of the book")</a:t>
            </a:r>
          </a:p>
          <a:p>
            <a:pPr marL="50800" indent="0">
              <a:buNone/>
            </a:pPr>
            <a:r>
              <a:rPr lang="en-IN" dirty="0"/>
              <a:t>    author: str = Field(description="author of the book")</a:t>
            </a:r>
          </a:p>
          <a:p>
            <a:pPr marL="50800" indent="0">
              <a:buNone/>
            </a:pPr>
            <a:r>
              <a:rPr lang="en-IN" dirty="0"/>
              <a:t>    date: int = Field(description="year of publication")</a:t>
            </a:r>
          </a:p>
          <a:p>
            <a:pPr marL="50800" indent="0">
              <a:buNone/>
            </a:pPr>
            <a:r>
              <a:rPr lang="en-IN" dirty="0"/>
              <a:t>    pages: int = Field(description= "number of pages in the book")</a:t>
            </a:r>
          </a:p>
          <a:p>
            <a:pPr marL="50800" indent="0">
              <a:buNone/>
            </a:pPr>
            <a:r>
              <a:rPr lang="en-IN" dirty="0"/>
              <a:t>    genres: list = Field(description = "genre of the book")</a:t>
            </a:r>
          </a:p>
          <a:p>
            <a:pPr marL="50800" indent="0">
              <a:buNone/>
            </a:pPr>
            <a:r>
              <a:rPr lang="en-IN" dirty="0"/>
              <a:t>    </a:t>
            </a:r>
          </a:p>
          <a:p>
            <a:pPr marL="50800" indent="0">
              <a:buNone/>
            </a:pPr>
            <a:r>
              <a:rPr lang="en-IN" dirty="0"/>
              <a:t># Set up a parser + inject instructions into the prompt template.</a:t>
            </a:r>
          </a:p>
          <a:p>
            <a:pPr marL="50800" indent="0">
              <a:buNone/>
            </a:pPr>
            <a:r>
              <a:rPr lang="en-IN" dirty="0"/>
              <a:t>parser = </a:t>
            </a:r>
            <a:r>
              <a:rPr lang="en-IN" dirty="0" err="1"/>
              <a:t>JsonOutputParser</a:t>
            </a:r>
            <a:r>
              <a:rPr lang="en-IN" dirty="0"/>
              <a:t>(</a:t>
            </a:r>
            <a:r>
              <a:rPr lang="en-IN" dirty="0" err="1"/>
              <a:t>pydantic_object</a:t>
            </a:r>
            <a:r>
              <a:rPr lang="en-IN" dirty="0"/>
              <a:t>=book)</a:t>
            </a:r>
          </a:p>
          <a:p>
            <a:pPr marL="50800" indent="0">
              <a:buNone/>
            </a:pPr>
            <a:endParaRPr lang="en-IN" dirty="0"/>
          </a:p>
          <a:p>
            <a:pPr marL="50800" indent="0">
              <a:buNone/>
            </a:pPr>
            <a:r>
              <a:rPr lang="en-IN" dirty="0"/>
              <a:t>prompt = </a:t>
            </a:r>
            <a:r>
              <a:rPr lang="en-IN" dirty="0" err="1"/>
              <a:t>PromptTemplate</a:t>
            </a:r>
            <a:r>
              <a:rPr lang="en-IN" dirty="0"/>
              <a:t>(</a:t>
            </a:r>
          </a:p>
          <a:p>
            <a:pPr marL="50800" indent="0">
              <a:buNone/>
            </a:pPr>
            <a:r>
              <a:rPr lang="en-IN" dirty="0"/>
              <a:t>    template="For this book {book}, provide the required information.\n{</a:t>
            </a:r>
            <a:r>
              <a:rPr lang="en-IN" dirty="0" err="1"/>
              <a:t>format_instructions</a:t>
            </a:r>
            <a:r>
              <a:rPr lang="en-IN" dirty="0"/>
              <a:t>}\n",</a:t>
            </a:r>
          </a:p>
          <a:p>
            <a:pPr marL="50800" indent="0">
              <a:buNone/>
            </a:pPr>
            <a:r>
              <a:rPr lang="en-IN" dirty="0"/>
              <a:t>    </a:t>
            </a:r>
            <a:r>
              <a:rPr lang="en-IN" dirty="0" err="1"/>
              <a:t>input_variables</a:t>
            </a:r>
            <a:r>
              <a:rPr lang="en-IN" dirty="0"/>
              <a:t>=["book"],</a:t>
            </a:r>
          </a:p>
          <a:p>
            <a:pPr marL="50800" indent="0">
              <a:buNone/>
            </a:pPr>
            <a:r>
              <a:rPr lang="en-IN" dirty="0"/>
              <a:t>    </a:t>
            </a:r>
            <a:r>
              <a:rPr lang="en-IN" dirty="0" err="1"/>
              <a:t>partial_variables</a:t>
            </a:r>
            <a:r>
              <a:rPr lang="en-IN" dirty="0"/>
              <a:t>={"</a:t>
            </a:r>
            <a:r>
              <a:rPr lang="en-IN" dirty="0" err="1"/>
              <a:t>format_instructions</a:t>
            </a:r>
            <a:r>
              <a:rPr lang="en-IN" dirty="0"/>
              <a:t>": </a:t>
            </a:r>
            <a:r>
              <a:rPr lang="en-IN" dirty="0" err="1"/>
              <a:t>parser.get_format_instructions</a:t>
            </a:r>
            <a:r>
              <a:rPr lang="en-IN" dirty="0"/>
              <a:t>()},</a:t>
            </a:r>
          </a:p>
          <a:p>
            <a:pPr marL="50800" indent="0">
              <a:buNone/>
            </a:pPr>
            <a:r>
              <a:rPr lang="en-IN" dirty="0"/>
              <a:t>)</a:t>
            </a:r>
          </a:p>
          <a:p>
            <a:pPr marL="50800" indent="0">
              <a:buNone/>
            </a:pPr>
            <a:endParaRPr lang="en-IN" dirty="0"/>
          </a:p>
          <a:p>
            <a:pPr marL="50800" indent="0">
              <a:buNone/>
            </a:pPr>
            <a:r>
              <a:rPr lang="en-IN" dirty="0"/>
              <a:t>chain = prompt | model | parser</a:t>
            </a:r>
          </a:p>
          <a:p>
            <a:pPr marL="50800" indent="0">
              <a:buNone/>
            </a:pPr>
            <a:r>
              <a:rPr lang="en-IN" dirty="0" err="1"/>
              <a:t>chain.invoke</a:t>
            </a:r>
            <a:r>
              <a:rPr lang="en-IN" dirty="0"/>
              <a:t>({"book": "To kill a mockingbird"})</a:t>
            </a:r>
          </a:p>
        </p:txBody>
      </p:sp>
    </p:spTree>
    <p:extLst>
      <p:ext uri="{BB962C8B-B14F-4D97-AF65-F5344CB8AC3E}">
        <p14:creationId xmlns:p14="http://schemas.microsoft.com/office/powerpoint/2010/main" val="209874274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D2F5B-561D-2D79-8872-862562C5EF1A}"/>
              </a:ext>
            </a:extLst>
          </p:cNvPr>
          <p:cNvSpPr>
            <a:spLocks noGrp="1"/>
          </p:cNvSpPr>
          <p:nvPr>
            <p:ph type="title"/>
          </p:nvPr>
        </p:nvSpPr>
        <p:spPr/>
        <p:txBody>
          <a:bodyPr>
            <a:normAutofit fontScale="90000"/>
          </a:bodyPr>
          <a:lstStyle/>
          <a:p>
            <a:r>
              <a:rPr lang="en-IN" dirty="0"/>
              <a:t>OpenAI Functions</a:t>
            </a:r>
            <a:br>
              <a:rPr lang="en-IN" dirty="0"/>
            </a:br>
            <a:endParaRPr lang="en-IN" dirty="0"/>
          </a:p>
        </p:txBody>
      </p:sp>
      <p:sp>
        <p:nvSpPr>
          <p:cNvPr id="3" name="Text Placeholder 2">
            <a:extLst>
              <a:ext uri="{FF2B5EF4-FFF2-40B4-BE49-F238E27FC236}">
                <a16:creationId xmlns:a16="http://schemas.microsoft.com/office/drawing/2014/main" id="{985F4FD5-2F37-837D-41A2-AE2112FBD948}"/>
              </a:ext>
            </a:extLst>
          </p:cNvPr>
          <p:cNvSpPr>
            <a:spLocks noGrp="1"/>
          </p:cNvSpPr>
          <p:nvPr>
            <p:ph type="body" sz="quarter" idx="13"/>
          </p:nvPr>
        </p:nvSpPr>
        <p:spPr/>
        <p:txBody>
          <a:bodyPr>
            <a:normAutofit fontScale="47500" lnSpcReduction="20000"/>
          </a:bodyPr>
          <a:lstStyle/>
          <a:p>
            <a:r>
              <a:rPr lang="en-US" dirty="0"/>
              <a:t>These output parsers use OpenAI function calling to structure its outputs.</a:t>
            </a:r>
          </a:p>
          <a:p>
            <a:pPr marL="50800" indent="0">
              <a:buNone/>
            </a:pPr>
            <a:endParaRPr lang="en-US" dirty="0"/>
          </a:p>
          <a:p>
            <a:pPr marL="50800" indent="0">
              <a:buNone/>
            </a:pPr>
            <a:r>
              <a:rPr lang="en-US" dirty="0"/>
              <a:t>class book(</a:t>
            </a:r>
            <a:r>
              <a:rPr lang="en-US" dirty="0" err="1"/>
              <a:t>BaseModel</a:t>
            </a:r>
            <a:r>
              <a:rPr lang="en-US" dirty="0"/>
              <a:t>):</a:t>
            </a:r>
          </a:p>
          <a:p>
            <a:pPr marL="50800" indent="0">
              <a:buNone/>
            </a:pPr>
            <a:r>
              <a:rPr lang="en-US" dirty="0"/>
              <a:t>    name: str = Field(description="name of the book")</a:t>
            </a:r>
          </a:p>
          <a:p>
            <a:pPr marL="50800" indent="0">
              <a:buNone/>
            </a:pPr>
            <a:r>
              <a:rPr lang="en-US" dirty="0"/>
              <a:t>    author: str = Field(description="author of the book")</a:t>
            </a:r>
          </a:p>
          <a:p>
            <a:pPr marL="50800" indent="0">
              <a:buNone/>
            </a:pPr>
            <a:r>
              <a:rPr lang="en-US" dirty="0"/>
              <a:t>    date: int = Field(description="year of publication")</a:t>
            </a:r>
          </a:p>
          <a:p>
            <a:pPr marL="50800" indent="0">
              <a:buNone/>
            </a:pPr>
            <a:r>
              <a:rPr lang="en-US" dirty="0"/>
              <a:t>    pages: int = Field(description= "number of pages in the book")</a:t>
            </a:r>
          </a:p>
          <a:p>
            <a:pPr marL="50800" indent="0">
              <a:buNone/>
            </a:pPr>
            <a:r>
              <a:rPr lang="en-US" dirty="0"/>
              <a:t>    genres: list = Field(description = "genre of the book")</a:t>
            </a:r>
            <a:br>
              <a:rPr lang="en-US" dirty="0"/>
            </a:br>
            <a:endParaRPr lang="en-US" dirty="0"/>
          </a:p>
          <a:p>
            <a:pPr marL="50800" indent="0">
              <a:buNone/>
            </a:pPr>
            <a:r>
              <a:rPr lang="en-US" dirty="0" err="1"/>
              <a:t>openai_functions</a:t>
            </a:r>
            <a:r>
              <a:rPr lang="en-US" dirty="0"/>
              <a:t> = [</a:t>
            </a:r>
            <a:r>
              <a:rPr lang="en-US" dirty="0" err="1"/>
              <a:t>convert_pydantic_to_openai_function</a:t>
            </a:r>
            <a:r>
              <a:rPr lang="en-US" dirty="0"/>
              <a:t>(book)]</a:t>
            </a:r>
          </a:p>
          <a:p>
            <a:pPr marL="50800" indent="0">
              <a:buNone/>
            </a:pPr>
            <a:r>
              <a:rPr lang="en-US" dirty="0"/>
              <a:t>parser = </a:t>
            </a:r>
            <a:r>
              <a:rPr lang="en-US" dirty="0" err="1"/>
              <a:t>JsonOutputFunctionsParser</a:t>
            </a:r>
            <a:r>
              <a:rPr lang="en-US" dirty="0"/>
              <a:t>()</a:t>
            </a:r>
          </a:p>
          <a:p>
            <a:pPr marL="50800" indent="0">
              <a:buNone/>
            </a:pPr>
            <a:r>
              <a:rPr lang="en-US" dirty="0"/>
              <a:t>model = </a:t>
            </a:r>
            <a:r>
              <a:rPr lang="en-US" dirty="0" err="1"/>
              <a:t>AzureChatOpenAI</a:t>
            </a:r>
            <a:r>
              <a:rPr lang="en-US" dirty="0"/>
              <a:t>(</a:t>
            </a:r>
          </a:p>
          <a:p>
            <a:pPr marL="50800" indent="0">
              <a:buNone/>
            </a:pPr>
            <a:r>
              <a:rPr lang="en-US" dirty="0"/>
              <a:t>prompt = </a:t>
            </a:r>
            <a:r>
              <a:rPr lang="en-US" dirty="0" err="1"/>
              <a:t>ChatPromptTemplate.from_messages</a:t>
            </a:r>
            <a:r>
              <a:rPr lang="en-US" dirty="0"/>
              <a:t>(</a:t>
            </a:r>
          </a:p>
          <a:p>
            <a:pPr marL="50800" indent="0">
              <a:buNone/>
            </a:pPr>
            <a:r>
              <a:rPr lang="en-US" dirty="0"/>
              <a:t>    [("system", "You are helpful librarian. For the given book , provide the required information"), ("user", "{book}")])</a:t>
            </a:r>
          </a:p>
          <a:p>
            <a:pPr marL="50800" indent="0">
              <a:buNone/>
            </a:pPr>
            <a:r>
              <a:rPr lang="en-US" dirty="0"/>
              <a:t>chain = prompt | </a:t>
            </a:r>
            <a:r>
              <a:rPr lang="en-US" dirty="0" err="1"/>
              <a:t>model.bind</a:t>
            </a:r>
            <a:r>
              <a:rPr lang="en-US" dirty="0"/>
              <a:t>(functions=</a:t>
            </a:r>
            <a:r>
              <a:rPr lang="en-US" dirty="0" err="1"/>
              <a:t>openai_functions</a:t>
            </a:r>
            <a:r>
              <a:rPr lang="en-US" dirty="0"/>
              <a:t>) | parser</a:t>
            </a:r>
          </a:p>
          <a:p>
            <a:pPr marL="50800" indent="0">
              <a:buNone/>
            </a:pPr>
            <a:r>
              <a:rPr lang="en-US" dirty="0" err="1"/>
              <a:t>chain.invoke</a:t>
            </a:r>
            <a:r>
              <a:rPr lang="en-US" dirty="0"/>
              <a:t>({"book": "to kill a mockingbird"})</a:t>
            </a:r>
          </a:p>
          <a:p>
            <a:pPr marL="50800" indent="0">
              <a:buNone/>
            </a:pPr>
            <a:r>
              <a:rPr lang="en-US" dirty="0"/>
              <a:t> </a:t>
            </a:r>
            <a:endParaRPr lang="en-IN" dirty="0"/>
          </a:p>
        </p:txBody>
      </p:sp>
    </p:spTree>
    <p:extLst>
      <p:ext uri="{BB962C8B-B14F-4D97-AF65-F5344CB8AC3E}">
        <p14:creationId xmlns:p14="http://schemas.microsoft.com/office/powerpoint/2010/main" val="11287548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EAE4F-77F2-728E-1E14-F4DDF622A1B4}"/>
              </a:ext>
            </a:extLst>
          </p:cNvPr>
          <p:cNvSpPr>
            <a:spLocks noGrp="1"/>
          </p:cNvSpPr>
          <p:nvPr>
            <p:ph type="title"/>
          </p:nvPr>
        </p:nvSpPr>
        <p:spPr/>
        <p:txBody>
          <a:bodyPr>
            <a:normAutofit fontScale="90000"/>
          </a:bodyPr>
          <a:lstStyle/>
          <a:p>
            <a:r>
              <a:rPr lang="en-US" dirty="0"/>
              <a:t>OpenAI Tools</a:t>
            </a:r>
            <a:endParaRPr lang="en-IN" dirty="0"/>
          </a:p>
        </p:txBody>
      </p:sp>
      <p:sp>
        <p:nvSpPr>
          <p:cNvPr id="3" name="Text Placeholder 2">
            <a:extLst>
              <a:ext uri="{FF2B5EF4-FFF2-40B4-BE49-F238E27FC236}">
                <a16:creationId xmlns:a16="http://schemas.microsoft.com/office/drawing/2014/main" id="{918A5D8E-4DD3-2C4C-8D7A-13D14E5339AA}"/>
              </a:ext>
            </a:extLst>
          </p:cNvPr>
          <p:cNvSpPr>
            <a:spLocks noGrp="1"/>
          </p:cNvSpPr>
          <p:nvPr>
            <p:ph type="body" sz="quarter" idx="13"/>
          </p:nvPr>
        </p:nvSpPr>
        <p:spPr/>
        <p:txBody>
          <a:bodyPr>
            <a:normAutofit fontScale="92500"/>
          </a:bodyPr>
          <a:lstStyle/>
          <a:p>
            <a:r>
              <a:rPr lang="en-US" dirty="0"/>
              <a:t>What is Tool/Function Calling?</a:t>
            </a:r>
          </a:p>
          <a:p>
            <a:pPr marL="508000" lvl="1" indent="0">
              <a:buNone/>
            </a:pPr>
            <a:r>
              <a:rPr lang="en-US" dirty="0"/>
              <a:t>Tool calling is a feature that allows a model to respond to a prompt by generating output that matches a user-defined schema.</a:t>
            </a:r>
          </a:p>
          <a:p>
            <a:r>
              <a:rPr lang="en-US" dirty="0"/>
              <a:t>How Does it Work?</a:t>
            </a:r>
          </a:p>
          <a:p>
            <a:pPr marL="508000" lvl="1" indent="0">
              <a:buNone/>
            </a:pPr>
            <a:r>
              <a:rPr lang="en-US" dirty="0"/>
              <a:t>The model generates arguments for a tool, but it's up to the user to decide whether to run the tool or not.</a:t>
            </a:r>
          </a:p>
          <a:p>
            <a:pPr marL="508000" lvl="1" indent="0">
              <a:buNone/>
            </a:pPr>
            <a:r>
              <a:rPr lang="en-US" dirty="0"/>
              <a:t>The model doesn't perform any actions; it only provides the input parameters for the tool.</a:t>
            </a:r>
          </a:p>
          <a:p>
            <a:r>
              <a:rPr lang="en-US" dirty="0"/>
              <a:t>Use Case</a:t>
            </a:r>
          </a:p>
          <a:p>
            <a:pPr marL="508000" lvl="1" indent="0">
              <a:buNone/>
            </a:pPr>
            <a:r>
              <a:rPr lang="en-US" dirty="0"/>
              <a:t>Suppose you want to extract specific information from unstructured text.</a:t>
            </a:r>
          </a:p>
          <a:p>
            <a:pPr marL="508000" lvl="1" indent="0">
              <a:buNone/>
            </a:pPr>
            <a:r>
              <a:rPr lang="en-US" dirty="0"/>
              <a:t>You can define an "extraction" tool that takes parameters matching the desired schema.</a:t>
            </a:r>
          </a:p>
          <a:p>
            <a:pPr marL="508000" lvl="1" indent="0">
              <a:buNone/>
            </a:pPr>
            <a:r>
              <a:rPr lang="en-US" dirty="0"/>
              <a:t>The model generates the input parameters for the tool, and you can treat the output as the final result.</a:t>
            </a:r>
            <a:endParaRPr lang="en-IN" dirty="0"/>
          </a:p>
        </p:txBody>
      </p:sp>
    </p:spTree>
    <p:extLst>
      <p:ext uri="{BB962C8B-B14F-4D97-AF65-F5344CB8AC3E}">
        <p14:creationId xmlns:p14="http://schemas.microsoft.com/office/powerpoint/2010/main" val="40572171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FB04E5B-5447-E3D1-815B-2904539F090D}"/>
              </a:ext>
            </a:extLst>
          </p:cNvPr>
          <p:cNvSpPr>
            <a:spLocks noGrp="1"/>
          </p:cNvSpPr>
          <p:nvPr>
            <p:ph type="body" sz="quarter" idx="13"/>
          </p:nvPr>
        </p:nvSpPr>
        <p:spPr>
          <a:xfrm>
            <a:off x="415925" y="493296"/>
            <a:ext cx="11360150" cy="5770980"/>
          </a:xfrm>
        </p:spPr>
        <p:txBody>
          <a:bodyPr>
            <a:normAutofit fontScale="47500" lnSpcReduction="20000"/>
          </a:bodyPr>
          <a:lstStyle/>
          <a:p>
            <a:pPr marL="50800" indent="0">
              <a:buNone/>
            </a:pPr>
            <a:r>
              <a:rPr lang="en-IN" dirty="0"/>
              <a:t>class book(</a:t>
            </a:r>
            <a:r>
              <a:rPr lang="en-IN" dirty="0" err="1"/>
              <a:t>BaseModel</a:t>
            </a:r>
            <a:r>
              <a:rPr lang="en-IN" dirty="0"/>
              <a:t>):</a:t>
            </a:r>
          </a:p>
          <a:p>
            <a:pPr marL="50800" indent="0">
              <a:buNone/>
            </a:pPr>
            <a:r>
              <a:rPr lang="en-IN" dirty="0"/>
              <a:t>    ''' Bibliography Generator '''</a:t>
            </a:r>
          </a:p>
          <a:p>
            <a:pPr marL="50800" indent="0">
              <a:buNone/>
            </a:pPr>
            <a:r>
              <a:rPr lang="en-IN" dirty="0"/>
              <a:t>    name: str = Field(description="name of the book")</a:t>
            </a:r>
          </a:p>
          <a:p>
            <a:pPr marL="50800" indent="0">
              <a:buNone/>
            </a:pPr>
            <a:r>
              <a:rPr lang="en-IN" dirty="0"/>
              <a:t>    author: str = Field(description="author of the book")</a:t>
            </a:r>
          </a:p>
          <a:p>
            <a:pPr marL="50800" indent="0">
              <a:buNone/>
            </a:pPr>
            <a:r>
              <a:rPr lang="en-IN" dirty="0"/>
              <a:t>    date: int = Field(description="year of publication")</a:t>
            </a:r>
          </a:p>
          <a:p>
            <a:pPr marL="50800" indent="0">
              <a:buNone/>
            </a:pPr>
            <a:r>
              <a:rPr lang="en-IN" dirty="0"/>
              <a:t>    pages: int = Field(description= "number of pages in the book")</a:t>
            </a:r>
          </a:p>
          <a:p>
            <a:pPr marL="50800" indent="0">
              <a:buNone/>
            </a:pPr>
            <a:r>
              <a:rPr lang="en-IN" dirty="0"/>
              <a:t>    genres: list = Field(description = "genre of the book")</a:t>
            </a:r>
          </a:p>
          <a:p>
            <a:pPr marL="50800" indent="0">
              <a:buNone/>
            </a:pPr>
            <a:r>
              <a:rPr lang="en-IN" dirty="0"/>
              <a:t>    </a:t>
            </a:r>
          </a:p>
          <a:p>
            <a:pPr marL="50800" indent="0">
              <a:buNone/>
            </a:pPr>
            <a:r>
              <a:rPr lang="en-IN" dirty="0"/>
              <a:t>model = </a:t>
            </a:r>
            <a:r>
              <a:rPr lang="en-IN" dirty="0" err="1"/>
              <a:t>AzureChatOpenAI</a:t>
            </a:r>
            <a:r>
              <a:rPr lang="en-IN" dirty="0"/>
              <a:t>()</a:t>
            </a:r>
          </a:p>
          <a:p>
            <a:pPr marL="50800" indent="0">
              <a:buNone/>
            </a:pPr>
            <a:r>
              <a:rPr lang="en-IN" dirty="0" err="1"/>
              <a:t>model.kwargs</a:t>
            </a:r>
            <a:r>
              <a:rPr lang="en-IN" dirty="0"/>
              <a:t>["tools"]</a:t>
            </a:r>
          </a:p>
          <a:p>
            <a:pPr marL="50800" indent="0">
              <a:buNone/>
            </a:pPr>
            <a:endParaRPr lang="en-IN" dirty="0"/>
          </a:p>
          <a:p>
            <a:pPr marL="50800" indent="0">
              <a:buNone/>
            </a:pPr>
            <a:r>
              <a:rPr lang="en-IN" dirty="0"/>
              <a:t>prompt = </a:t>
            </a:r>
            <a:r>
              <a:rPr lang="en-IN" dirty="0" err="1"/>
              <a:t>ChatPromptTemplate.from_messages</a:t>
            </a:r>
            <a:r>
              <a:rPr lang="en-IN" dirty="0"/>
              <a:t>(</a:t>
            </a:r>
          </a:p>
          <a:p>
            <a:pPr marL="50800" indent="0">
              <a:buNone/>
            </a:pPr>
            <a:r>
              <a:rPr lang="en-IN" dirty="0"/>
              <a:t>    [("system", "You are helpful librarian. For the given book , provide the required information"), ("user", "{book}")])</a:t>
            </a:r>
          </a:p>
          <a:p>
            <a:pPr marL="50800" indent="0">
              <a:buNone/>
            </a:pPr>
            <a:endParaRPr lang="en-IN" dirty="0"/>
          </a:p>
          <a:p>
            <a:pPr marL="50800" indent="0">
              <a:buNone/>
            </a:pPr>
            <a:r>
              <a:rPr lang="en-IN" dirty="0"/>
              <a:t>parser = </a:t>
            </a:r>
            <a:r>
              <a:rPr lang="en-IN" dirty="0" err="1"/>
              <a:t>JsonOutputToolsParser</a:t>
            </a:r>
            <a:r>
              <a:rPr lang="en-IN" dirty="0"/>
              <a:t>()</a:t>
            </a:r>
          </a:p>
          <a:p>
            <a:pPr marL="50800" indent="0">
              <a:buNone/>
            </a:pPr>
            <a:r>
              <a:rPr lang="en-IN" dirty="0"/>
              <a:t>chain = prompt | model | parser</a:t>
            </a:r>
          </a:p>
          <a:p>
            <a:pPr marL="50800" indent="0">
              <a:buNone/>
            </a:pPr>
            <a:r>
              <a:rPr lang="en-IN" dirty="0"/>
              <a:t>x=</a:t>
            </a:r>
            <a:r>
              <a:rPr lang="en-IN" dirty="0" err="1"/>
              <a:t>chain.invoke</a:t>
            </a:r>
            <a:r>
              <a:rPr lang="en-IN" dirty="0"/>
              <a:t>({"book": "1984"})</a:t>
            </a:r>
          </a:p>
          <a:p>
            <a:pPr marL="50800" indent="0">
              <a:buNone/>
            </a:pPr>
            <a:endParaRPr lang="en-IN" dirty="0"/>
          </a:p>
          <a:p>
            <a:pPr marL="50800" indent="0">
              <a:buNone/>
            </a:pPr>
            <a:r>
              <a:rPr lang="en-IN" dirty="0"/>
              <a:t>x[0]['</a:t>
            </a:r>
            <a:r>
              <a:rPr lang="en-IN" dirty="0" err="1"/>
              <a:t>args</a:t>
            </a:r>
            <a:r>
              <a:rPr lang="en-IN" dirty="0"/>
              <a:t>']['name']</a:t>
            </a:r>
          </a:p>
          <a:p>
            <a:pPr marL="50800" indent="0">
              <a:buNone/>
            </a:pPr>
            <a:endParaRPr lang="en-IN" dirty="0"/>
          </a:p>
          <a:p>
            <a:pPr marL="50800" indent="0">
              <a:buNone/>
            </a:pPr>
            <a:r>
              <a:rPr lang="en-IN" dirty="0"/>
              <a:t>x[0]['</a:t>
            </a:r>
            <a:r>
              <a:rPr lang="en-IN" dirty="0" err="1"/>
              <a:t>args</a:t>
            </a:r>
            <a:r>
              <a:rPr lang="en-IN" dirty="0"/>
              <a:t>']['author']</a:t>
            </a:r>
          </a:p>
        </p:txBody>
      </p:sp>
    </p:spTree>
    <p:extLst>
      <p:ext uri="{BB962C8B-B14F-4D97-AF65-F5344CB8AC3E}">
        <p14:creationId xmlns:p14="http://schemas.microsoft.com/office/powerpoint/2010/main" val="203145847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2942D-11A9-3CEC-D529-255E5A606780}"/>
              </a:ext>
            </a:extLst>
          </p:cNvPr>
          <p:cNvSpPr>
            <a:spLocks noGrp="1"/>
          </p:cNvSpPr>
          <p:nvPr>
            <p:ph type="title"/>
          </p:nvPr>
        </p:nvSpPr>
        <p:spPr/>
        <p:txBody>
          <a:bodyPr>
            <a:normAutofit fontScale="90000"/>
          </a:bodyPr>
          <a:lstStyle/>
          <a:p>
            <a:r>
              <a:rPr lang="en-IN" dirty="0"/>
              <a:t>Output-fixing parser</a:t>
            </a:r>
            <a:br>
              <a:rPr lang="en-IN" dirty="0"/>
            </a:br>
            <a:endParaRPr lang="en-IN" dirty="0"/>
          </a:p>
        </p:txBody>
      </p:sp>
      <p:sp>
        <p:nvSpPr>
          <p:cNvPr id="3" name="Text Placeholder 2">
            <a:extLst>
              <a:ext uri="{FF2B5EF4-FFF2-40B4-BE49-F238E27FC236}">
                <a16:creationId xmlns:a16="http://schemas.microsoft.com/office/drawing/2014/main" id="{FDBC9515-FCF1-7CD5-6085-2470935D09C9}"/>
              </a:ext>
            </a:extLst>
          </p:cNvPr>
          <p:cNvSpPr>
            <a:spLocks noGrp="1"/>
          </p:cNvSpPr>
          <p:nvPr>
            <p:ph type="body" sz="quarter" idx="13"/>
          </p:nvPr>
        </p:nvSpPr>
        <p:spPr/>
        <p:txBody>
          <a:bodyPr>
            <a:normAutofit/>
          </a:bodyPr>
          <a:lstStyle/>
          <a:p>
            <a:r>
              <a:rPr lang="en-US" dirty="0"/>
              <a:t>Error Handling in Output Parsers</a:t>
            </a:r>
          </a:p>
          <a:p>
            <a:r>
              <a:rPr lang="en-US" dirty="0"/>
              <a:t>An output parser can wrap another output parser to handle errors.</a:t>
            </a:r>
          </a:p>
          <a:p>
            <a:r>
              <a:rPr lang="en-US" dirty="0"/>
              <a:t>If the first parser fails, it calls another LLM to correct the errors.</a:t>
            </a:r>
          </a:p>
          <a:p>
            <a:r>
              <a:rPr lang="en-US" dirty="0"/>
              <a:t>Instead of throwing errors, we can take a more proactive approach.</a:t>
            </a:r>
          </a:p>
          <a:p>
            <a:r>
              <a:rPr lang="en-US" dirty="0"/>
              <a:t>We can pass the mis formatted output, along with the original instructions, to the model.</a:t>
            </a:r>
          </a:p>
          <a:p>
            <a:r>
              <a:rPr lang="en-US" dirty="0"/>
              <a:t>The model can then attempt to fix the errors and produce a corrected output.</a:t>
            </a:r>
            <a:endParaRPr lang="en-IN" dirty="0"/>
          </a:p>
        </p:txBody>
      </p:sp>
    </p:spTree>
    <p:extLst>
      <p:ext uri="{BB962C8B-B14F-4D97-AF65-F5344CB8AC3E}">
        <p14:creationId xmlns:p14="http://schemas.microsoft.com/office/powerpoint/2010/main" val="49190146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CFFD7F3-9D74-5EC0-FBE8-D46DE4703C67}"/>
              </a:ext>
            </a:extLst>
          </p:cNvPr>
          <p:cNvSpPr>
            <a:spLocks noGrp="1"/>
          </p:cNvSpPr>
          <p:nvPr>
            <p:ph type="body" sz="quarter" idx="13"/>
          </p:nvPr>
        </p:nvSpPr>
        <p:spPr>
          <a:xfrm>
            <a:off x="415925" y="288758"/>
            <a:ext cx="11360150" cy="5975517"/>
          </a:xfrm>
        </p:spPr>
        <p:txBody>
          <a:bodyPr>
            <a:normAutofit fontScale="62500" lnSpcReduction="20000"/>
          </a:bodyPr>
          <a:lstStyle/>
          <a:p>
            <a:pPr marL="50800" indent="0">
              <a:buNone/>
            </a:pPr>
            <a:r>
              <a:rPr lang="en-IN" dirty="0"/>
              <a:t>class Actor(</a:t>
            </a:r>
            <a:r>
              <a:rPr lang="en-IN" dirty="0" err="1"/>
              <a:t>BaseModel</a:t>
            </a:r>
            <a:r>
              <a:rPr lang="en-IN" dirty="0"/>
              <a:t>):</a:t>
            </a:r>
          </a:p>
          <a:p>
            <a:pPr marL="50800" indent="0">
              <a:buNone/>
            </a:pPr>
            <a:r>
              <a:rPr lang="en-IN" dirty="0"/>
              <a:t>    name: str = Field(description="name of an actor")</a:t>
            </a:r>
          </a:p>
          <a:p>
            <a:pPr marL="50800" indent="0">
              <a:buNone/>
            </a:pPr>
            <a:r>
              <a:rPr lang="en-IN" dirty="0"/>
              <a:t>    </a:t>
            </a:r>
            <a:r>
              <a:rPr lang="en-IN" dirty="0" err="1"/>
              <a:t>film_names</a:t>
            </a:r>
            <a:r>
              <a:rPr lang="en-IN" dirty="0"/>
              <a:t>: List[str] = Field(description="list of names of films they starred in")</a:t>
            </a:r>
          </a:p>
          <a:p>
            <a:pPr marL="50800" indent="0">
              <a:buNone/>
            </a:pPr>
            <a:endParaRPr lang="en-IN" dirty="0"/>
          </a:p>
          <a:p>
            <a:pPr marL="50800" indent="0">
              <a:buNone/>
            </a:pPr>
            <a:endParaRPr lang="en-IN" dirty="0"/>
          </a:p>
          <a:p>
            <a:pPr marL="50800" indent="0">
              <a:buNone/>
            </a:pPr>
            <a:r>
              <a:rPr lang="en-IN" dirty="0" err="1"/>
              <a:t>actor_query</a:t>
            </a:r>
            <a:r>
              <a:rPr lang="en-IN" dirty="0"/>
              <a:t> = "Generate the filmography for a random actor."</a:t>
            </a:r>
          </a:p>
          <a:p>
            <a:pPr marL="50800" indent="0">
              <a:buNone/>
            </a:pPr>
            <a:endParaRPr lang="en-IN" dirty="0"/>
          </a:p>
          <a:p>
            <a:pPr marL="50800" indent="0">
              <a:buNone/>
            </a:pPr>
            <a:r>
              <a:rPr lang="en-IN" dirty="0"/>
              <a:t>parser = </a:t>
            </a:r>
            <a:r>
              <a:rPr lang="en-IN" dirty="0" err="1"/>
              <a:t>PydanticOutputParser</a:t>
            </a:r>
            <a:r>
              <a:rPr lang="en-IN" dirty="0"/>
              <a:t>(</a:t>
            </a:r>
            <a:r>
              <a:rPr lang="en-IN" dirty="0" err="1"/>
              <a:t>pydantic_object</a:t>
            </a:r>
            <a:r>
              <a:rPr lang="en-IN" dirty="0"/>
              <a:t>=Actor)</a:t>
            </a:r>
          </a:p>
          <a:p>
            <a:pPr marL="50800" indent="0">
              <a:buNone/>
            </a:pPr>
            <a:endParaRPr lang="en-IN" dirty="0"/>
          </a:p>
          <a:p>
            <a:pPr marL="50800" indent="0">
              <a:buNone/>
            </a:pPr>
            <a:r>
              <a:rPr lang="en-IN" dirty="0" err="1"/>
              <a:t>misformatted</a:t>
            </a:r>
            <a:r>
              <a:rPr lang="en-IN" dirty="0"/>
              <a:t> = "{'name': 'Tom Hanks', '</a:t>
            </a:r>
            <a:r>
              <a:rPr lang="en-IN" dirty="0" err="1"/>
              <a:t>film_names</a:t>
            </a:r>
            <a:r>
              <a:rPr lang="en-IN" dirty="0"/>
              <a:t>': ['Forrest Gump']}"</a:t>
            </a:r>
          </a:p>
          <a:p>
            <a:pPr marL="50800" indent="0">
              <a:buNone/>
            </a:pPr>
            <a:endParaRPr lang="en-IN" dirty="0"/>
          </a:p>
          <a:p>
            <a:pPr marL="50800" indent="0">
              <a:buNone/>
            </a:pPr>
            <a:r>
              <a:rPr lang="en-IN" dirty="0" err="1"/>
              <a:t>parser.parse</a:t>
            </a:r>
            <a:r>
              <a:rPr lang="en-IN" dirty="0"/>
              <a:t>(</a:t>
            </a:r>
            <a:r>
              <a:rPr lang="en-IN" dirty="0" err="1"/>
              <a:t>misformatted</a:t>
            </a:r>
            <a:r>
              <a:rPr lang="en-IN" dirty="0"/>
              <a:t>)</a:t>
            </a:r>
          </a:p>
          <a:p>
            <a:pPr marL="50800" indent="0">
              <a:buNone/>
            </a:pPr>
            <a:endParaRPr lang="en-IN" dirty="0"/>
          </a:p>
          <a:p>
            <a:pPr marL="50800" indent="0">
              <a:buNone/>
            </a:pPr>
            <a:r>
              <a:rPr lang="en-IN" dirty="0"/>
              <a:t>from </a:t>
            </a:r>
            <a:r>
              <a:rPr lang="en-IN" dirty="0" err="1"/>
              <a:t>langchain.output_parsers</a:t>
            </a:r>
            <a:r>
              <a:rPr lang="en-IN" dirty="0"/>
              <a:t> import </a:t>
            </a:r>
            <a:r>
              <a:rPr lang="en-IN" dirty="0" err="1"/>
              <a:t>OutputFixingParser</a:t>
            </a:r>
            <a:endParaRPr lang="en-IN" dirty="0"/>
          </a:p>
          <a:p>
            <a:pPr marL="50800" indent="0">
              <a:buNone/>
            </a:pPr>
            <a:endParaRPr lang="en-IN" dirty="0"/>
          </a:p>
          <a:p>
            <a:pPr marL="50800" indent="0">
              <a:buNone/>
            </a:pPr>
            <a:r>
              <a:rPr lang="en-IN" dirty="0" err="1"/>
              <a:t>new_parser</a:t>
            </a:r>
            <a:r>
              <a:rPr lang="en-IN" dirty="0"/>
              <a:t> = </a:t>
            </a:r>
            <a:r>
              <a:rPr lang="en-IN" dirty="0" err="1"/>
              <a:t>OutputFixingParser.from_llm</a:t>
            </a:r>
            <a:r>
              <a:rPr lang="en-IN" dirty="0"/>
              <a:t>(parser=parser, </a:t>
            </a:r>
            <a:r>
              <a:rPr lang="en-IN" dirty="0" err="1"/>
              <a:t>llm</a:t>
            </a:r>
            <a:r>
              <a:rPr lang="en-IN" dirty="0"/>
              <a:t>=</a:t>
            </a:r>
            <a:r>
              <a:rPr lang="en-IN" dirty="0" err="1"/>
              <a:t>llm</a:t>
            </a:r>
            <a:r>
              <a:rPr lang="en-IN" dirty="0"/>
              <a:t>)</a:t>
            </a:r>
          </a:p>
          <a:p>
            <a:pPr marL="50800" indent="0">
              <a:buNone/>
            </a:pPr>
            <a:endParaRPr lang="en-IN" dirty="0"/>
          </a:p>
          <a:p>
            <a:pPr marL="50800" indent="0">
              <a:buNone/>
            </a:pPr>
            <a:r>
              <a:rPr lang="en-IN" dirty="0" err="1"/>
              <a:t>new_parser.parse</a:t>
            </a:r>
            <a:r>
              <a:rPr lang="en-IN" dirty="0"/>
              <a:t>(</a:t>
            </a:r>
            <a:r>
              <a:rPr lang="en-IN" dirty="0" err="1"/>
              <a:t>misformatted</a:t>
            </a:r>
            <a:r>
              <a:rPr lang="en-IN" dirty="0"/>
              <a:t>)</a:t>
            </a:r>
          </a:p>
          <a:p>
            <a:pPr marL="50800" indent="0">
              <a:buNone/>
            </a:pPr>
            <a:endParaRPr lang="en-IN" dirty="0"/>
          </a:p>
        </p:txBody>
      </p:sp>
    </p:spTree>
    <p:extLst>
      <p:ext uri="{BB962C8B-B14F-4D97-AF65-F5344CB8AC3E}">
        <p14:creationId xmlns:p14="http://schemas.microsoft.com/office/powerpoint/2010/main" val="324864526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E6BB6-2DBD-B367-8D6E-2C9B4675D2FC}"/>
              </a:ext>
            </a:extLst>
          </p:cNvPr>
          <p:cNvSpPr>
            <a:spLocks noGrp="1"/>
          </p:cNvSpPr>
          <p:nvPr>
            <p:ph type="title"/>
          </p:nvPr>
        </p:nvSpPr>
        <p:spPr/>
        <p:txBody>
          <a:bodyPr>
            <a:normAutofit fontScale="90000"/>
          </a:bodyPr>
          <a:lstStyle/>
          <a:p>
            <a:r>
              <a:rPr lang="en-IN" dirty="0"/>
              <a:t>Pandas </a:t>
            </a:r>
            <a:r>
              <a:rPr lang="en-IN" dirty="0" err="1"/>
              <a:t>DataFrame</a:t>
            </a:r>
            <a:r>
              <a:rPr lang="en-IN" dirty="0"/>
              <a:t> Parser</a:t>
            </a:r>
            <a:br>
              <a:rPr lang="en-IN" dirty="0"/>
            </a:br>
            <a:endParaRPr lang="en-IN" dirty="0"/>
          </a:p>
        </p:txBody>
      </p:sp>
      <p:sp>
        <p:nvSpPr>
          <p:cNvPr id="3" name="Text Placeholder 2">
            <a:extLst>
              <a:ext uri="{FF2B5EF4-FFF2-40B4-BE49-F238E27FC236}">
                <a16:creationId xmlns:a16="http://schemas.microsoft.com/office/drawing/2014/main" id="{597D98CF-FB78-508D-1D2D-E643A72F0B05}"/>
              </a:ext>
            </a:extLst>
          </p:cNvPr>
          <p:cNvSpPr>
            <a:spLocks noGrp="1"/>
          </p:cNvSpPr>
          <p:nvPr>
            <p:ph type="body" sz="quarter" idx="13"/>
          </p:nvPr>
        </p:nvSpPr>
        <p:spPr/>
        <p:txBody>
          <a:bodyPr>
            <a:normAutofit fontScale="92500" lnSpcReduction="10000"/>
          </a:bodyPr>
          <a:lstStyle/>
          <a:p>
            <a:r>
              <a:rPr lang="en-US" dirty="0"/>
              <a:t>A Pandas </a:t>
            </a:r>
            <a:r>
              <a:rPr lang="en-US" dirty="0" err="1"/>
              <a:t>DataFrame</a:t>
            </a:r>
            <a:r>
              <a:rPr lang="en-US" dirty="0"/>
              <a:t> is a powerful data structure in Python, ideal for data manipulation and analysis. It offers a wide range of tools for working with structured data, making it a versatile choice for tasks such as:</a:t>
            </a:r>
          </a:p>
          <a:p>
            <a:r>
              <a:rPr lang="en-US" dirty="0"/>
              <a:t>This output parser allows you to:</a:t>
            </a:r>
          </a:p>
          <a:p>
            <a:pPr lvl="1"/>
            <a:r>
              <a:rPr lang="en-US" dirty="0"/>
              <a:t>Specify an arbitrary Pandas </a:t>
            </a:r>
            <a:r>
              <a:rPr lang="en-US" dirty="0" err="1"/>
              <a:t>DataFrame</a:t>
            </a:r>
            <a:endParaRPr lang="en-US" dirty="0"/>
          </a:p>
          <a:p>
            <a:pPr lvl="1"/>
            <a:r>
              <a:rPr lang="en-US" dirty="0"/>
              <a:t>Query LLMs for data in the form of a formatted dictionary</a:t>
            </a:r>
          </a:p>
          <a:p>
            <a:pPr lvl="1"/>
            <a:r>
              <a:rPr lang="en-US" dirty="0"/>
              <a:t>Extract data from the corresponding </a:t>
            </a:r>
            <a:r>
              <a:rPr lang="en-US" dirty="0" err="1"/>
              <a:t>DataFrame</a:t>
            </a:r>
            <a:endParaRPr lang="en-US" dirty="0"/>
          </a:p>
          <a:p>
            <a:r>
              <a:rPr lang="en-US" dirty="0"/>
              <a:t>Keep in mind that LLMs are leaky abstractions, so you'll need to use an LLM with sufficient capacity to generate a well-formed query as per the defined format instructions.</a:t>
            </a:r>
          </a:p>
          <a:p>
            <a:r>
              <a:rPr lang="en-US" dirty="0"/>
              <a:t>To begin, use Pandas' </a:t>
            </a:r>
            <a:r>
              <a:rPr lang="en-US" dirty="0" err="1"/>
              <a:t>DataFrame</a:t>
            </a:r>
            <a:r>
              <a:rPr lang="en-US" dirty="0"/>
              <a:t> object to declare the </a:t>
            </a:r>
            <a:r>
              <a:rPr lang="en-US" dirty="0" err="1"/>
              <a:t>DataFrame</a:t>
            </a:r>
            <a:r>
              <a:rPr lang="en-US" dirty="0"/>
              <a:t> you wish to perform queries on.</a:t>
            </a:r>
            <a:endParaRPr lang="en-IN" dirty="0"/>
          </a:p>
        </p:txBody>
      </p:sp>
    </p:spTree>
    <p:extLst>
      <p:ext uri="{BB962C8B-B14F-4D97-AF65-F5344CB8AC3E}">
        <p14:creationId xmlns:p14="http://schemas.microsoft.com/office/powerpoint/2010/main" val="186026488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35CA5D3-D2B3-DDB2-B33E-FF05227762F0}"/>
              </a:ext>
            </a:extLst>
          </p:cNvPr>
          <p:cNvSpPr>
            <a:spLocks noGrp="1"/>
          </p:cNvSpPr>
          <p:nvPr>
            <p:ph type="body" sz="quarter" idx="13"/>
          </p:nvPr>
        </p:nvSpPr>
        <p:spPr>
          <a:xfrm>
            <a:off x="415925" y="325822"/>
            <a:ext cx="11360150" cy="5938454"/>
          </a:xfrm>
        </p:spPr>
        <p:txBody>
          <a:bodyPr>
            <a:normAutofit fontScale="62500" lnSpcReduction="20000"/>
          </a:bodyPr>
          <a:lstStyle/>
          <a:p>
            <a:pPr marL="50800" indent="0">
              <a:buNone/>
            </a:pPr>
            <a:r>
              <a:rPr lang="en-IN" dirty="0"/>
              <a:t># Define your desired Pandas </a:t>
            </a:r>
            <a:r>
              <a:rPr lang="en-IN" dirty="0" err="1"/>
              <a:t>DataFrame</a:t>
            </a:r>
            <a:r>
              <a:rPr lang="en-IN" dirty="0"/>
              <a:t>.</a:t>
            </a:r>
          </a:p>
          <a:p>
            <a:pPr marL="50800" indent="0">
              <a:buNone/>
            </a:pPr>
            <a:r>
              <a:rPr lang="en-IN" dirty="0" err="1"/>
              <a:t>df</a:t>
            </a:r>
            <a:r>
              <a:rPr lang="en-IN" dirty="0"/>
              <a:t> = </a:t>
            </a:r>
            <a:r>
              <a:rPr lang="en-IN" dirty="0" err="1"/>
              <a:t>pd.DataFrame</a:t>
            </a:r>
            <a:r>
              <a:rPr lang="en-IN" dirty="0"/>
              <a:t>({</a:t>
            </a:r>
          </a:p>
          <a:p>
            <a:pPr marL="50800" indent="0">
              <a:buNone/>
            </a:pPr>
            <a:r>
              <a:rPr lang="en-IN" dirty="0"/>
              <a:t>        "</a:t>
            </a:r>
            <a:r>
              <a:rPr lang="en-IN" dirty="0" err="1"/>
              <a:t>num_legs</a:t>
            </a:r>
            <a:r>
              <a:rPr lang="en-IN" dirty="0"/>
              <a:t>": [2, 4, 8, 0],</a:t>
            </a:r>
          </a:p>
          <a:p>
            <a:pPr marL="50800" indent="0">
              <a:buNone/>
            </a:pPr>
            <a:r>
              <a:rPr lang="en-IN" dirty="0"/>
              <a:t>        "</a:t>
            </a:r>
            <a:r>
              <a:rPr lang="en-IN" dirty="0" err="1"/>
              <a:t>num_wings</a:t>
            </a:r>
            <a:r>
              <a:rPr lang="en-IN" dirty="0"/>
              <a:t>": [2, 0, 0, 0],</a:t>
            </a:r>
          </a:p>
          <a:p>
            <a:pPr marL="50800" indent="0">
              <a:buNone/>
            </a:pPr>
            <a:r>
              <a:rPr lang="en-IN" dirty="0"/>
              <a:t>        "</a:t>
            </a:r>
            <a:r>
              <a:rPr lang="en-IN" dirty="0" err="1"/>
              <a:t>num_specimen_seen</a:t>
            </a:r>
            <a:r>
              <a:rPr lang="en-IN" dirty="0"/>
              <a:t>": [10, 2, 1, 8],})</a:t>
            </a:r>
          </a:p>
          <a:p>
            <a:pPr marL="50800" indent="0">
              <a:buNone/>
            </a:pPr>
            <a:endParaRPr lang="en-IN" dirty="0"/>
          </a:p>
          <a:p>
            <a:pPr marL="50800" indent="0">
              <a:buNone/>
            </a:pPr>
            <a:r>
              <a:rPr lang="en-IN" dirty="0"/>
              <a:t>parser = </a:t>
            </a:r>
            <a:r>
              <a:rPr lang="en-IN" dirty="0" err="1"/>
              <a:t>PandasDataFrameOutputParser</a:t>
            </a:r>
            <a:r>
              <a:rPr lang="en-IN" dirty="0"/>
              <a:t>(</a:t>
            </a:r>
            <a:r>
              <a:rPr lang="en-IN" dirty="0" err="1"/>
              <a:t>dataframe</a:t>
            </a:r>
            <a:r>
              <a:rPr lang="en-IN" dirty="0"/>
              <a:t>=</a:t>
            </a:r>
            <a:r>
              <a:rPr lang="en-IN" dirty="0" err="1"/>
              <a:t>df</a:t>
            </a:r>
            <a:r>
              <a:rPr lang="en-IN" dirty="0"/>
              <a:t>)</a:t>
            </a:r>
          </a:p>
          <a:p>
            <a:pPr marL="50800" indent="0">
              <a:buNone/>
            </a:pPr>
            <a:r>
              <a:rPr lang="en-IN" dirty="0" err="1"/>
              <a:t>df_query</a:t>
            </a:r>
            <a:r>
              <a:rPr lang="en-IN" dirty="0"/>
              <a:t> = "Retrieve the </a:t>
            </a:r>
            <a:r>
              <a:rPr lang="en-IN" dirty="0" err="1"/>
              <a:t>num_wings</a:t>
            </a:r>
            <a:r>
              <a:rPr lang="en-IN" dirty="0"/>
              <a:t> column."</a:t>
            </a:r>
          </a:p>
          <a:p>
            <a:pPr marL="50800" indent="0">
              <a:buNone/>
            </a:pPr>
            <a:endParaRPr lang="en-IN" dirty="0"/>
          </a:p>
          <a:p>
            <a:pPr marL="50800" indent="0">
              <a:buNone/>
            </a:pPr>
            <a:r>
              <a:rPr lang="en-IN" dirty="0"/>
              <a:t># Set up the prompt.</a:t>
            </a:r>
          </a:p>
          <a:p>
            <a:pPr marL="50800" indent="0">
              <a:buNone/>
            </a:pPr>
            <a:r>
              <a:rPr lang="en-IN" dirty="0"/>
              <a:t>prompt = </a:t>
            </a:r>
            <a:r>
              <a:rPr lang="en-IN" dirty="0" err="1"/>
              <a:t>PromptTemplate</a:t>
            </a:r>
            <a:r>
              <a:rPr lang="en-IN" dirty="0"/>
              <a:t>(</a:t>
            </a:r>
          </a:p>
          <a:p>
            <a:pPr marL="50800" indent="0">
              <a:buNone/>
            </a:pPr>
            <a:r>
              <a:rPr lang="en-IN" dirty="0"/>
              <a:t>    template="Answer the user query.\n{</a:t>
            </a:r>
            <a:r>
              <a:rPr lang="en-IN" dirty="0" err="1"/>
              <a:t>format_instructions</a:t>
            </a:r>
            <a:r>
              <a:rPr lang="en-IN" dirty="0"/>
              <a:t>}\n{query}\n",</a:t>
            </a:r>
          </a:p>
          <a:p>
            <a:pPr marL="50800" indent="0">
              <a:buNone/>
            </a:pPr>
            <a:r>
              <a:rPr lang="en-IN" dirty="0"/>
              <a:t>    </a:t>
            </a:r>
            <a:r>
              <a:rPr lang="en-IN" dirty="0" err="1"/>
              <a:t>input_variables</a:t>
            </a:r>
            <a:r>
              <a:rPr lang="en-IN" dirty="0"/>
              <a:t>=["query"],</a:t>
            </a:r>
          </a:p>
          <a:p>
            <a:pPr marL="50800" indent="0">
              <a:buNone/>
            </a:pPr>
            <a:r>
              <a:rPr lang="en-IN" dirty="0"/>
              <a:t>    </a:t>
            </a:r>
            <a:r>
              <a:rPr lang="en-IN" dirty="0" err="1"/>
              <a:t>partial_variables</a:t>
            </a:r>
            <a:r>
              <a:rPr lang="en-IN" dirty="0"/>
              <a:t>={"</a:t>
            </a:r>
            <a:r>
              <a:rPr lang="en-IN" dirty="0" err="1"/>
              <a:t>format_instructions</a:t>
            </a:r>
            <a:r>
              <a:rPr lang="en-IN" dirty="0"/>
              <a:t>": </a:t>
            </a:r>
            <a:r>
              <a:rPr lang="en-IN" dirty="0" err="1"/>
              <a:t>parser.get_format_instructions</a:t>
            </a:r>
            <a:r>
              <a:rPr lang="en-IN" dirty="0"/>
              <a:t>()},</a:t>
            </a:r>
          </a:p>
          <a:p>
            <a:pPr marL="50800" indent="0">
              <a:buNone/>
            </a:pPr>
            <a:r>
              <a:rPr lang="en-IN" dirty="0"/>
              <a:t>)</a:t>
            </a:r>
          </a:p>
          <a:p>
            <a:pPr marL="50800" indent="0">
              <a:buNone/>
            </a:pPr>
            <a:endParaRPr lang="en-IN" dirty="0"/>
          </a:p>
          <a:p>
            <a:pPr marL="50800" indent="0">
              <a:buNone/>
            </a:pPr>
            <a:r>
              <a:rPr lang="en-IN" dirty="0"/>
              <a:t>chain = prompt | model | parser</a:t>
            </a:r>
          </a:p>
          <a:p>
            <a:pPr marL="50800" indent="0">
              <a:buNone/>
            </a:pPr>
            <a:r>
              <a:rPr lang="en-IN" dirty="0" err="1"/>
              <a:t>parser_output</a:t>
            </a:r>
            <a:r>
              <a:rPr lang="en-IN" dirty="0"/>
              <a:t> = </a:t>
            </a:r>
            <a:r>
              <a:rPr lang="en-IN" dirty="0" err="1"/>
              <a:t>chain.invoke</a:t>
            </a:r>
            <a:r>
              <a:rPr lang="en-IN" dirty="0"/>
              <a:t>({"query": </a:t>
            </a:r>
            <a:r>
              <a:rPr lang="en-IN" dirty="0" err="1"/>
              <a:t>df_query</a:t>
            </a:r>
            <a:r>
              <a:rPr lang="en-IN" dirty="0"/>
              <a:t>})</a:t>
            </a:r>
          </a:p>
        </p:txBody>
      </p:sp>
    </p:spTree>
    <p:extLst>
      <p:ext uri="{BB962C8B-B14F-4D97-AF65-F5344CB8AC3E}">
        <p14:creationId xmlns:p14="http://schemas.microsoft.com/office/powerpoint/2010/main" val="138401414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C16A-A926-AB50-0B10-2FB5192B5F26}"/>
              </a:ext>
            </a:extLst>
          </p:cNvPr>
          <p:cNvSpPr>
            <a:spLocks noGrp="1"/>
          </p:cNvSpPr>
          <p:nvPr>
            <p:ph type="title"/>
          </p:nvPr>
        </p:nvSpPr>
        <p:spPr/>
        <p:txBody>
          <a:bodyPr>
            <a:normAutofit fontScale="90000"/>
          </a:bodyPr>
          <a:lstStyle/>
          <a:p>
            <a:r>
              <a:rPr lang="en-IN" dirty="0"/>
              <a:t>Retry parser</a:t>
            </a:r>
            <a:br>
              <a:rPr lang="en-IN" dirty="0"/>
            </a:br>
            <a:endParaRPr lang="en-IN" dirty="0"/>
          </a:p>
        </p:txBody>
      </p:sp>
      <p:sp>
        <p:nvSpPr>
          <p:cNvPr id="3" name="Text Placeholder 2">
            <a:extLst>
              <a:ext uri="{FF2B5EF4-FFF2-40B4-BE49-F238E27FC236}">
                <a16:creationId xmlns:a16="http://schemas.microsoft.com/office/drawing/2014/main" id="{3E641925-151E-1955-D2A8-16DE5CB48978}"/>
              </a:ext>
            </a:extLst>
          </p:cNvPr>
          <p:cNvSpPr>
            <a:spLocks noGrp="1"/>
          </p:cNvSpPr>
          <p:nvPr>
            <p:ph type="body" sz="quarter" idx="13"/>
          </p:nvPr>
        </p:nvSpPr>
        <p:spPr/>
        <p:txBody>
          <a:bodyPr>
            <a:normAutofit lnSpcReduction="10000"/>
          </a:bodyPr>
          <a:lstStyle/>
          <a:p>
            <a:r>
              <a:rPr lang="en-US" dirty="0"/>
              <a:t>In some cases, it's not possible to fix parsing mistakes by only looking at the output.</a:t>
            </a:r>
          </a:p>
          <a:p>
            <a:r>
              <a:rPr lang="en-US" dirty="0"/>
              <a:t>This is especially true when the output is not just in the incorrect format, but is also partially complete.</a:t>
            </a:r>
          </a:p>
          <a:p>
            <a:r>
              <a:rPr lang="en-US" dirty="0"/>
              <a:t> The </a:t>
            </a:r>
            <a:r>
              <a:rPr lang="en-US" dirty="0" err="1"/>
              <a:t>OutputFixingParser</a:t>
            </a:r>
            <a:r>
              <a:rPr lang="en-US" dirty="0"/>
              <a:t> can be confused in such cases, as it doesn't know what to fill in for missing information.</a:t>
            </a:r>
          </a:p>
          <a:p>
            <a:r>
              <a:rPr lang="en-US" dirty="0"/>
              <a:t>The </a:t>
            </a:r>
            <a:r>
              <a:rPr lang="en-US" dirty="0" err="1"/>
              <a:t>RetryOutputParser</a:t>
            </a:r>
            <a:r>
              <a:rPr lang="en-US" dirty="0"/>
              <a:t> can be used to handle such cases.</a:t>
            </a:r>
          </a:p>
          <a:p>
            <a:r>
              <a:rPr lang="en-US" dirty="0"/>
              <a:t>It passes in the original prompt (along with the original output) to try again and get a better response.</a:t>
            </a:r>
          </a:p>
          <a:p>
            <a:r>
              <a:rPr lang="en-US" dirty="0"/>
              <a:t>This allows for a more informed retry, increasing the chances of getting a correct output.</a:t>
            </a:r>
            <a:endParaRPr lang="en-IN" dirty="0"/>
          </a:p>
        </p:txBody>
      </p:sp>
    </p:spTree>
    <p:extLst>
      <p:ext uri="{BB962C8B-B14F-4D97-AF65-F5344CB8AC3E}">
        <p14:creationId xmlns:p14="http://schemas.microsoft.com/office/powerpoint/2010/main" val="7288346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64839B8-8CB1-C72B-D8F2-843683D5FA75}"/>
              </a:ext>
            </a:extLst>
          </p:cNvPr>
          <p:cNvSpPr>
            <a:spLocks noGrp="1"/>
          </p:cNvSpPr>
          <p:nvPr>
            <p:ph type="body" sz="quarter" idx="13"/>
          </p:nvPr>
        </p:nvSpPr>
        <p:spPr>
          <a:xfrm>
            <a:off x="415925" y="536028"/>
            <a:ext cx="11360150" cy="5728247"/>
          </a:xfrm>
        </p:spPr>
        <p:txBody>
          <a:bodyPr>
            <a:normAutofit fontScale="77500" lnSpcReduction="20000"/>
          </a:bodyPr>
          <a:lstStyle/>
          <a:p>
            <a:pPr marL="50800" indent="0">
              <a:buNone/>
            </a:pPr>
            <a:r>
              <a:rPr lang="en-IN" dirty="0"/>
              <a:t>class maths(</a:t>
            </a:r>
            <a:r>
              <a:rPr lang="en-IN" dirty="0" err="1"/>
              <a:t>BaseModel</a:t>
            </a:r>
            <a:r>
              <a:rPr lang="en-IN" dirty="0"/>
              <a:t>):</a:t>
            </a:r>
          </a:p>
          <a:p>
            <a:pPr marL="50800" indent="0">
              <a:buNone/>
            </a:pPr>
            <a:r>
              <a:rPr lang="en-IN" dirty="0"/>
              <a:t>    operator: str = Field(description="action to take")</a:t>
            </a:r>
          </a:p>
          <a:p>
            <a:pPr marL="50800" indent="0">
              <a:buNone/>
            </a:pPr>
            <a:r>
              <a:rPr lang="en-IN" dirty="0"/>
              <a:t>    operands: str = Field(description="input to the action")</a:t>
            </a:r>
          </a:p>
          <a:p>
            <a:pPr marL="50800" indent="0">
              <a:buNone/>
            </a:pPr>
            <a:r>
              <a:rPr lang="en-IN" dirty="0"/>
              <a:t>parser = </a:t>
            </a:r>
            <a:r>
              <a:rPr lang="en-IN" dirty="0" err="1"/>
              <a:t>PydanticOutputParser</a:t>
            </a:r>
            <a:r>
              <a:rPr lang="en-IN" dirty="0"/>
              <a:t>(</a:t>
            </a:r>
            <a:r>
              <a:rPr lang="en-IN" dirty="0" err="1"/>
              <a:t>pydantic_object</a:t>
            </a:r>
            <a:r>
              <a:rPr lang="en-IN" dirty="0"/>
              <a:t>=maths)</a:t>
            </a:r>
          </a:p>
          <a:p>
            <a:pPr marL="50800" indent="0">
              <a:buNone/>
            </a:pPr>
            <a:r>
              <a:rPr lang="en-IN" dirty="0"/>
              <a:t>prompt = </a:t>
            </a:r>
            <a:r>
              <a:rPr lang="en-IN" dirty="0" err="1"/>
              <a:t>PromptTemplate</a:t>
            </a:r>
            <a:r>
              <a:rPr lang="en-IN" dirty="0"/>
              <a:t>(template="Answer the user query.\n{</a:t>
            </a:r>
            <a:r>
              <a:rPr lang="en-IN" dirty="0" err="1"/>
              <a:t>format_instructions</a:t>
            </a:r>
            <a:r>
              <a:rPr lang="en-IN" dirty="0"/>
              <a:t>}\n{query}\n", </a:t>
            </a:r>
            <a:r>
              <a:rPr lang="en-IN" dirty="0" err="1"/>
              <a:t>input_variables</a:t>
            </a:r>
            <a:r>
              <a:rPr lang="en-IN" dirty="0"/>
              <a:t>=["query"], </a:t>
            </a:r>
            <a:r>
              <a:rPr lang="en-IN" dirty="0" err="1"/>
              <a:t>partial_variables</a:t>
            </a:r>
            <a:r>
              <a:rPr lang="en-IN" dirty="0"/>
              <a:t>={"</a:t>
            </a:r>
            <a:r>
              <a:rPr lang="en-IN" dirty="0" err="1"/>
              <a:t>format_instructions</a:t>
            </a:r>
            <a:r>
              <a:rPr lang="en-IN" dirty="0"/>
              <a:t>": </a:t>
            </a:r>
            <a:r>
              <a:rPr lang="en-IN" dirty="0" err="1"/>
              <a:t>parser.get_format_instructions</a:t>
            </a:r>
            <a:r>
              <a:rPr lang="en-IN" dirty="0"/>
              <a:t>()},)</a:t>
            </a:r>
          </a:p>
          <a:p>
            <a:pPr marL="50800" indent="0">
              <a:buNone/>
            </a:pPr>
            <a:r>
              <a:rPr lang="en-IN" dirty="0" err="1"/>
              <a:t>prompt_value</a:t>
            </a:r>
            <a:r>
              <a:rPr lang="en-IN" dirty="0"/>
              <a:t> = </a:t>
            </a:r>
            <a:r>
              <a:rPr lang="en-IN" dirty="0" err="1"/>
              <a:t>prompt.format_prompt</a:t>
            </a:r>
            <a:r>
              <a:rPr lang="en-IN" dirty="0"/>
              <a:t>(query="For these two numbers:")</a:t>
            </a:r>
          </a:p>
          <a:p>
            <a:pPr marL="50800" indent="0">
              <a:buNone/>
            </a:pPr>
            <a:r>
              <a:rPr lang="en-IN" dirty="0" err="1"/>
              <a:t>bad_response</a:t>
            </a:r>
            <a:r>
              <a:rPr lang="en-IN" dirty="0"/>
              <a:t> = '{"action": "Add"}'</a:t>
            </a:r>
          </a:p>
          <a:p>
            <a:pPr marL="50800" indent="0">
              <a:buNone/>
            </a:pPr>
            <a:r>
              <a:rPr lang="en-IN" dirty="0" err="1"/>
              <a:t>parser.parse</a:t>
            </a:r>
            <a:r>
              <a:rPr lang="en-IN" dirty="0"/>
              <a:t>(</a:t>
            </a:r>
            <a:r>
              <a:rPr lang="en-IN" dirty="0" err="1"/>
              <a:t>bad_response</a:t>
            </a:r>
            <a:r>
              <a:rPr lang="en-IN" dirty="0"/>
              <a:t>)</a:t>
            </a:r>
          </a:p>
          <a:p>
            <a:pPr marL="50800" indent="0">
              <a:buNone/>
            </a:pPr>
            <a:endParaRPr lang="en-IN" dirty="0"/>
          </a:p>
          <a:p>
            <a:pPr marL="50800" indent="0">
              <a:buNone/>
            </a:pPr>
            <a:r>
              <a:rPr lang="en-IN" dirty="0" err="1"/>
              <a:t>fix_parser</a:t>
            </a:r>
            <a:r>
              <a:rPr lang="en-IN" dirty="0"/>
              <a:t> = </a:t>
            </a:r>
            <a:r>
              <a:rPr lang="en-IN" dirty="0" err="1"/>
              <a:t>OutputFixingParser.from_llm</a:t>
            </a:r>
            <a:r>
              <a:rPr lang="en-IN" dirty="0"/>
              <a:t>(parser=parser, </a:t>
            </a:r>
            <a:r>
              <a:rPr lang="en-IN" dirty="0" err="1"/>
              <a:t>llm</a:t>
            </a:r>
            <a:r>
              <a:rPr lang="en-IN" dirty="0"/>
              <a:t>=</a:t>
            </a:r>
            <a:r>
              <a:rPr lang="en-IN" dirty="0" err="1"/>
              <a:t>llm</a:t>
            </a:r>
            <a:r>
              <a:rPr lang="en-IN" dirty="0"/>
              <a:t>)</a:t>
            </a:r>
          </a:p>
          <a:p>
            <a:pPr marL="50800" indent="0">
              <a:buNone/>
            </a:pPr>
            <a:r>
              <a:rPr lang="en-IN" dirty="0" err="1"/>
              <a:t>fix_parser.parse</a:t>
            </a:r>
            <a:r>
              <a:rPr lang="en-IN" dirty="0"/>
              <a:t>(</a:t>
            </a:r>
            <a:r>
              <a:rPr lang="en-IN" dirty="0" err="1"/>
              <a:t>bad_response</a:t>
            </a:r>
            <a:r>
              <a:rPr lang="en-IN" dirty="0"/>
              <a:t>)</a:t>
            </a:r>
          </a:p>
          <a:p>
            <a:pPr marL="50800" indent="0">
              <a:buNone/>
            </a:pPr>
            <a:endParaRPr lang="en-IN" dirty="0"/>
          </a:p>
          <a:p>
            <a:pPr marL="50800" indent="0">
              <a:buNone/>
            </a:pPr>
            <a:r>
              <a:rPr lang="en-IN" dirty="0" err="1"/>
              <a:t>retry_parser</a:t>
            </a:r>
            <a:r>
              <a:rPr lang="en-IN" dirty="0"/>
              <a:t> = </a:t>
            </a:r>
            <a:r>
              <a:rPr lang="en-IN" dirty="0" err="1"/>
              <a:t>RetryOutputParser.from_llm</a:t>
            </a:r>
            <a:r>
              <a:rPr lang="en-IN" dirty="0"/>
              <a:t>(parser=parser, </a:t>
            </a:r>
            <a:r>
              <a:rPr lang="en-IN" dirty="0" err="1"/>
              <a:t>llm</a:t>
            </a:r>
            <a:r>
              <a:rPr lang="en-IN" dirty="0"/>
              <a:t>=</a:t>
            </a:r>
            <a:r>
              <a:rPr lang="en-IN" dirty="0" err="1"/>
              <a:t>llm</a:t>
            </a:r>
            <a:r>
              <a:rPr lang="en-IN" dirty="0"/>
              <a:t>)</a:t>
            </a:r>
          </a:p>
          <a:p>
            <a:pPr marL="50800" indent="0">
              <a:buNone/>
            </a:pPr>
            <a:r>
              <a:rPr lang="en-IN" dirty="0" err="1"/>
              <a:t>retry_parser.parse_with_prompt</a:t>
            </a:r>
            <a:r>
              <a:rPr lang="en-IN" dirty="0"/>
              <a:t>(</a:t>
            </a:r>
            <a:r>
              <a:rPr lang="en-IN" dirty="0" err="1"/>
              <a:t>bad_response</a:t>
            </a:r>
            <a:r>
              <a:rPr lang="en-IN" dirty="0"/>
              <a:t>, </a:t>
            </a:r>
            <a:r>
              <a:rPr lang="en-IN" dirty="0" err="1"/>
              <a:t>prompt_value</a:t>
            </a:r>
            <a:r>
              <a:rPr lang="en-IN" dirty="0"/>
              <a:t>)</a:t>
            </a:r>
          </a:p>
        </p:txBody>
      </p:sp>
    </p:spTree>
    <p:extLst>
      <p:ext uri="{BB962C8B-B14F-4D97-AF65-F5344CB8AC3E}">
        <p14:creationId xmlns:p14="http://schemas.microsoft.com/office/powerpoint/2010/main" val="5764886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3" name="Google Shape;93;p3"/>
          <p:cNvPicPr preferRelativeResize="0"/>
          <p:nvPr/>
        </p:nvPicPr>
        <p:blipFill rotWithShape="1">
          <a:blip r:embed="rId3">
            <a:alphaModFix/>
          </a:blip>
          <a:srcRect/>
          <a:stretch/>
        </p:blipFill>
        <p:spPr>
          <a:xfrm>
            <a:off x="-7620" y="0"/>
            <a:ext cx="12199620" cy="6865618"/>
          </a:xfrm>
          <a:prstGeom prst="rect">
            <a:avLst/>
          </a:prstGeom>
          <a:noFill/>
          <a:ln>
            <a:noFill/>
          </a:ln>
        </p:spPr>
      </p:pic>
      <p:sp>
        <p:nvSpPr>
          <p:cNvPr id="3" name="Wave 2">
            <a:extLst>
              <a:ext uri="{FF2B5EF4-FFF2-40B4-BE49-F238E27FC236}">
                <a16:creationId xmlns:a16="http://schemas.microsoft.com/office/drawing/2014/main" id="{76615312-5E57-8222-8C6B-65083EAF4BE5}"/>
              </a:ext>
            </a:extLst>
          </p:cNvPr>
          <p:cNvSpPr/>
          <p:nvPr/>
        </p:nvSpPr>
        <p:spPr>
          <a:xfrm>
            <a:off x="1491916" y="1654342"/>
            <a:ext cx="9757610" cy="3549315"/>
          </a:xfrm>
          <a:prstGeom prst="wave">
            <a:avLst>
              <a:gd name="adj1" fmla="val 12500"/>
              <a:gd name="adj2" fmla="val -37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a:ea typeface="Arial"/>
                <a:cs typeface="Arial"/>
                <a:sym typeface="Arial"/>
              </a:rPr>
              <a:t>a framework for developing applications powered by large language models</a:t>
            </a:r>
            <a:endParaRPr lang="en-IN" sz="4000"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8A6EB-DE16-4743-1617-B83EE49B5623}"/>
              </a:ext>
            </a:extLst>
          </p:cNvPr>
          <p:cNvSpPr>
            <a:spLocks noGrp="1"/>
          </p:cNvSpPr>
          <p:nvPr>
            <p:ph type="title"/>
          </p:nvPr>
        </p:nvSpPr>
        <p:spPr/>
        <p:txBody>
          <a:bodyPr>
            <a:normAutofit fontScale="90000"/>
          </a:bodyPr>
          <a:lstStyle/>
          <a:p>
            <a:r>
              <a:rPr lang="en-US" dirty="0"/>
              <a:t>Custom Parser</a:t>
            </a:r>
            <a:endParaRPr lang="en-IN" dirty="0"/>
          </a:p>
        </p:txBody>
      </p:sp>
      <p:sp>
        <p:nvSpPr>
          <p:cNvPr id="3" name="Text Placeholder 2">
            <a:extLst>
              <a:ext uri="{FF2B5EF4-FFF2-40B4-BE49-F238E27FC236}">
                <a16:creationId xmlns:a16="http://schemas.microsoft.com/office/drawing/2014/main" id="{10C84F11-BAF5-686E-EC4C-E5B6402842EE}"/>
              </a:ext>
            </a:extLst>
          </p:cNvPr>
          <p:cNvSpPr>
            <a:spLocks noGrp="1"/>
          </p:cNvSpPr>
          <p:nvPr>
            <p:ph type="body" sz="quarter" idx="13"/>
          </p:nvPr>
        </p:nvSpPr>
        <p:spPr/>
        <p:txBody>
          <a:bodyPr/>
          <a:lstStyle/>
          <a:p>
            <a:r>
              <a:rPr lang="en-US" dirty="0"/>
              <a:t>There are two ways to implement a custom parser:</a:t>
            </a:r>
          </a:p>
          <a:p>
            <a:r>
              <a:rPr lang="en-US" dirty="0"/>
              <a:t>Using </a:t>
            </a:r>
            <a:r>
              <a:rPr lang="en-US" dirty="0" err="1"/>
              <a:t>Runnables</a:t>
            </a:r>
            <a:r>
              <a:rPr lang="en-US" dirty="0"/>
              <a:t> in LCEL –recommended</a:t>
            </a:r>
          </a:p>
          <a:p>
            <a:r>
              <a:rPr lang="en-US" dirty="0"/>
              <a:t>By </a:t>
            </a:r>
            <a:r>
              <a:rPr lang="en-US" dirty="0" err="1"/>
              <a:t>inherting</a:t>
            </a:r>
            <a:r>
              <a:rPr lang="en-US" dirty="0"/>
              <a:t> from one of the base classes for out parsing – this is the hard way of doing things</a:t>
            </a:r>
            <a:endParaRPr lang="en-IN" dirty="0"/>
          </a:p>
        </p:txBody>
      </p:sp>
    </p:spTree>
    <p:extLst>
      <p:ext uri="{BB962C8B-B14F-4D97-AF65-F5344CB8AC3E}">
        <p14:creationId xmlns:p14="http://schemas.microsoft.com/office/powerpoint/2010/main" val="223037686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976B4CD-4C48-ADE1-0947-F88AFC978369}"/>
              </a:ext>
            </a:extLst>
          </p:cNvPr>
          <p:cNvSpPr>
            <a:spLocks noGrp="1"/>
          </p:cNvSpPr>
          <p:nvPr>
            <p:ph type="body" sz="quarter" idx="13"/>
          </p:nvPr>
        </p:nvSpPr>
        <p:spPr/>
        <p:txBody>
          <a:bodyPr>
            <a:normAutofit/>
          </a:bodyPr>
          <a:lstStyle/>
          <a:p>
            <a:pPr marL="50800" indent="0">
              <a:buNone/>
            </a:pPr>
            <a:r>
              <a:rPr lang="en-IN" dirty="0"/>
              <a:t>def parse(</a:t>
            </a:r>
            <a:r>
              <a:rPr lang="en-IN" dirty="0" err="1"/>
              <a:t>ai_msg</a:t>
            </a:r>
            <a:r>
              <a:rPr lang="en-IN" dirty="0"/>
              <a:t>: </a:t>
            </a:r>
            <a:r>
              <a:rPr lang="en-IN" dirty="0" err="1"/>
              <a:t>AIMessage</a:t>
            </a:r>
            <a:r>
              <a:rPr lang="en-IN" dirty="0"/>
              <a:t>) -&gt; str:</a:t>
            </a:r>
          </a:p>
          <a:p>
            <a:pPr marL="50800" indent="0">
              <a:buNone/>
            </a:pPr>
            <a:r>
              <a:rPr lang="en-IN" dirty="0"/>
              <a:t>    """Parse the AI message."""</a:t>
            </a:r>
          </a:p>
          <a:p>
            <a:pPr marL="50800" indent="0">
              <a:buNone/>
            </a:pPr>
            <a:r>
              <a:rPr lang="en-IN" dirty="0"/>
              <a:t>    x= </a:t>
            </a:r>
            <a:r>
              <a:rPr lang="en-IN" dirty="0" err="1"/>
              <a:t>ai_msg.content.split</a:t>
            </a:r>
            <a:r>
              <a:rPr lang="en-IN" dirty="0"/>
              <a:t>(' ')</a:t>
            </a:r>
          </a:p>
          <a:p>
            <a:pPr marL="50800" indent="0">
              <a:buNone/>
            </a:pPr>
            <a:r>
              <a:rPr lang="en-IN" dirty="0"/>
              <a:t>    return ':-) '.join(x)</a:t>
            </a:r>
          </a:p>
          <a:p>
            <a:pPr marL="50800" indent="0">
              <a:buNone/>
            </a:pPr>
            <a:endParaRPr lang="en-IN" dirty="0"/>
          </a:p>
          <a:p>
            <a:pPr marL="50800" indent="0">
              <a:buNone/>
            </a:pPr>
            <a:endParaRPr lang="en-IN" dirty="0"/>
          </a:p>
          <a:p>
            <a:pPr marL="50800" indent="0">
              <a:buNone/>
            </a:pPr>
            <a:r>
              <a:rPr lang="en-IN" dirty="0"/>
              <a:t>chain = </a:t>
            </a:r>
            <a:r>
              <a:rPr lang="en-IN" dirty="0" err="1"/>
              <a:t>llm</a:t>
            </a:r>
            <a:r>
              <a:rPr lang="en-IN" dirty="0"/>
              <a:t> | parse</a:t>
            </a:r>
          </a:p>
          <a:p>
            <a:pPr marL="50800" indent="0">
              <a:buNone/>
            </a:pPr>
            <a:r>
              <a:rPr lang="en-IN" dirty="0"/>
              <a:t>print(</a:t>
            </a:r>
            <a:r>
              <a:rPr lang="en-IN" dirty="0" err="1"/>
              <a:t>chain.invoke</a:t>
            </a:r>
            <a:r>
              <a:rPr lang="en-IN" dirty="0"/>
              <a:t>("Hi"))</a:t>
            </a:r>
          </a:p>
          <a:p>
            <a:endParaRPr lang="en-IN" dirty="0"/>
          </a:p>
          <a:p>
            <a:endParaRPr lang="en-IN" dirty="0"/>
          </a:p>
        </p:txBody>
      </p:sp>
    </p:spTree>
    <p:extLst>
      <p:ext uri="{BB962C8B-B14F-4D97-AF65-F5344CB8AC3E}">
        <p14:creationId xmlns:p14="http://schemas.microsoft.com/office/powerpoint/2010/main" val="203909111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7"/>
          <p:cNvPicPr preferRelativeResize="0"/>
          <p:nvPr/>
        </p:nvPicPr>
        <p:blipFill rotWithShape="1">
          <a:blip r:embed="rId3">
            <a:alphaModFix/>
          </a:blip>
          <a:srcRect/>
          <a:stretch/>
        </p:blipFill>
        <p:spPr>
          <a:xfrm>
            <a:off x="-7620" y="0"/>
            <a:ext cx="12199620" cy="6865618"/>
          </a:xfrm>
          <a:prstGeom prst="rect">
            <a:avLst/>
          </a:prstGeom>
          <a:noFill/>
          <a:ln>
            <a:noFill/>
          </a:ln>
        </p:spPr>
      </p:pic>
      <p:sp>
        <p:nvSpPr>
          <p:cNvPr id="105" name="Google Shape;105;p7"/>
          <p:cNvSpPr txBox="1">
            <a:spLocks noGrp="1"/>
          </p:cNvSpPr>
          <p:nvPr>
            <p:ph type="title"/>
          </p:nvPr>
        </p:nvSpPr>
        <p:spPr>
          <a:xfrm>
            <a:off x="357326" y="3195006"/>
            <a:ext cx="7262700" cy="511422"/>
          </a:xfrm>
          <a:prstGeom prst="rect">
            <a:avLst/>
          </a:prstGeom>
          <a:noFill/>
          <a:ln>
            <a:noFill/>
          </a:ln>
        </p:spPr>
        <p:txBody>
          <a:bodyPr spcFirstLastPara="1" wrap="square" lIns="0" tIns="12700" rIns="0" bIns="0" anchor="ctr" anchorCtr="0">
            <a:spAutoFit/>
          </a:bodyPr>
          <a:lstStyle/>
          <a:p>
            <a:pPr marL="12700" lvl="0" indent="0" algn="l" rtl="0">
              <a:lnSpc>
                <a:spcPct val="90000"/>
              </a:lnSpc>
              <a:spcBef>
                <a:spcPts val="0"/>
              </a:spcBef>
              <a:spcAft>
                <a:spcPts val="0"/>
              </a:spcAft>
              <a:buClr>
                <a:schemeClr val="lt1"/>
              </a:buClr>
              <a:buSzPts val="3600"/>
              <a:buFont typeface="Play"/>
              <a:buNone/>
            </a:pPr>
            <a:r>
              <a:rPr lang="en-US" sz="3600" b="1" dirty="0">
                <a:solidFill>
                  <a:schemeClr val="lt1"/>
                </a:solidFill>
                <a:latin typeface="Arial"/>
                <a:ea typeface="Arial"/>
                <a:cs typeface="Arial"/>
                <a:sym typeface="Arial"/>
              </a:rPr>
              <a:t>Open Source LLMs</a:t>
            </a:r>
            <a:endParaRPr sz="3600" dirty="0">
              <a:solidFill>
                <a:schemeClr val="lt1"/>
              </a:solidFill>
              <a:latin typeface="Arial"/>
              <a:ea typeface="Arial"/>
              <a:cs typeface="Arial"/>
              <a:sym typeface="Arial"/>
            </a:endParaRPr>
          </a:p>
        </p:txBody>
      </p:sp>
      <p:pic>
        <p:nvPicPr>
          <p:cNvPr id="106" name="Google Shape;106;p7"/>
          <p:cNvPicPr preferRelativeResize="0"/>
          <p:nvPr/>
        </p:nvPicPr>
        <p:blipFill rotWithShape="1">
          <a:blip r:embed="rId4">
            <a:alphaModFix/>
          </a:blip>
          <a:srcRect/>
          <a:stretch/>
        </p:blipFill>
        <p:spPr>
          <a:xfrm>
            <a:off x="9055607" y="167639"/>
            <a:ext cx="2779776" cy="624840"/>
          </a:xfrm>
          <a:prstGeom prst="rect">
            <a:avLst/>
          </a:prstGeom>
          <a:noFill/>
          <a:ln>
            <a:noFill/>
          </a:ln>
        </p:spPr>
      </p:pic>
    </p:spTree>
    <p:extLst>
      <p:ext uri="{BB962C8B-B14F-4D97-AF65-F5344CB8AC3E}">
        <p14:creationId xmlns:p14="http://schemas.microsoft.com/office/powerpoint/2010/main" val="303213904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nspirational quotes on open source from 10 leading experts">
            <a:extLst>
              <a:ext uri="{FF2B5EF4-FFF2-40B4-BE49-F238E27FC236}">
                <a16:creationId xmlns:a16="http://schemas.microsoft.com/office/drawing/2014/main" id="{F0EE2BBE-ABB4-E20F-072A-87E230A839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7513"/>
            <a:ext cx="12192000" cy="6021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44934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448C3-12F5-5263-0E0B-36D4C17EF7C8}"/>
              </a:ext>
            </a:extLst>
          </p:cNvPr>
          <p:cNvSpPr>
            <a:spLocks noGrp="1"/>
          </p:cNvSpPr>
          <p:nvPr>
            <p:ph type="title"/>
          </p:nvPr>
        </p:nvSpPr>
        <p:spPr>
          <a:xfrm>
            <a:off x="838200" y="365125"/>
            <a:ext cx="10515600" cy="780503"/>
          </a:xfrm>
        </p:spPr>
        <p:txBody>
          <a:bodyPr/>
          <a:lstStyle/>
          <a:p>
            <a:r>
              <a:rPr lang="en-US" dirty="0"/>
              <a:t>Pricing</a:t>
            </a:r>
            <a:endParaRPr lang="en-IN" dirty="0"/>
          </a:p>
        </p:txBody>
      </p:sp>
      <p:pic>
        <p:nvPicPr>
          <p:cNvPr id="4" name="Picture 3">
            <a:extLst>
              <a:ext uri="{FF2B5EF4-FFF2-40B4-BE49-F238E27FC236}">
                <a16:creationId xmlns:a16="http://schemas.microsoft.com/office/drawing/2014/main" id="{02708EDD-D9BA-2085-F614-6C050984A742}"/>
              </a:ext>
            </a:extLst>
          </p:cNvPr>
          <p:cNvPicPr>
            <a:picLocks noChangeAspect="1"/>
          </p:cNvPicPr>
          <p:nvPr/>
        </p:nvPicPr>
        <p:blipFill>
          <a:blip r:embed="rId2"/>
          <a:stretch>
            <a:fillRect/>
          </a:stretch>
        </p:blipFill>
        <p:spPr>
          <a:xfrm>
            <a:off x="4148510" y="1388728"/>
            <a:ext cx="7423380" cy="5227533"/>
          </a:xfrm>
          <a:prstGeom prst="rect">
            <a:avLst/>
          </a:prstGeom>
        </p:spPr>
      </p:pic>
      <p:pic>
        <p:nvPicPr>
          <p:cNvPr id="6" name="Picture 5">
            <a:extLst>
              <a:ext uri="{FF2B5EF4-FFF2-40B4-BE49-F238E27FC236}">
                <a16:creationId xmlns:a16="http://schemas.microsoft.com/office/drawing/2014/main" id="{98A42BDF-02EB-9B34-8FD2-220FCC1855AF}"/>
              </a:ext>
            </a:extLst>
          </p:cNvPr>
          <p:cNvPicPr>
            <a:picLocks noChangeAspect="1"/>
          </p:cNvPicPr>
          <p:nvPr/>
        </p:nvPicPr>
        <p:blipFill>
          <a:blip r:embed="rId3"/>
          <a:stretch>
            <a:fillRect/>
          </a:stretch>
        </p:blipFill>
        <p:spPr>
          <a:xfrm>
            <a:off x="354560" y="2574341"/>
            <a:ext cx="3572713" cy="1709317"/>
          </a:xfrm>
          <a:prstGeom prst="rect">
            <a:avLst/>
          </a:prstGeom>
        </p:spPr>
      </p:pic>
      <p:sp>
        <p:nvSpPr>
          <p:cNvPr id="8" name="TextBox 7">
            <a:extLst>
              <a:ext uri="{FF2B5EF4-FFF2-40B4-BE49-F238E27FC236}">
                <a16:creationId xmlns:a16="http://schemas.microsoft.com/office/drawing/2014/main" id="{FE97F31B-CA58-BBB2-C05F-36CB8DC1BCFB}"/>
              </a:ext>
            </a:extLst>
          </p:cNvPr>
          <p:cNvSpPr txBox="1"/>
          <p:nvPr/>
        </p:nvSpPr>
        <p:spPr>
          <a:xfrm>
            <a:off x="354560" y="4526758"/>
            <a:ext cx="3572713" cy="523220"/>
          </a:xfrm>
          <a:prstGeom prst="rect">
            <a:avLst/>
          </a:prstGeom>
          <a:noFill/>
        </p:spPr>
        <p:txBody>
          <a:bodyPr wrap="square">
            <a:spAutoFit/>
          </a:bodyPr>
          <a:lstStyle/>
          <a:p>
            <a:r>
              <a:rPr lang="en-IN" dirty="0"/>
              <a:t>https://docsbot.ai/tools/gpt-openai-api-pricing-calculator</a:t>
            </a:r>
          </a:p>
        </p:txBody>
      </p:sp>
    </p:spTree>
    <p:extLst>
      <p:ext uri="{BB962C8B-B14F-4D97-AF65-F5344CB8AC3E}">
        <p14:creationId xmlns:p14="http://schemas.microsoft.com/office/powerpoint/2010/main" val="278292042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26423A5-61BF-7F4E-66B5-B49FF1DCD91C}"/>
              </a:ext>
            </a:extLst>
          </p:cNvPr>
          <p:cNvSpPr>
            <a:spLocks noGrp="1"/>
          </p:cNvSpPr>
          <p:nvPr>
            <p:ph type="body" idx="1"/>
          </p:nvPr>
        </p:nvSpPr>
        <p:spPr>
          <a:xfrm>
            <a:off x="839788" y="304308"/>
            <a:ext cx="5157787" cy="483968"/>
          </a:xfrm>
        </p:spPr>
        <p:txBody>
          <a:bodyPr>
            <a:normAutofit fontScale="92500" lnSpcReduction="20000"/>
          </a:bodyPr>
          <a:lstStyle/>
          <a:p>
            <a:pPr algn="ctr"/>
            <a:r>
              <a:rPr lang="en-US" dirty="0"/>
              <a:t>Open Source</a:t>
            </a:r>
            <a:endParaRPr lang="en-IN" dirty="0"/>
          </a:p>
        </p:txBody>
      </p:sp>
      <p:sp>
        <p:nvSpPr>
          <p:cNvPr id="4" name="Text Placeholder 3">
            <a:extLst>
              <a:ext uri="{FF2B5EF4-FFF2-40B4-BE49-F238E27FC236}">
                <a16:creationId xmlns:a16="http://schemas.microsoft.com/office/drawing/2014/main" id="{7393C101-279B-0C02-F3CC-A1725334EBEA}"/>
              </a:ext>
            </a:extLst>
          </p:cNvPr>
          <p:cNvSpPr>
            <a:spLocks noGrp="1"/>
          </p:cNvSpPr>
          <p:nvPr>
            <p:ph type="body" idx="2"/>
          </p:nvPr>
        </p:nvSpPr>
        <p:spPr>
          <a:xfrm>
            <a:off x="839788" y="788276"/>
            <a:ext cx="5157787" cy="5401387"/>
          </a:xfrm>
        </p:spPr>
        <p:txBody>
          <a:bodyPr>
            <a:normAutofit fontScale="77500" lnSpcReduction="20000"/>
          </a:bodyPr>
          <a:lstStyle/>
          <a:p>
            <a:r>
              <a:rPr lang="en-US" b="1" dirty="0"/>
              <a:t>Control and Customization</a:t>
            </a:r>
            <a:r>
              <a:rPr lang="en-US" dirty="0"/>
              <a:t>: Provide users with the ability to modify and customize the model's architecture, which can lead to better performance and adaptation to specific use cases.</a:t>
            </a:r>
          </a:p>
          <a:p>
            <a:r>
              <a:rPr lang="en-US" b="1" dirty="0"/>
              <a:t>Community Support:</a:t>
            </a:r>
            <a:r>
              <a:rPr lang="en-US" dirty="0"/>
              <a:t> Open-source models often have a community of developers and researchers contributing to their development and improvement, which can lead to faster bug fixes and new feature additions.</a:t>
            </a:r>
          </a:p>
          <a:p>
            <a:r>
              <a:rPr lang="en-US" b="1" dirty="0"/>
              <a:t>Transparency</a:t>
            </a:r>
            <a:r>
              <a:rPr lang="en-US" dirty="0"/>
              <a:t>: Open-source models provide transparency into the model's inner workings, which can help build trust with customers and users.</a:t>
            </a:r>
          </a:p>
          <a:p>
            <a:r>
              <a:rPr lang="en-US" b="1" dirty="0"/>
              <a:t>Accessibility</a:t>
            </a:r>
            <a:r>
              <a:rPr lang="en-US" dirty="0"/>
              <a:t>: Open-source models can be more accessible to startups and smaller organizations, as they don't require significant upfront investments.</a:t>
            </a:r>
            <a:endParaRPr lang="en-IN" dirty="0"/>
          </a:p>
          <a:p>
            <a:endParaRPr lang="en-IN" dirty="0"/>
          </a:p>
        </p:txBody>
      </p:sp>
      <p:sp>
        <p:nvSpPr>
          <p:cNvPr id="5" name="Text Placeholder 4">
            <a:extLst>
              <a:ext uri="{FF2B5EF4-FFF2-40B4-BE49-F238E27FC236}">
                <a16:creationId xmlns:a16="http://schemas.microsoft.com/office/drawing/2014/main" id="{3ABCB08D-9FC0-E6AB-BDBA-5FE541336F9F}"/>
              </a:ext>
            </a:extLst>
          </p:cNvPr>
          <p:cNvSpPr>
            <a:spLocks noGrp="1"/>
          </p:cNvSpPr>
          <p:nvPr>
            <p:ph type="body" idx="3"/>
          </p:nvPr>
        </p:nvSpPr>
        <p:spPr>
          <a:xfrm>
            <a:off x="6172200" y="304308"/>
            <a:ext cx="5183188" cy="483968"/>
          </a:xfrm>
        </p:spPr>
        <p:txBody>
          <a:bodyPr>
            <a:normAutofit fontScale="92500" lnSpcReduction="20000"/>
          </a:bodyPr>
          <a:lstStyle/>
          <a:p>
            <a:pPr algn="ctr"/>
            <a:r>
              <a:rPr lang="en-US" dirty="0"/>
              <a:t>Closed Source</a:t>
            </a:r>
            <a:endParaRPr lang="en-IN" dirty="0"/>
          </a:p>
        </p:txBody>
      </p:sp>
      <p:sp>
        <p:nvSpPr>
          <p:cNvPr id="6" name="Text Placeholder 5">
            <a:extLst>
              <a:ext uri="{FF2B5EF4-FFF2-40B4-BE49-F238E27FC236}">
                <a16:creationId xmlns:a16="http://schemas.microsoft.com/office/drawing/2014/main" id="{2AA9336D-9E23-CE06-B9D5-2F02B5DB6DB7}"/>
              </a:ext>
            </a:extLst>
          </p:cNvPr>
          <p:cNvSpPr>
            <a:spLocks noGrp="1"/>
          </p:cNvSpPr>
          <p:nvPr>
            <p:ph type="body" idx="4"/>
          </p:nvPr>
        </p:nvSpPr>
        <p:spPr>
          <a:xfrm>
            <a:off x="6172200" y="788276"/>
            <a:ext cx="5183188" cy="5401387"/>
          </a:xfrm>
        </p:spPr>
        <p:txBody>
          <a:bodyPr>
            <a:normAutofit fontScale="85000" lnSpcReduction="10000"/>
          </a:bodyPr>
          <a:lstStyle/>
          <a:p>
            <a:r>
              <a:rPr lang="en-US" b="1" dirty="0"/>
              <a:t>Ease of Development and Deployment: </a:t>
            </a:r>
            <a:r>
              <a:rPr lang="en-US" dirty="0"/>
              <a:t>Closed-source models offer ease of development and deployment, with dedicated support from the vendor.</a:t>
            </a:r>
          </a:p>
          <a:p>
            <a:r>
              <a:rPr lang="en-US" b="1" dirty="0"/>
              <a:t>Dedicated Support: </a:t>
            </a:r>
            <a:r>
              <a:rPr lang="en-US" dirty="0"/>
              <a:t>Closed-source models often come with dedicated support from the vendor, which can lead to faster issue resolution and better performance.</a:t>
            </a:r>
          </a:p>
          <a:p>
            <a:r>
              <a:rPr lang="en-US" b="1" dirty="0"/>
              <a:t>Higher Quality and Performance: </a:t>
            </a:r>
            <a:r>
              <a:rPr lang="en-US" dirty="0"/>
              <a:t>Closed-source models are often developed by large corporations with significant resources, leading to higher quality and performance.</a:t>
            </a:r>
            <a:endParaRPr lang="en-IN" dirty="0"/>
          </a:p>
        </p:txBody>
      </p:sp>
      <p:sp>
        <p:nvSpPr>
          <p:cNvPr id="7" name="TextBox 6">
            <a:extLst>
              <a:ext uri="{FF2B5EF4-FFF2-40B4-BE49-F238E27FC236}">
                <a16:creationId xmlns:a16="http://schemas.microsoft.com/office/drawing/2014/main" id="{BC8C37CF-38C9-5780-6D56-2A1431864E05}"/>
              </a:ext>
            </a:extLst>
          </p:cNvPr>
          <p:cNvSpPr txBox="1"/>
          <p:nvPr/>
        </p:nvSpPr>
        <p:spPr>
          <a:xfrm>
            <a:off x="5591504" y="6110835"/>
            <a:ext cx="1776248" cy="523220"/>
          </a:xfrm>
          <a:prstGeom prst="rect">
            <a:avLst/>
          </a:prstGeom>
          <a:noFill/>
        </p:spPr>
        <p:txBody>
          <a:bodyPr wrap="square" rtlCol="0">
            <a:spAutoFit/>
          </a:bodyPr>
          <a:lstStyle/>
          <a:p>
            <a:pPr algn="ctr"/>
            <a:r>
              <a:rPr lang="en-US" sz="2800" b="1" dirty="0"/>
              <a:t>Benefits</a:t>
            </a:r>
            <a:endParaRPr lang="en-IN" sz="2800" b="1" dirty="0"/>
          </a:p>
        </p:txBody>
      </p:sp>
    </p:spTree>
    <p:extLst>
      <p:ext uri="{BB962C8B-B14F-4D97-AF65-F5344CB8AC3E}">
        <p14:creationId xmlns:p14="http://schemas.microsoft.com/office/powerpoint/2010/main" val="423755553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26423A5-61BF-7F4E-66B5-B49FF1DCD91C}"/>
              </a:ext>
            </a:extLst>
          </p:cNvPr>
          <p:cNvSpPr>
            <a:spLocks noGrp="1"/>
          </p:cNvSpPr>
          <p:nvPr>
            <p:ph type="body" idx="1"/>
          </p:nvPr>
        </p:nvSpPr>
        <p:spPr>
          <a:xfrm>
            <a:off x="839788" y="304308"/>
            <a:ext cx="5157787" cy="483968"/>
          </a:xfrm>
        </p:spPr>
        <p:txBody>
          <a:bodyPr>
            <a:normAutofit fontScale="92500" lnSpcReduction="20000"/>
          </a:bodyPr>
          <a:lstStyle/>
          <a:p>
            <a:pPr algn="ctr"/>
            <a:r>
              <a:rPr lang="en-US" dirty="0"/>
              <a:t>Open Source</a:t>
            </a:r>
            <a:endParaRPr lang="en-IN" dirty="0"/>
          </a:p>
        </p:txBody>
      </p:sp>
      <p:sp>
        <p:nvSpPr>
          <p:cNvPr id="4" name="Text Placeholder 3">
            <a:extLst>
              <a:ext uri="{FF2B5EF4-FFF2-40B4-BE49-F238E27FC236}">
                <a16:creationId xmlns:a16="http://schemas.microsoft.com/office/drawing/2014/main" id="{7393C101-279B-0C02-F3CC-A1725334EBEA}"/>
              </a:ext>
            </a:extLst>
          </p:cNvPr>
          <p:cNvSpPr>
            <a:spLocks noGrp="1"/>
          </p:cNvSpPr>
          <p:nvPr>
            <p:ph type="body" idx="2"/>
          </p:nvPr>
        </p:nvSpPr>
        <p:spPr>
          <a:xfrm>
            <a:off x="839788" y="788276"/>
            <a:ext cx="5157787" cy="5401387"/>
          </a:xfrm>
        </p:spPr>
        <p:txBody>
          <a:bodyPr>
            <a:normAutofit fontScale="85000" lnSpcReduction="10000"/>
          </a:bodyPr>
          <a:lstStyle/>
          <a:p>
            <a:r>
              <a:rPr lang="en-US" b="1" dirty="0"/>
              <a:t>Limited Resources: </a:t>
            </a:r>
            <a:r>
              <a:rPr lang="en-US" dirty="0"/>
              <a:t>Open-source projects may have limited resources compared to closed-source projects backed by large corporations.</a:t>
            </a:r>
          </a:p>
          <a:p>
            <a:r>
              <a:rPr lang="en-US" b="1" dirty="0"/>
              <a:t>Dependency on Community: </a:t>
            </a:r>
            <a:r>
              <a:rPr lang="en-US" dirty="0"/>
              <a:t>The development and improvement of open-source LLMs depend on the contributions of the community, which may not always be reliable.</a:t>
            </a:r>
          </a:p>
          <a:p>
            <a:r>
              <a:rPr lang="en-US" b="1" dirty="0"/>
              <a:t>Higher Running Costs: </a:t>
            </a:r>
            <a:r>
              <a:rPr lang="en-US" dirty="0"/>
              <a:t>While open-source models may be perceived as more cost-effective, some startups are investing significantly more in running open-source models like Meta's Llama 2 compared to competing closed-source models.</a:t>
            </a:r>
            <a:endParaRPr lang="en-IN" dirty="0"/>
          </a:p>
        </p:txBody>
      </p:sp>
      <p:sp>
        <p:nvSpPr>
          <p:cNvPr id="5" name="Text Placeholder 4">
            <a:extLst>
              <a:ext uri="{FF2B5EF4-FFF2-40B4-BE49-F238E27FC236}">
                <a16:creationId xmlns:a16="http://schemas.microsoft.com/office/drawing/2014/main" id="{3ABCB08D-9FC0-E6AB-BDBA-5FE541336F9F}"/>
              </a:ext>
            </a:extLst>
          </p:cNvPr>
          <p:cNvSpPr>
            <a:spLocks noGrp="1"/>
          </p:cNvSpPr>
          <p:nvPr>
            <p:ph type="body" idx="3"/>
          </p:nvPr>
        </p:nvSpPr>
        <p:spPr>
          <a:xfrm>
            <a:off x="6172200" y="304308"/>
            <a:ext cx="5183188" cy="483968"/>
          </a:xfrm>
        </p:spPr>
        <p:txBody>
          <a:bodyPr>
            <a:normAutofit fontScale="92500" lnSpcReduction="20000"/>
          </a:bodyPr>
          <a:lstStyle/>
          <a:p>
            <a:pPr algn="ctr"/>
            <a:r>
              <a:rPr lang="en-US" dirty="0"/>
              <a:t>Closed Source</a:t>
            </a:r>
            <a:endParaRPr lang="en-IN" dirty="0"/>
          </a:p>
        </p:txBody>
      </p:sp>
      <p:sp>
        <p:nvSpPr>
          <p:cNvPr id="6" name="Text Placeholder 5">
            <a:extLst>
              <a:ext uri="{FF2B5EF4-FFF2-40B4-BE49-F238E27FC236}">
                <a16:creationId xmlns:a16="http://schemas.microsoft.com/office/drawing/2014/main" id="{2AA9336D-9E23-CE06-B9D5-2F02B5DB6DB7}"/>
              </a:ext>
            </a:extLst>
          </p:cNvPr>
          <p:cNvSpPr>
            <a:spLocks noGrp="1"/>
          </p:cNvSpPr>
          <p:nvPr>
            <p:ph type="body" idx="4"/>
          </p:nvPr>
        </p:nvSpPr>
        <p:spPr>
          <a:xfrm>
            <a:off x="6172200" y="788276"/>
            <a:ext cx="5183188" cy="5401387"/>
          </a:xfrm>
        </p:spPr>
        <p:txBody>
          <a:bodyPr>
            <a:normAutofit fontScale="92500" lnSpcReduction="20000"/>
          </a:bodyPr>
          <a:lstStyle/>
          <a:p>
            <a:r>
              <a:rPr lang="en-US" b="1" dirty="0"/>
              <a:t>Lack of Customization: </a:t>
            </a:r>
            <a:r>
              <a:rPr lang="en-US" dirty="0"/>
              <a:t>Closed-source models do not provide users with the ability to modify or customize the model's architecture.</a:t>
            </a:r>
          </a:p>
          <a:p>
            <a:r>
              <a:rPr lang="en-US" b="1" dirty="0"/>
              <a:t>Lack of Transparency: </a:t>
            </a:r>
            <a:r>
              <a:rPr lang="en-US" dirty="0"/>
              <a:t>Closed-source models do not provide transparency into the model's inner workings, which can lead to trust issues with customers and users.</a:t>
            </a:r>
          </a:p>
          <a:p>
            <a:r>
              <a:rPr lang="en-US" b="1" dirty="0"/>
              <a:t>Higher Upfront Costs: </a:t>
            </a:r>
            <a:r>
              <a:rPr lang="en-US" dirty="0"/>
              <a:t>Closed-source models often require significant upfront investments, which can be a barrier for startups and smaller organizations.</a:t>
            </a:r>
            <a:endParaRPr lang="en-IN" dirty="0"/>
          </a:p>
        </p:txBody>
      </p:sp>
      <p:sp>
        <p:nvSpPr>
          <p:cNvPr id="7" name="TextBox 6">
            <a:extLst>
              <a:ext uri="{FF2B5EF4-FFF2-40B4-BE49-F238E27FC236}">
                <a16:creationId xmlns:a16="http://schemas.microsoft.com/office/drawing/2014/main" id="{BC8C37CF-38C9-5780-6D56-2A1431864E05}"/>
              </a:ext>
            </a:extLst>
          </p:cNvPr>
          <p:cNvSpPr txBox="1"/>
          <p:nvPr/>
        </p:nvSpPr>
        <p:spPr>
          <a:xfrm>
            <a:off x="5013434" y="6110835"/>
            <a:ext cx="2354318" cy="523220"/>
          </a:xfrm>
          <a:prstGeom prst="rect">
            <a:avLst/>
          </a:prstGeom>
          <a:noFill/>
        </p:spPr>
        <p:txBody>
          <a:bodyPr wrap="square" rtlCol="0">
            <a:spAutoFit/>
          </a:bodyPr>
          <a:lstStyle/>
          <a:p>
            <a:pPr algn="ctr"/>
            <a:r>
              <a:rPr lang="en-US" sz="2800" b="1" dirty="0"/>
              <a:t>Drawbacks</a:t>
            </a:r>
            <a:endParaRPr lang="en-IN" sz="2800" b="1" dirty="0"/>
          </a:p>
        </p:txBody>
      </p:sp>
    </p:spTree>
    <p:extLst>
      <p:ext uri="{BB962C8B-B14F-4D97-AF65-F5344CB8AC3E}">
        <p14:creationId xmlns:p14="http://schemas.microsoft.com/office/powerpoint/2010/main" val="80171927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7C123-44F7-A6D8-08F3-E2224BA6BF51}"/>
              </a:ext>
            </a:extLst>
          </p:cNvPr>
          <p:cNvSpPr>
            <a:spLocks noGrp="1"/>
          </p:cNvSpPr>
          <p:nvPr>
            <p:ph type="title"/>
          </p:nvPr>
        </p:nvSpPr>
        <p:spPr/>
        <p:txBody>
          <a:bodyPr/>
          <a:lstStyle/>
          <a:p>
            <a:r>
              <a:rPr lang="en-US" dirty="0"/>
              <a:t>Llama </a:t>
            </a:r>
            <a:endParaRPr lang="en-IN" dirty="0"/>
          </a:p>
        </p:txBody>
      </p:sp>
      <p:pic>
        <p:nvPicPr>
          <p:cNvPr id="4098" name="Picture 2" descr="Meta heats up the tech giants' fight with the launch of LLaMA, an AI  language model three times bigger than GPT-3">
            <a:extLst>
              <a:ext uri="{FF2B5EF4-FFF2-40B4-BE49-F238E27FC236}">
                <a16:creationId xmlns:a16="http://schemas.microsoft.com/office/drawing/2014/main" id="{EE0D037E-9949-779A-4764-872F36AFE5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1965434"/>
            <a:ext cx="8001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B919E56-CAAF-34F5-A67F-995921DD193B}"/>
              </a:ext>
            </a:extLst>
          </p:cNvPr>
          <p:cNvSpPr txBox="1"/>
          <p:nvPr/>
        </p:nvSpPr>
        <p:spPr>
          <a:xfrm>
            <a:off x="4855779" y="6050180"/>
            <a:ext cx="6096000" cy="307777"/>
          </a:xfrm>
          <a:prstGeom prst="rect">
            <a:avLst/>
          </a:prstGeom>
          <a:noFill/>
        </p:spPr>
        <p:txBody>
          <a:bodyPr wrap="square">
            <a:spAutoFit/>
          </a:bodyPr>
          <a:lstStyle/>
          <a:p>
            <a:r>
              <a:rPr lang="en-IN" dirty="0"/>
              <a:t>https://llama.meta.com</a:t>
            </a:r>
          </a:p>
        </p:txBody>
      </p:sp>
    </p:spTree>
    <p:extLst>
      <p:ext uri="{BB962C8B-B14F-4D97-AF65-F5344CB8AC3E}">
        <p14:creationId xmlns:p14="http://schemas.microsoft.com/office/powerpoint/2010/main" val="299526032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8B6021-22FA-F2C0-0272-813D066FC5F9}"/>
              </a:ext>
            </a:extLst>
          </p:cNvPr>
          <p:cNvPicPr>
            <a:picLocks noChangeAspect="1"/>
          </p:cNvPicPr>
          <p:nvPr/>
        </p:nvPicPr>
        <p:blipFill rotWithShape="1">
          <a:blip r:embed="rId2"/>
          <a:srcRect r="1638"/>
          <a:stretch/>
        </p:blipFill>
        <p:spPr>
          <a:xfrm>
            <a:off x="99848" y="779823"/>
            <a:ext cx="11992303" cy="5298354"/>
          </a:xfrm>
          <a:prstGeom prst="rect">
            <a:avLst/>
          </a:prstGeom>
        </p:spPr>
      </p:pic>
      <p:sp>
        <p:nvSpPr>
          <p:cNvPr id="5" name="Rectangle 4">
            <a:extLst>
              <a:ext uri="{FF2B5EF4-FFF2-40B4-BE49-F238E27FC236}">
                <a16:creationId xmlns:a16="http://schemas.microsoft.com/office/drawing/2014/main" id="{AEA42D73-FF76-8151-99D8-58A9A4A5BDA4}"/>
              </a:ext>
            </a:extLst>
          </p:cNvPr>
          <p:cNvSpPr/>
          <p:nvPr/>
        </p:nvSpPr>
        <p:spPr>
          <a:xfrm>
            <a:off x="99848" y="779823"/>
            <a:ext cx="11992303" cy="3350743"/>
          </a:xfrm>
          <a:prstGeom prst="rect">
            <a:avLst/>
          </a:prstGeom>
          <a:solidFill>
            <a:schemeClr val="tx2">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DB3FACF-85DE-566D-EF75-A1F47965B85D}"/>
              </a:ext>
            </a:extLst>
          </p:cNvPr>
          <p:cNvSpPr/>
          <p:nvPr/>
        </p:nvSpPr>
        <p:spPr>
          <a:xfrm>
            <a:off x="99848" y="4579312"/>
            <a:ext cx="11992303" cy="1498865"/>
          </a:xfrm>
          <a:prstGeom prst="rect">
            <a:avLst/>
          </a:prstGeom>
          <a:solidFill>
            <a:schemeClr val="tx2">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5064300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Photo by Nick Chiaramonte on April 25, 2024. May be a cartoon of emu and text that says 'LLaMA 3 405B The evolution of 00 Meta's LLaMa LARGE LANGUAGE MODEL META AI WHAT LAMA? PARAMETERCOUNT PARAMETER COUNT Meta Rolcasos Models This double heparamete eranete oftheanginal Tiors: arge Medium Small Just onths aftertt OpenA SIGPT.| leased LLAMA Model $125 Estimated ated cast rain LLaMa cost estimate atec $7M to LLaMA 1 65B LaMA's new Smallest8 LLaMA 2 70B 708 OBMedel 70 33B 7B FEB FEB2023 2023 8B 13B 7B JUL JUL2023 2023 APR 2024* MADE VISUAL'.">
            <a:extLst>
              <a:ext uri="{FF2B5EF4-FFF2-40B4-BE49-F238E27FC236}">
                <a16:creationId xmlns:a16="http://schemas.microsoft.com/office/drawing/2014/main" id="{E86DDB7E-5DB4-B049-F5AD-BF38D1A585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8925" y="0"/>
            <a:ext cx="653415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5E98D93-0AEE-608D-2170-1B9EB4599A17}"/>
              </a:ext>
            </a:extLst>
          </p:cNvPr>
          <p:cNvSpPr txBox="1"/>
          <p:nvPr/>
        </p:nvSpPr>
        <p:spPr>
          <a:xfrm>
            <a:off x="294290" y="6119336"/>
            <a:ext cx="2333297" cy="738664"/>
          </a:xfrm>
          <a:prstGeom prst="rect">
            <a:avLst/>
          </a:prstGeom>
          <a:noFill/>
        </p:spPr>
        <p:txBody>
          <a:bodyPr wrap="square">
            <a:spAutoFit/>
          </a:bodyPr>
          <a:lstStyle/>
          <a:p>
            <a:r>
              <a:rPr lang="en-IN" dirty="0"/>
              <a:t>https://www.threads.net/@realtornickc/post/C6NVyAdtXuE</a:t>
            </a:r>
          </a:p>
        </p:txBody>
      </p:sp>
    </p:spTree>
    <p:extLst>
      <p:ext uri="{BB962C8B-B14F-4D97-AF65-F5344CB8AC3E}">
        <p14:creationId xmlns:p14="http://schemas.microsoft.com/office/powerpoint/2010/main" val="3437836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a number of years&#10;&#10;Description automatically generated with medium confidence">
            <a:extLst>
              <a:ext uri="{FF2B5EF4-FFF2-40B4-BE49-F238E27FC236}">
                <a16:creationId xmlns:a16="http://schemas.microsoft.com/office/drawing/2014/main" id="{7712E05D-D156-AE13-D6DE-DAFC23148A6E}"/>
              </a:ext>
            </a:extLst>
          </p:cNvPr>
          <p:cNvPicPr>
            <a:picLocks noChangeAspect="1"/>
          </p:cNvPicPr>
          <p:nvPr/>
        </p:nvPicPr>
        <p:blipFill>
          <a:blip r:embed="rId2"/>
          <a:stretch>
            <a:fillRect/>
          </a:stretch>
        </p:blipFill>
        <p:spPr>
          <a:xfrm>
            <a:off x="1852625" y="367631"/>
            <a:ext cx="8486750" cy="6122738"/>
          </a:xfrm>
          <a:prstGeom prst="rect">
            <a:avLst/>
          </a:prstGeom>
        </p:spPr>
      </p:pic>
    </p:spTree>
    <p:extLst>
      <p:ext uri="{BB962C8B-B14F-4D97-AF65-F5344CB8AC3E}">
        <p14:creationId xmlns:p14="http://schemas.microsoft.com/office/powerpoint/2010/main" val="309529430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072DBC-B087-43EE-4781-1437BFEBB75A}"/>
              </a:ext>
            </a:extLst>
          </p:cNvPr>
          <p:cNvPicPr>
            <a:picLocks noChangeAspect="1"/>
          </p:cNvPicPr>
          <p:nvPr/>
        </p:nvPicPr>
        <p:blipFill>
          <a:blip r:embed="rId2"/>
          <a:stretch>
            <a:fillRect/>
          </a:stretch>
        </p:blipFill>
        <p:spPr>
          <a:xfrm>
            <a:off x="1075764" y="0"/>
            <a:ext cx="10040471" cy="6858000"/>
          </a:xfrm>
          <a:prstGeom prst="rect">
            <a:avLst/>
          </a:prstGeom>
        </p:spPr>
      </p:pic>
    </p:spTree>
    <p:extLst>
      <p:ext uri="{BB962C8B-B14F-4D97-AF65-F5344CB8AC3E}">
        <p14:creationId xmlns:p14="http://schemas.microsoft.com/office/powerpoint/2010/main" val="37706586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282DE-0B6A-C8A5-FEB6-3C495E92682B}"/>
              </a:ext>
            </a:extLst>
          </p:cNvPr>
          <p:cNvSpPr>
            <a:spLocks noGrp="1"/>
          </p:cNvSpPr>
          <p:nvPr>
            <p:ph type="title"/>
          </p:nvPr>
        </p:nvSpPr>
        <p:spPr>
          <a:xfrm>
            <a:off x="838200" y="365125"/>
            <a:ext cx="10515600" cy="727951"/>
          </a:xfrm>
        </p:spPr>
        <p:txBody>
          <a:bodyPr/>
          <a:lstStyle/>
          <a:p>
            <a:r>
              <a:rPr lang="en-US" dirty="0"/>
              <a:t>Prompt Template</a:t>
            </a:r>
            <a:endParaRPr lang="en-IN" dirty="0"/>
          </a:p>
        </p:txBody>
      </p:sp>
      <p:sp>
        <p:nvSpPr>
          <p:cNvPr id="3" name="TextBox 2">
            <a:extLst>
              <a:ext uri="{FF2B5EF4-FFF2-40B4-BE49-F238E27FC236}">
                <a16:creationId xmlns:a16="http://schemas.microsoft.com/office/drawing/2014/main" id="{C9A3B74A-C548-527F-B7E1-186BB160CE3F}"/>
              </a:ext>
            </a:extLst>
          </p:cNvPr>
          <p:cNvSpPr txBox="1"/>
          <p:nvPr/>
        </p:nvSpPr>
        <p:spPr>
          <a:xfrm>
            <a:off x="838200" y="1225982"/>
            <a:ext cx="11508828" cy="1969770"/>
          </a:xfrm>
          <a:prstGeom prst="rect">
            <a:avLst/>
          </a:prstGeom>
          <a:noFill/>
        </p:spPr>
        <p:txBody>
          <a:bodyPr wrap="square" rtlCol="0">
            <a:spAutoFit/>
          </a:bodyPr>
          <a:lstStyle/>
          <a:p>
            <a:r>
              <a:rPr lang="en-US" sz="1800" dirty="0"/>
              <a:t>Llama 3 chat:</a:t>
            </a:r>
          </a:p>
          <a:p>
            <a:pPr marL="285750" indent="-285750">
              <a:buFont typeface="Arial" panose="020B0604020202020204" pitchFamily="34" charset="0"/>
              <a:buChar char="•"/>
            </a:pPr>
            <a:r>
              <a:rPr lang="en-US" sz="1800" dirty="0"/>
              <a:t>Specifies the start of the prompt</a:t>
            </a:r>
          </a:p>
          <a:p>
            <a:pPr marL="285750" indent="-285750">
              <a:buFont typeface="Arial" panose="020B0604020202020204" pitchFamily="34" charset="0"/>
              <a:buChar char="•"/>
            </a:pPr>
            <a:r>
              <a:rPr lang="en-US" sz="1800" dirty="0"/>
              <a:t>Specifies the role for the following message i.e. “user”</a:t>
            </a:r>
          </a:p>
          <a:p>
            <a:pPr marL="285750" indent="-285750">
              <a:buFont typeface="Arial" panose="020B0604020202020204" pitchFamily="34" charset="0"/>
              <a:buChar char="•"/>
            </a:pPr>
            <a:r>
              <a:rPr lang="en-US" sz="1800" dirty="0"/>
              <a:t>The input message (from “user”)</a:t>
            </a:r>
          </a:p>
          <a:p>
            <a:pPr marL="285750" indent="-285750">
              <a:buFont typeface="Arial" panose="020B0604020202020204" pitchFamily="34" charset="0"/>
              <a:buChar char="•"/>
            </a:pPr>
            <a:r>
              <a:rPr lang="en-US" sz="1800" dirty="0"/>
              <a:t>Specifies the end of the input message</a:t>
            </a:r>
          </a:p>
          <a:p>
            <a:pPr marL="285750" indent="-285750">
              <a:buFont typeface="Arial" panose="020B0604020202020204" pitchFamily="34" charset="0"/>
              <a:buChar char="•"/>
            </a:pPr>
            <a:r>
              <a:rPr lang="en-US" sz="1800" dirty="0"/>
              <a:t>Specifies the role for the following message i.e. “assistant”</a:t>
            </a:r>
          </a:p>
          <a:p>
            <a:endParaRPr lang="en-IN" dirty="0"/>
          </a:p>
        </p:txBody>
      </p:sp>
      <p:pic>
        <p:nvPicPr>
          <p:cNvPr id="7" name="Picture 6">
            <a:extLst>
              <a:ext uri="{FF2B5EF4-FFF2-40B4-BE49-F238E27FC236}">
                <a16:creationId xmlns:a16="http://schemas.microsoft.com/office/drawing/2014/main" id="{90280D2F-1D71-245C-6874-1649C5DEC7CB}"/>
              </a:ext>
            </a:extLst>
          </p:cNvPr>
          <p:cNvPicPr>
            <a:picLocks noChangeAspect="1"/>
          </p:cNvPicPr>
          <p:nvPr/>
        </p:nvPicPr>
        <p:blipFill>
          <a:blip r:embed="rId2"/>
          <a:stretch>
            <a:fillRect/>
          </a:stretch>
        </p:blipFill>
        <p:spPr>
          <a:xfrm>
            <a:off x="2502406" y="4074779"/>
            <a:ext cx="7649643" cy="1952898"/>
          </a:xfrm>
          <a:prstGeom prst="rect">
            <a:avLst/>
          </a:prstGeom>
        </p:spPr>
      </p:pic>
    </p:spTree>
    <p:extLst>
      <p:ext uri="{BB962C8B-B14F-4D97-AF65-F5344CB8AC3E}">
        <p14:creationId xmlns:p14="http://schemas.microsoft.com/office/powerpoint/2010/main" val="13009517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F8C99-6C65-EB37-FF11-4B011656BF27}"/>
              </a:ext>
            </a:extLst>
          </p:cNvPr>
          <p:cNvSpPr>
            <a:spLocks noGrp="1"/>
          </p:cNvSpPr>
          <p:nvPr>
            <p:ph type="title"/>
          </p:nvPr>
        </p:nvSpPr>
        <p:spPr/>
        <p:txBody>
          <a:bodyPr/>
          <a:lstStyle/>
          <a:p>
            <a:r>
              <a:rPr lang="en-US" dirty="0"/>
              <a:t>Llama Guard</a:t>
            </a:r>
            <a:endParaRPr lang="en-IN" dirty="0"/>
          </a:p>
        </p:txBody>
      </p:sp>
      <p:sp>
        <p:nvSpPr>
          <p:cNvPr id="3" name="Text Placeholder 2">
            <a:extLst>
              <a:ext uri="{FF2B5EF4-FFF2-40B4-BE49-F238E27FC236}">
                <a16:creationId xmlns:a16="http://schemas.microsoft.com/office/drawing/2014/main" id="{A54D9946-7E9F-E07C-9487-7A0F42C04B72}"/>
              </a:ext>
            </a:extLst>
          </p:cNvPr>
          <p:cNvSpPr>
            <a:spLocks noGrp="1"/>
          </p:cNvSpPr>
          <p:nvPr>
            <p:ph type="body" sz="quarter" idx="13"/>
          </p:nvPr>
        </p:nvSpPr>
        <p:spPr/>
        <p:txBody>
          <a:bodyPr/>
          <a:lstStyle/>
          <a:p>
            <a:r>
              <a:rPr lang="en-US" dirty="0"/>
              <a:t>An LLM that generates text in its output that indicates whether a given prompt or response is safe or unsafe, and if unsafe, it also lists the content categories violated.</a:t>
            </a:r>
            <a:endParaRPr lang="en-IN" dirty="0"/>
          </a:p>
        </p:txBody>
      </p:sp>
      <p:pic>
        <p:nvPicPr>
          <p:cNvPr id="4098" name="Picture 2">
            <a:extLst>
              <a:ext uri="{FF2B5EF4-FFF2-40B4-BE49-F238E27FC236}">
                <a16:creationId xmlns:a16="http://schemas.microsoft.com/office/drawing/2014/main" id="{5DA1CE10-D25F-B73C-672D-E899FCF60B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793" y="2841078"/>
            <a:ext cx="5486400" cy="30861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08189BC-831B-83E7-A823-63EB530FB847}"/>
              </a:ext>
            </a:extLst>
          </p:cNvPr>
          <p:cNvPicPr>
            <a:picLocks noChangeAspect="1"/>
          </p:cNvPicPr>
          <p:nvPr/>
        </p:nvPicPr>
        <p:blipFill>
          <a:blip r:embed="rId3"/>
          <a:stretch>
            <a:fillRect/>
          </a:stretch>
        </p:blipFill>
        <p:spPr>
          <a:xfrm>
            <a:off x="7288924" y="3074257"/>
            <a:ext cx="4239217" cy="2619741"/>
          </a:xfrm>
          <a:prstGeom prst="rect">
            <a:avLst/>
          </a:prstGeom>
        </p:spPr>
      </p:pic>
    </p:spTree>
    <p:extLst>
      <p:ext uri="{BB962C8B-B14F-4D97-AF65-F5344CB8AC3E}">
        <p14:creationId xmlns:p14="http://schemas.microsoft.com/office/powerpoint/2010/main" val="149811402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5DFED-F610-90D3-10ED-D3DADF40C09D}"/>
              </a:ext>
            </a:extLst>
          </p:cNvPr>
          <p:cNvSpPr>
            <a:spLocks noGrp="1"/>
          </p:cNvSpPr>
          <p:nvPr>
            <p:ph type="title"/>
          </p:nvPr>
        </p:nvSpPr>
        <p:spPr/>
        <p:txBody>
          <a:bodyPr/>
          <a:lstStyle/>
          <a:p>
            <a:r>
              <a:rPr lang="en-US" dirty="0"/>
              <a:t>Code Llama</a:t>
            </a:r>
            <a:endParaRPr lang="en-IN" dirty="0"/>
          </a:p>
        </p:txBody>
      </p:sp>
      <p:sp>
        <p:nvSpPr>
          <p:cNvPr id="3" name="Text Placeholder 2">
            <a:extLst>
              <a:ext uri="{FF2B5EF4-FFF2-40B4-BE49-F238E27FC236}">
                <a16:creationId xmlns:a16="http://schemas.microsoft.com/office/drawing/2014/main" id="{1A644F5D-2DF8-994E-3083-DD30EFC67F44}"/>
              </a:ext>
            </a:extLst>
          </p:cNvPr>
          <p:cNvSpPr>
            <a:spLocks noGrp="1"/>
          </p:cNvSpPr>
          <p:nvPr>
            <p:ph type="body" sz="quarter" idx="13"/>
          </p:nvPr>
        </p:nvSpPr>
        <p:spPr/>
        <p:txBody>
          <a:bodyPr/>
          <a:lstStyle/>
          <a:p>
            <a:r>
              <a:rPr lang="en-US" dirty="0"/>
              <a:t>These models are designed for general code synthesis and understanding</a:t>
            </a:r>
            <a:endParaRPr lang="en-IN" dirty="0"/>
          </a:p>
        </p:txBody>
      </p:sp>
      <p:pic>
        <p:nvPicPr>
          <p:cNvPr id="5" name="Picture 4">
            <a:extLst>
              <a:ext uri="{FF2B5EF4-FFF2-40B4-BE49-F238E27FC236}">
                <a16:creationId xmlns:a16="http://schemas.microsoft.com/office/drawing/2014/main" id="{C5DF9FBA-FD9D-98CC-6AE4-489625A8DA34}"/>
              </a:ext>
            </a:extLst>
          </p:cNvPr>
          <p:cNvPicPr>
            <a:picLocks noChangeAspect="1"/>
          </p:cNvPicPr>
          <p:nvPr/>
        </p:nvPicPr>
        <p:blipFill>
          <a:blip r:embed="rId2"/>
          <a:stretch>
            <a:fillRect/>
          </a:stretch>
        </p:blipFill>
        <p:spPr>
          <a:xfrm>
            <a:off x="2314047" y="2366101"/>
            <a:ext cx="7563906" cy="2924583"/>
          </a:xfrm>
          <a:prstGeom prst="rect">
            <a:avLst/>
          </a:prstGeom>
        </p:spPr>
      </p:pic>
    </p:spTree>
    <p:extLst>
      <p:ext uri="{BB962C8B-B14F-4D97-AF65-F5344CB8AC3E}">
        <p14:creationId xmlns:p14="http://schemas.microsoft.com/office/powerpoint/2010/main" val="135218247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3F86B-07E6-5320-4BE5-905703B216E4}"/>
              </a:ext>
            </a:extLst>
          </p:cNvPr>
          <p:cNvSpPr>
            <a:spLocks noGrp="1"/>
          </p:cNvSpPr>
          <p:nvPr>
            <p:ph type="title"/>
          </p:nvPr>
        </p:nvSpPr>
        <p:spPr/>
        <p:txBody>
          <a:bodyPr/>
          <a:lstStyle/>
          <a:p>
            <a:r>
              <a:rPr lang="en-US" dirty="0"/>
              <a:t>Running locally</a:t>
            </a:r>
            <a:endParaRPr lang="en-IN" dirty="0"/>
          </a:p>
        </p:txBody>
      </p:sp>
      <p:sp>
        <p:nvSpPr>
          <p:cNvPr id="4" name="TextBox 3">
            <a:extLst>
              <a:ext uri="{FF2B5EF4-FFF2-40B4-BE49-F238E27FC236}">
                <a16:creationId xmlns:a16="http://schemas.microsoft.com/office/drawing/2014/main" id="{68C92B8A-231D-7934-3574-BEFAF8D2D78E}"/>
              </a:ext>
            </a:extLst>
          </p:cNvPr>
          <p:cNvSpPr txBox="1"/>
          <p:nvPr/>
        </p:nvSpPr>
        <p:spPr>
          <a:xfrm>
            <a:off x="838200" y="2204237"/>
            <a:ext cx="8392886" cy="2677656"/>
          </a:xfrm>
          <a:prstGeom prst="rect">
            <a:avLst/>
          </a:prstGeom>
          <a:noFill/>
        </p:spPr>
        <p:txBody>
          <a:bodyPr wrap="square">
            <a:spAutoFit/>
          </a:bodyPr>
          <a:lstStyle/>
          <a:p>
            <a:r>
              <a:rPr lang="en-IN" sz="2400" dirty="0"/>
              <a:t>import transformers</a:t>
            </a:r>
          </a:p>
          <a:p>
            <a:r>
              <a:rPr lang="en-IN" sz="2400" dirty="0"/>
              <a:t>import torch</a:t>
            </a:r>
          </a:p>
          <a:p>
            <a:endParaRPr lang="en-IN" sz="2400" dirty="0"/>
          </a:p>
          <a:p>
            <a:r>
              <a:rPr lang="en-IN" sz="2400" dirty="0" err="1"/>
              <a:t>model_id</a:t>
            </a:r>
            <a:r>
              <a:rPr lang="en-IN" sz="2400" dirty="0"/>
              <a:t> = "meta-llama/Meta-Llama-3-70B"</a:t>
            </a:r>
          </a:p>
          <a:p>
            <a:endParaRPr lang="en-IN" sz="2400" dirty="0"/>
          </a:p>
          <a:p>
            <a:r>
              <a:rPr lang="en-IN" sz="2400" dirty="0"/>
              <a:t>pipeline = </a:t>
            </a:r>
            <a:r>
              <a:rPr lang="en-IN" sz="2400" dirty="0" err="1"/>
              <a:t>transformers.pipeline</a:t>
            </a:r>
            <a:r>
              <a:rPr lang="en-IN" sz="2400" dirty="0"/>
              <a:t>(</a:t>
            </a:r>
          </a:p>
          <a:p>
            <a:r>
              <a:rPr lang="en-IN" sz="2400" dirty="0"/>
              <a:t>pipeline("Hey how are you doing today?")</a:t>
            </a:r>
          </a:p>
        </p:txBody>
      </p:sp>
    </p:spTree>
    <p:extLst>
      <p:ext uri="{BB962C8B-B14F-4D97-AF65-F5344CB8AC3E}">
        <p14:creationId xmlns:p14="http://schemas.microsoft.com/office/powerpoint/2010/main" val="208517004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0168D-04D2-0DA1-4524-1984C680EA32}"/>
              </a:ext>
            </a:extLst>
          </p:cNvPr>
          <p:cNvSpPr>
            <a:spLocks noGrp="1"/>
          </p:cNvSpPr>
          <p:nvPr>
            <p:ph type="title"/>
          </p:nvPr>
        </p:nvSpPr>
        <p:spPr/>
        <p:txBody>
          <a:bodyPr/>
          <a:lstStyle/>
          <a:p>
            <a:r>
              <a:rPr lang="en-US" dirty="0"/>
              <a:t>Mistral</a:t>
            </a:r>
            <a:endParaRPr lang="en-IN" dirty="0"/>
          </a:p>
        </p:txBody>
      </p:sp>
      <p:pic>
        <p:nvPicPr>
          <p:cNvPr id="1026" name="Picture 2" descr="drawing">
            <a:extLst>
              <a:ext uri="{FF2B5EF4-FFF2-40B4-BE49-F238E27FC236}">
                <a16:creationId xmlns:a16="http://schemas.microsoft.com/office/drawing/2014/main" id="{13C0C091-8DBA-EC5C-CDCF-3158A494C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1655" y="1902371"/>
            <a:ext cx="8618483" cy="467732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55D0349-5982-E76A-8201-1F38D189CF4F}"/>
              </a:ext>
            </a:extLst>
          </p:cNvPr>
          <p:cNvSpPr txBox="1"/>
          <p:nvPr/>
        </p:nvSpPr>
        <p:spPr>
          <a:xfrm>
            <a:off x="5257800" y="1536799"/>
            <a:ext cx="6096000" cy="307777"/>
          </a:xfrm>
          <a:prstGeom prst="rect">
            <a:avLst/>
          </a:prstGeom>
          <a:noFill/>
        </p:spPr>
        <p:txBody>
          <a:bodyPr wrap="square">
            <a:spAutoFit/>
          </a:bodyPr>
          <a:lstStyle/>
          <a:p>
            <a:r>
              <a:rPr lang="en-IN" dirty="0"/>
              <a:t>https://mistral.ai</a:t>
            </a:r>
          </a:p>
        </p:txBody>
      </p:sp>
    </p:spTree>
    <p:extLst>
      <p:ext uri="{BB962C8B-B14F-4D97-AF65-F5344CB8AC3E}">
        <p14:creationId xmlns:p14="http://schemas.microsoft.com/office/powerpoint/2010/main" val="85429462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A7C624-197E-8D9C-9965-A6187D03F53F}"/>
              </a:ext>
            </a:extLst>
          </p:cNvPr>
          <p:cNvPicPr>
            <a:picLocks noChangeAspect="1"/>
          </p:cNvPicPr>
          <p:nvPr/>
        </p:nvPicPr>
        <p:blipFill>
          <a:blip r:embed="rId2"/>
          <a:stretch>
            <a:fillRect/>
          </a:stretch>
        </p:blipFill>
        <p:spPr>
          <a:xfrm>
            <a:off x="2441623" y="185256"/>
            <a:ext cx="7135221" cy="4184829"/>
          </a:xfrm>
          <a:prstGeom prst="rect">
            <a:avLst/>
          </a:prstGeom>
        </p:spPr>
      </p:pic>
      <p:pic>
        <p:nvPicPr>
          <p:cNvPr id="6" name="Picture 5">
            <a:extLst>
              <a:ext uri="{FF2B5EF4-FFF2-40B4-BE49-F238E27FC236}">
                <a16:creationId xmlns:a16="http://schemas.microsoft.com/office/drawing/2014/main" id="{1C1F4E49-A648-0132-AC18-168C22C94F15}"/>
              </a:ext>
            </a:extLst>
          </p:cNvPr>
          <p:cNvPicPr>
            <a:picLocks noChangeAspect="1"/>
          </p:cNvPicPr>
          <p:nvPr/>
        </p:nvPicPr>
        <p:blipFill>
          <a:blip r:embed="rId3"/>
          <a:stretch>
            <a:fillRect/>
          </a:stretch>
        </p:blipFill>
        <p:spPr>
          <a:xfrm>
            <a:off x="2441623" y="4386425"/>
            <a:ext cx="7135221" cy="2286319"/>
          </a:xfrm>
          <a:prstGeom prst="rect">
            <a:avLst/>
          </a:prstGeom>
        </p:spPr>
      </p:pic>
    </p:spTree>
    <p:extLst>
      <p:ext uri="{BB962C8B-B14F-4D97-AF65-F5344CB8AC3E}">
        <p14:creationId xmlns:p14="http://schemas.microsoft.com/office/powerpoint/2010/main" val="201623222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3E8806A-D92D-3D57-83AD-D74355671D4E}"/>
              </a:ext>
            </a:extLst>
          </p:cNvPr>
          <p:cNvSpPr>
            <a:spLocks noGrp="1"/>
          </p:cNvSpPr>
          <p:nvPr>
            <p:ph type="body" sz="quarter" idx="13"/>
          </p:nvPr>
        </p:nvSpPr>
        <p:spPr>
          <a:xfrm>
            <a:off x="838200" y="472966"/>
            <a:ext cx="10515600" cy="5613509"/>
          </a:xfrm>
        </p:spPr>
        <p:txBody>
          <a:bodyPr/>
          <a:lstStyle/>
          <a:p>
            <a:r>
              <a:rPr lang="en-US" dirty="0"/>
              <a:t>Mistral Small: Simple tasks that one can do in bulk</a:t>
            </a:r>
          </a:p>
          <a:p>
            <a:endParaRPr lang="en-US" dirty="0"/>
          </a:p>
          <a:p>
            <a:endParaRPr lang="en-US" dirty="0"/>
          </a:p>
          <a:p>
            <a:endParaRPr lang="en-US" dirty="0"/>
          </a:p>
          <a:p>
            <a:endParaRPr lang="en-US" dirty="0"/>
          </a:p>
          <a:p>
            <a:endParaRPr lang="en-US" dirty="0"/>
          </a:p>
          <a:p>
            <a:r>
              <a:rPr lang="en-US" dirty="0"/>
              <a:t>Mistral 8x22B: Intermediate tasks that require language transformation</a:t>
            </a:r>
            <a:endParaRPr lang="en-IN" dirty="0"/>
          </a:p>
        </p:txBody>
      </p:sp>
      <p:pic>
        <p:nvPicPr>
          <p:cNvPr id="5" name="Picture 4">
            <a:extLst>
              <a:ext uri="{FF2B5EF4-FFF2-40B4-BE49-F238E27FC236}">
                <a16:creationId xmlns:a16="http://schemas.microsoft.com/office/drawing/2014/main" id="{4316FB90-2C7C-8E89-A761-F6E01EC22810}"/>
              </a:ext>
            </a:extLst>
          </p:cNvPr>
          <p:cNvPicPr>
            <a:picLocks noChangeAspect="1"/>
          </p:cNvPicPr>
          <p:nvPr/>
        </p:nvPicPr>
        <p:blipFill>
          <a:blip r:embed="rId2"/>
          <a:stretch>
            <a:fillRect/>
          </a:stretch>
        </p:blipFill>
        <p:spPr>
          <a:xfrm>
            <a:off x="1296154" y="1213000"/>
            <a:ext cx="8002117" cy="1762371"/>
          </a:xfrm>
          <a:prstGeom prst="rect">
            <a:avLst/>
          </a:prstGeom>
        </p:spPr>
      </p:pic>
      <p:pic>
        <p:nvPicPr>
          <p:cNvPr id="7" name="Picture 6">
            <a:extLst>
              <a:ext uri="{FF2B5EF4-FFF2-40B4-BE49-F238E27FC236}">
                <a16:creationId xmlns:a16="http://schemas.microsoft.com/office/drawing/2014/main" id="{FBEF6880-B296-ABCC-038F-DE500C53E498}"/>
              </a:ext>
            </a:extLst>
          </p:cNvPr>
          <p:cNvPicPr>
            <a:picLocks noChangeAspect="1"/>
          </p:cNvPicPr>
          <p:nvPr/>
        </p:nvPicPr>
        <p:blipFill>
          <a:blip r:embed="rId3"/>
          <a:stretch>
            <a:fillRect/>
          </a:stretch>
        </p:blipFill>
        <p:spPr>
          <a:xfrm>
            <a:off x="2238703" y="4551264"/>
            <a:ext cx="6657380" cy="1833770"/>
          </a:xfrm>
          <a:prstGeom prst="rect">
            <a:avLst/>
          </a:prstGeom>
        </p:spPr>
      </p:pic>
    </p:spTree>
    <p:extLst>
      <p:ext uri="{BB962C8B-B14F-4D97-AF65-F5344CB8AC3E}">
        <p14:creationId xmlns:p14="http://schemas.microsoft.com/office/powerpoint/2010/main" val="20578173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62E328-02BC-F43B-3DBD-1738B19FD92E}"/>
              </a:ext>
            </a:extLst>
          </p:cNvPr>
          <p:cNvSpPr>
            <a:spLocks noGrp="1"/>
          </p:cNvSpPr>
          <p:nvPr>
            <p:ph type="body" sz="quarter" idx="13"/>
          </p:nvPr>
        </p:nvSpPr>
        <p:spPr>
          <a:xfrm>
            <a:off x="838200" y="536028"/>
            <a:ext cx="10515600" cy="5550447"/>
          </a:xfrm>
        </p:spPr>
        <p:txBody>
          <a:bodyPr/>
          <a:lstStyle/>
          <a:p>
            <a:r>
              <a:rPr lang="en-US" dirty="0"/>
              <a:t>Mistral Large: Complex tasks that require large reasoning capabilities or are highly specialized</a:t>
            </a:r>
            <a:endParaRPr lang="en-IN" dirty="0"/>
          </a:p>
        </p:txBody>
      </p:sp>
      <p:pic>
        <p:nvPicPr>
          <p:cNvPr id="5" name="Picture 4">
            <a:extLst>
              <a:ext uri="{FF2B5EF4-FFF2-40B4-BE49-F238E27FC236}">
                <a16:creationId xmlns:a16="http://schemas.microsoft.com/office/drawing/2014/main" id="{986D5958-15E6-FC72-A16C-A4F348EDC435}"/>
              </a:ext>
            </a:extLst>
          </p:cNvPr>
          <p:cNvPicPr>
            <a:picLocks noChangeAspect="1"/>
          </p:cNvPicPr>
          <p:nvPr/>
        </p:nvPicPr>
        <p:blipFill>
          <a:blip r:embed="rId2"/>
          <a:stretch>
            <a:fillRect/>
          </a:stretch>
        </p:blipFill>
        <p:spPr>
          <a:xfrm>
            <a:off x="1803604" y="1556020"/>
            <a:ext cx="8059275" cy="2400635"/>
          </a:xfrm>
          <a:prstGeom prst="rect">
            <a:avLst/>
          </a:prstGeom>
        </p:spPr>
      </p:pic>
      <p:pic>
        <p:nvPicPr>
          <p:cNvPr id="7" name="Picture 6">
            <a:extLst>
              <a:ext uri="{FF2B5EF4-FFF2-40B4-BE49-F238E27FC236}">
                <a16:creationId xmlns:a16="http://schemas.microsoft.com/office/drawing/2014/main" id="{F35483DF-4C8A-D6CD-582F-B6AFD34CD812}"/>
              </a:ext>
            </a:extLst>
          </p:cNvPr>
          <p:cNvPicPr>
            <a:picLocks noChangeAspect="1"/>
          </p:cNvPicPr>
          <p:nvPr/>
        </p:nvPicPr>
        <p:blipFill>
          <a:blip r:embed="rId3"/>
          <a:stretch>
            <a:fillRect/>
          </a:stretch>
        </p:blipFill>
        <p:spPr>
          <a:xfrm>
            <a:off x="4059393" y="4150014"/>
            <a:ext cx="3255808" cy="2303931"/>
          </a:xfrm>
          <a:prstGeom prst="rect">
            <a:avLst/>
          </a:prstGeom>
        </p:spPr>
      </p:pic>
    </p:spTree>
    <p:extLst>
      <p:ext uri="{BB962C8B-B14F-4D97-AF65-F5344CB8AC3E}">
        <p14:creationId xmlns:p14="http://schemas.microsoft.com/office/powerpoint/2010/main" val="425025299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ADFF5-7D1A-952C-E1EC-7DB236B405A7}"/>
              </a:ext>
            </a:extLst>
          </p:cNvPr>
          <p:cNvSpPr>
            <a:spLocks noGrp="1"/>
          </p:cNvSpPr>
          <p:nvPr>
            <p:ph type="title"/>
          </p:nvPr>
        </p:nvSpPr>
        <p:spPr/>
        <p:txBody>
          <a:bodyPr/>
          <a:lstStyle/>
          <a:p>
            <a:r>
              <a:rPr lang="en-US" dirty="0"/>
              <a:t>Prompt Template</a:t>
            </a:r>
            <a:endParaRPr lang="en-IN" dirty="0"/>
          </a:p>
        </p:txBody>
      </p:sp>
      <p:pic>
        <p:nvPicPr>
          <p:cNvPr id="5" name="Picture 4">
            <a:extLst>
              <a:ext uri="{FF2B5EF4-FFF2-40B4-BE49-F238E27FC236}">
                <a16:creationId xmlns:a16="http://schemas.microsoft.com/office/drawing/2014/main" id="{36F8C9D7-F238-BE4F-5046-505E19121BD3}"/>
              </a:ext>
            </a:extLst>
          </p:cNvPr>
          <p:cNvPicPr>
            <a:picLocks noChangeAspect="1"/>
          </p:cNvPicPr>
          <p:nvPr/>
        </p:nvPicPr>
        <p:blipFill>
          <a:blip r:embed="rId2"/>
          <a:stretch>
            <a:fillRect/>
          </a:stretch>
        </p:blipFill>
        <p:spPr>
          <a:xfrm>
            <a:off x="2062112" y="1360460"/>
            <a:ext cx="7773485" cy="1971950"/>
          </a:xfrm>
          <a:prstGeom prst="rect">
            <a:avLst/>
          </a:prstGeom>
        </p:spPr>
      </p:pic>
    </p:spTree>
    <p:extLst>
      <p:ext uri="{BB962C8B-B14F-4D97-AF65-F5344CB8AC3E}">
        <p14:creationId xmlns:p14="http://schemas.microsoft.com/office/powerpoint/2010/main" val="2086607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80CD5-43AE-7D69-9DD1-26C28F4D2F7A}"/>
              </a:ext>
            </a:extLst>
          </p:cNvPr>
          <p:cNvSpPr>
            <a:spLocks noGrp="1"/>
          </p:cNvSpPr>
          <p:nvPr>
            <p:ph type="title"/>
          </p:nvPr>
        </p:nvSpPr>
        <p:spPr/>
        <p:txBody>
          <a:bodyPr/>
          <a:lstStyle/>
          <a:p>
            <a:r>
              <a:rPr lang="en-US" dirty="0" err="1"/>
              <a:t>LangChain</a:t>
            </a:r>
            <a:r>
              <a:rPr lang="en-US" dirty="0"/>
              <a:t> – a framework?</a:t>
            </a:r>
            <a:endParaRPr lang="en-IN" dirty="0"/>
          </a:p>
        </p:txBody>
      </p:sp>
      <p:sp>
        <p:nvSpPr>
          <p:cNvPr id="3" name="Text Placeholder 2">
            <a:extLst>
              <a:ext uri="{FF2B5EF4-FFF2-40B4-BE49-F238E27FC236}">
                <a16:creationId xmlns:a16="http://schemas.microsoft.com/office/drawing/2014/main" id="{A4652378-FDCD-9929-D739-E2F401E21030}"/>
              </a:ext>
            </a:extLst>
          </p:cNvPr>
          <p:cNvSpPr>
            <a:spLocks noGrp="1"/>
          </p:cNvSpPr>
          <p:nvPr>
            <p:ph type="body" sz="quarter" idx="13"/>
          </p:nvPr>
        </p:nvSpPr>
        <p:spPr/>
        <p:txBody>
          <a:bodyPr>
            <a:normAutofit/>
          </a:bodyPr>
          <a:lstStyle/>
          <a:p>
            <a:pPr rtl="0">
              <a:spcBef>
                <a:spcPts val="0"/>
              </a:spcBef>
              <a:spcAft>
                <a:spcPts val="0"/>
              </a:spcAft>
            </a:pPr>
            <a:r>
              <a:rPr lang="en-US" sz="2400" b="0" i="0" u="none" strike="noStrike" dirty="0" err="1">
                <a:solidFill>
                  <a:srgbClr val="000000"/>
                </a:solidFill>
                <a:effectLst/>
                <a:latin typeface="Arial" panose="020B0604020202020204" pitchFamily="34" charset="0"/>
              </a:rPr>
              <a:t>LangChain</a:t>
            </a:r>
            <a:r>
              <a:rPr lang="en-US" sz="2400" b="0" i="0" u="none" strike="noStrike" dirty="0">
                <a:solidFill>
                  <a:srgbClr val="000000"/>
                </a:solidFill>
                <a:effectLst/>
                <a:latin typeface="Arial" panose="020B0604020202020204" pitchFamily="34" charset="0"/>
              </a:rPr>
              <a:t> is considered a framework because it provides a structured way to build applications that leverage large language models (LLMs) by breaking down the process into modular, reusable components. </a:t>
            </a:r>
          </a:p>
          <a:p>
            <a:pPr rtl="0">
              <a:spcBef>
                <a:spcPts val="0"/>
              </a:spcBef>
              <a:spcAft>
                <a:spcPts val="0"/>
              </a:spcAft>
            </a:pPr>
            <a:r>
              <a:rPr lang="en-US" sz="2400" b="0" i="0" u="none" strike="noStrike" dirty="0">
                <a:solidFill>
                  <a:srgbClr val="000000"/>
                </a:solidFill>
                <a:effectLst/>
                <a:latin typeface="Arial" panose="020B0604020202020204" pitchFamily="34" charset="0"/>
              </a:rPr>
              <a:t>Some of the keyways </a:t>
            </a:r>
            <a:r>
              <a:rPr lang="en-US" sz="2400" b="0" i="0" u="none" strike="noStrike" dirty="0" err="1">
                <a:solidFill>
                  <a:srgbClr val="000000"/>
                </a:solidFill>
                <a:effectLst/>
                <a:latin typeface="Arial" panose="020B0604020202020204" pitchFamily="34" charset="0"/>
              </a:rPr>
              <a:t>LangChain</a:t>
            </a:r>
            <a:r>
              <a:rPr lang="en-US" sz="2400" b="0" i="0" u="none" strike="noStrike" dirty="0">
                <a:solidFill>
                  <a:srgbClr val="000000"/>
                </a:solidFill>
                <a:effectLst/>
                <a:latin typeface="Arial" panose="020B0604020202020204" pitchFamily="34" charset="0"/>
              </a:rPr>
              <a:t> acts as a framework:</a:t>
            </a:r>
            <a:br>
              <a:rPr lang="en-US" sz="3200" b="0" dirty="0">
                <a:effectLst/>
              </a:rPr>
            </a:br>
            <a:r>
              <a:rPr lang="en-US" sz="2000" b="0" i="0" u="none" strike="noStrike" dirty="0">
                <a:solidFill>
                  <a:srgbClr val="000000"/>
                </a:solidFill>
                <a:effectLst/>
                <a:latin typeface="Arial" panose="020B0604020202020204" pitchFamily="34" charset="0"/>
              </a:rPr>
              <a:t>1. Abstractions</a:t>
            </a:r>
          </a:p>
          <a:p>
            <a:pPr marL="508000" lvl="1" indent="0">
              <a:lnSpc>
                <a:spcPct val="150000"/>
              </a:lnSpc>
              <a:spcBef>
                <a:spcPts val="0"/>
              </a:spcBef>
              <a:buNone/>
            </a:pPr>
            <a:r>
              <a:rPr lang="en-US" sz="2000" b="0" i="0" u="none" strike="noStrike" dirty="0">
                <a:solidFill>
                  <a:srgbClr val="000000"/>
                </a:solidFill>
                <a:effectLst/>
                <a:latin typeface="Arial" panose="020B0604020202020204" pitchFamily="34" charset="0"/>
              </a:rPr>
              <a:t>2. Integration Points</a:t>
            </a:r>
            <a:br>
              <a:rPr lang="en-US" sz="2000" b="0" dirty="0">
                <a:effectLst/>
              </a:rPr>
            </a:br>
            <a:r>
              <a:rPr lang="en-US" sz="2000" b="0" i="0" u="none" strike="noStrike" dirty="0">
                <a:solidFill>
                  <a:srgbClr val="000000"/>
                </a:solidFill>
                <a:effectLst/>
                <a:latin typeface="Arial" panose="020B0604020202020204" pitchFamily="34" charset="0"/>
              </a:rPr>
              <a:t>3. Composability</a:t>
            </a:r>
          </a:p>
          <a:p>
            <a:pPr marL="508000" lvl="1" indent="0">
              <a:lnSpc>
                <a:spcPct val="150000"/>
              </a:lnSpc>
              <a:spcBef>
                <a:spcPts val="0"/>
              </a:spcBef>
              <a:buNone/>
            </a:pPr>
            <a:r>
              <a:rPr lang="en-US" sz="2000" b="0" i="0" u="none" strike="noStrike" dirty="0">
                <a:solidFill>
                  <a:srgbClr val="000000"/>
                </a:solidFill>
                <a:effectLst/>
                <a:latin typeface="Arial" panose="020B0604020202020204" pitchFamily="34" charset="0"/>
              </a:rPr>
              <a:t>4. Best Practices</a:t>
            </a:r>
            <a:br>
              <a:rPr lang="en-US" sz="2000" b="0" dirty="0">
                <a:effectLst/>
              </a:rPr>
            </a:br>
            <a:r>
              <a:rPr lang="en-US" sz="2000" b="0" i="0" u="none" strike="noStrike" dirty="0">
                <a:solidFill>
                  <a:srgbClr val="000000"/>
                </a:solidFill>
                <a:effectLst/>
                <a:latin typeface="Arial" panose="020B0604020202020204" pitchFamily="34" charset="0"/>
              </a:rPr>
              <a:t>5. Ecosystem</a:t>
            </a:r>
            <a:endParaRPr lang="en-IN" sz="2000" dirty="0"/>
          </a:p>
        </p:txBody>
      </p:sp>
    </p:spTree>
    <p:extLst>
      <p:ext uri="{BB962C8B-B14F-4D97-AF65-F5344CB8AC3E}">
        <p14:creationId xmlns:p14="http://schemas.microsoft.com/office/powerpoint/2010/main" val="346571932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47800-1243-3A6A-40FE-82EE0A30C09F}"/>
              </a:ext>
            </a:extLst>
          </p:cNvPr>
          <p:cNvSpPr>
            <a:spLocks noGrp="1"/>
          </p:cNvSpPr>
          <p:nvPr>
            <p:ph type="title"/>
          </p:nvPr>
        </p:nvSpPr>
        <p:spPr/>
        <p:txBody>
          <a:bodyPr/>
          <a:lstStyle/>
          <a:p>
            <a:r>
              <a:rPr lang="en-US" dirty="0" err="1"/>
              <a:t>HuggingFace</a:t>
            </a:r>
            <a:endParaRPr lang="en-IN" dirty="0"/>
          </a:p>
        </p:txBody>
      </p:sp>
      <p:pic>
        <p:nvPicPr>
          <p:cNvPr id="5" name="Picture 4">
            <a:extLst>
              <a:ext uri="{FF2B5EF4-FFF2-40B4-BE49-F238E27FC236}">
                <a16:creationId xmlns:a16="http://schemas.microsoft.com/office/drawing/2014/main" id="{6673B352-4AF4-1493-138E-492DC2B770EF}"/>
              </a:ext>
            </a:extLst>
          </p:cNvPr>
          <p:cNvPicPr>
            <a:picLocks noChangeAspect="1"/>
          </p:cNvPicPr>
          <p:nvPr/>
        </p:nvPicPr>
        <p:blipFill>
          <a:blip r:embed="rId2"/>
          <a:stretch>
            <a:fillRect/>
          </a:stretch>
        </p:blipFill>
        <p:spPr>
          <a:xfrm>
            <a:off x="2021597" y="1212213"/>
            <a:ext cx="7521796" cy="4931084"/>
          </a:xfrm>
          <a:prstGeom prst="rect">
            <a:avLst/>
          </a:prstGeom>
        </p:spPr>
      </p:pic>
      <p:sp>
        <p:nvSpPr>
          <p:cNvPr id="7" name="TextBox 6">
            <a:extLst>
              <a:ext uri="{FF2B5EF4-FFF2-40B4-BE49-F238E27FC236}">
                <a16:creationId xmlns:a16="http://schemas.microsoft.com/office/drawing/2014/main" id="{4F0F8326-7ABB-12B9-1E17-3B44AEB4D8FC}"/>
              </a:ext>
            </a:extLst>
          </p:cNvPr>
          <p:cNvSpPr txBox="1"/>
          <p:nvPr/>
        </p:nvSpPr>
        <p:spPr>
          <a:xfrm>
            <a:off x="4550979" y="6338986"/>
            <a:ext cx="6096000" cy="307777"/>
          </a:xfrm>
          <a:prstGeom prst="rect">
            <a:avLst/>
          </a:prstGeom>
          <a:noFill/>
        </p:spPr>
        <p:txBody>
          <a:bodyPr wrap="square">
            <a:spAutoFit/>
          </a:bodyPr>
          <a:lstStyle/>
          <a:p>
            <a:r>
              <a:rPr lang="en-IN" dirty="0"/>
              <a:t>https://huggingface.co</a:t>
            </a:r>
          </a:p>
        </p:txBody>
      </p:sp>
    </p:spTree>
    <p:extLst>
      <p:ext uri="{BB962C8B-B14F-4D97-AF65-F5344CB8AC3E}">
        <p14:creationId xmlns:p14="http://schemas.microsoft.com/office/powerpoint/2010/main" val="337517229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40FAF-2F61-2577-2B96-927B80CB2BF4}"/>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95AFC60C-3936-71DC-DA49-01989C59EA8B}"/>
              </a:ext>
            </a:extLst>
          </p:cNvPr>
          <p:cNvPicPr>
            <a:picLocks noChangeAspect="1"/>
          </p:cNvPicPr>
          <p:nvPr/>
        </p:nvPicPr>
        <p:blipFill>
          <a:blip r:embed="rId2"/>
          <a:stretch>
            <a:fillRect/>
          </a:stretch>
        </p:blipFill>
        <p:spPr>
          <a:xfrm>
            <a:off x="2058122" y="1204796"/>
            <a:ext cx="7846672" cy="4732804"/>
          </a:xfrm>
          <a:prstGeom prst="rect">
            <a:avLst/>
          </a:prstGeom>
        </p:spPr>
      </p:pic>
    </p:spTree>
    <p:extLst>
      <p:ext uri="{BB962C8B-B14F-4D97-AF65-F5344CB8AC3E}">
        <p14:creationId xmlns:p14="http://schemas.microsoft.com/office/powerpoint/2010/main" val="271633854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EB2A-3017-6D1E-6318-96C1BE6F0C62}"/>
              </a:ext>
            </a:extLst>
          </p:cNvPr>
          <p:cNvSpPr>
            <a:spLocks noGrp="1"/>
          </p:cNvSpPr>
          <p:nvPr>
            <p:ph type="title"/>
          </p:nvPr>
        </p:nvSpPr>
        <p:spPr/>
        <p:txBody>
          <a:bodyPr/>
          <a:lstStyle/>
          <a:p>
            <a:r>
              <a:rPr lang="en-US" dirty="0"/>
              <a:t>Models</a:t>
            </a:r>
            <a:endParaRPr lang="en-IN" dirty="0"/>
          </a:p>
        </p:txBody>
      </p:sp>
      <p:pic>
        <p:nvPicPr>
          <p:cNvPr id="5" name="Picture 4">
            <a:extLst>
              <a:ext uri="{FF2B5EF4-FFF2-40B4-BE49-F238E27FC236}">
                <a16:creationId xmlns:a16="http://schemas.microsoft.com/office/drawing/2014/main" id="{BD6BAB78-718B-BDC1-1C2A-7EA52A45F173}"/>
              </a:ext>
            </a:extLst>
          </p:cNvPr>
          <p:cNvPicPr>
            <a:picLocks noChangeAspect="1"/>
          </p:cNvPicPr>
          <p:nvPr/>
        </p:nvPicPr>
        <p:blipFill>
          <a:blip r:embed="rId2"/>
          <a:stretch>
            <a:fillRect/>
          </a:stretch>
        </p:blipFill>
        <p:spPr>
          <a:xfrm>
            <a:off x="1292772" y="1206062"/>
            <a:ext cx="9806152" cy="4445876"/>
          </a:xfrm>
          <a:prstGeom prst="rect">
            <a:avLst/>
          </a:prstGeom>
        </p:spPr>
      </p:pic>
    </p:spTree>
    <p:extLst>
      <p:ext uri="{BB962C8B-B14F-4D97-AF65-F5344CB8AC3E}">
        <p14:creationId xmlns:p14="http://schemas.microsoft.com/office/powerpoint/2010/main" val="256436113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8B2E2-9F7D-840E-5AFF-AD74C071AAF9}"/>
              </a:ext>
            </a:extLst>
          </p:cNvPr>
          <p:cNvSpPr>
            <a:spLocks noGrp="1"/>
          </p:cNvSpPr>
          <p:nvPr>
            <p:ph type="title"/>
          </p:nvPr>
        </p:nvSpPr>
        <p:spPr/>
        <p:txBody>
          <a:bodyPr/>
          <a:lstStyle/>
          <a:p>
            <a:r>
              <a:rPr lang="en-US" dirty="0"/>
              <a:t>Spaces</a:t>
            </a:r>
            <a:endParaRPr lang="en-IN" dirty="0"/>
          </a:p>
        </p:txBody>
      </p:sp>
      <p:sp>
        <p:nvSpPr>
          <p:cNvPr id="3" name="Text Placeholder 2">
            <a:extLst>
              <a:ext uri="{FF2B5EF4-FFF2-40B4-BE49-F238E27FC236}">
                <a16:creationId xmlns:a16="http://schemas.microsoft.com/office/drawing/2014/main" id="{6E712EE5-542B-F68E-0DB3-2F3804943FB9}"/>
              </a:ext>
            </a:extLst>
          </p:cNvPr>
          <p:cNvSpPr>
            <a:spLocks noGrp="1"/>
          </p:cNvSpPr>
          <p:nvPr>
            <p:ph type="body" sz="quarter" idx="13"/>
          </p:nvPr>
        </p:nvSpPr>
        <p:spPr/>
        <p:txBody>
          <a:bodyPr/>
          <a:lstStyle/>
          <a:p>
            <a:endParaRPr lang="en-IN"/>
          </a:p>
        </p:txBody>
      </p:sp>
      <p:pic>
        <p:nvPicPr>
          <p:cNvPr id="5" name="Picture 4">
            <a:extLst>
              <a:ext uri="{FF2B5EF4-FFF2-40B4-BE49-F238E27FC236}">
                <a16:creationId xmlns:a16="http://schemas.microsoft.com/office/drawing/2014/main" id="{44C3DD0B-1BC9-03F5-C399-C8EF0221AECF}"/>
              </a:ext>
            </a:extLst>
          </p:cNvPr>
          <p:cNvPicPr>
            <a:picLocks noChangeAspect="1"/>
          </p:cNvPicPr>
          <p:nvPr/>
        </p:nvPicPr>
        <p:blipFill>
          <a:blip r:embed="rId2"/>
          <a:stretch>
            <a:fillRect/>
          </a:stretch>
        </p:blipFill>
        <p:spPr>
          <a:xfrm>
            <a:off x="1145628" y="1518191"/>
            <a:ext cx="9553903" cy="4070793"/>
          </a:xfrm>
          <a:prstGeom prst="rect">
            <a:avLst/>
          </a:prstGeom>
        </p:spPr>
      </p:pic>
    </p:spTree>
    <p:extLst>
      <p:ext uri="{BB962C8B-B14F-4D97-AF65-F5344CB8AC3E}">
        <p14:creationId xmlns:p14="http://schemas.microsoft.com/office/powerpoint/2010/main" val="2089861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528C7-0E08-B97B-81A2-706409F1C14B}"/>
              </a:ext>
            </a:extLst>
          </p:cNvPr>
          <p:cNvSpPr>
            <a:spLocks noGrp="1"/>
          </p:cNvSpPr>
          <p:nvPr>
            <p:ph type="title"/>
          </p:nvPr>
        </p:nvSpPr>
        <p:spPr/>
        <p:txBody>
          <a:bodyPr/>
          <a:lstStyle/>
          <a:p>
            <a:r>
              <a:rPr lang="en-US" dirty="0"/>
              <a:t>Datasets</a:t>
            </a:r>
            <a:endParaRPr lang="en-IN" dirty="0"/>
          </a:p>
        </p:txBody>
      </p:sp>
      <p:sp>
        <p:nvSpPr>
          <p:cNvPr id="3" name="Text Placeholder 2">
            <a:extLst>
              <a:ext uri="{FF2B5EF4-FFF2-40B4-BE49-F238E27FC236}">
                <a16:creationId xmlns:a16="http://schemas.microsoft.com/office/drawing/2014/main" id="{AAC7B989-CD7B-CDB1-9C00-C47E78F4930A}"/>
              </a:ext>
            </a:extLst>
          </p:cNvPr>
          <p:cNvSpPr>
            <a:spLocks noGrp="1"/>
          </p:cNvSpPr>
          <p:nvPr>
            <p:ph type="body" sz="quarter" idx="13"/>
          </p:nvPr>
        </p:nvSpPr>
        <p:spPr/>
        <p:txBody>
          <a:bodyPr/>
          <a:lstStyle/>
          <a:p>
            <a:endParaRPr lang="en-IN"/>
          </a:p>
        </p:txBody>
      </p:sp>
      <p:pic>
        <p:nvPicPr>
          <p:cNvPr id="5" name="Picture 4">
            <a:extLst>
              <a:ext uri="{FF2B5EF4-FFF2-40B4-BE49-F238E27FC236}">
                <a16:creationId xmlns:a16="http://schemas.microsoft.com/office/drawing/2014/main" id="{4BAF6553-2E9B-65DD-3380-FCC485F76962}"/>
              </a:ext>
            </a:extLst>
          </p:cNvPr>
          <p:cNvPicPr>
            <a:picLocks noChangeAspect="1"/>
          </p:cNvPicPr>
          <p:nvPr/>
        </p:nvPicPr>
        <p:blipFill>
          <a:blip r:embed="rId2"/>
          <a:stretch>
            <a:fillRect/>
          </a:stretch>
        </p:blipFill>
        <p:spPr>
          <a:xfrm>
            <a:off x="1271752" y="1468880"/>
            <a:ext cx="8849710" cy="4850678"/>
          </a:xfrm>
          <a:prstGeom prst="rect">
            <a:avLst/>
          </a:prstGeom>
        </p:spPr>
      </p:pic>
    </p:spTree>
    <p:extLst>
      <p:ext uri="{BB962C8B-B14F-4D97-AF65-F5344CB8AC3E}">
        <p14:creationId xmlns:p14="http://schemas.microsoft.com/office/powerpoint/2010/main" val="180571029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445A281-5CDD-2332-0420-882C6DB5AD4E}"/>
              </a:ext>
            </a:extLst>
          </p:cNvPr>
          <p:cNvSpPr>
            <a:spLocks noGrp="1"/>
          </p:cNvSpPr>
          <p:nvPr>
            <p:ph type="body" sz="quarter" idx="13"/>
          </p:nvPr>
        </p:nvSpPr>
        <p:spPr>
          <a:xfrm>
            <a:off x="838200" y="515007"/>
            <a:ext cx="10515600" cy="5571468"/>
          </a:xfrm>
        </p:spPr>
        <p:txBody>
          <a:bodyPr/>
          <a:lstStyle/>
          <a:p>
            <a:r>
              <a:rPr lang="en-US" dirty="0" err="1"/>
              <a:t>huggingchat</a:t>
            </a:r>
            <a:endParaRPr lang="en-IN" dirty="0"/>
          </a:p>
        </p:txBody>
      </p:sp>
      <p:pic>
        <p:nvPicPr>
          <p:cNvPr id="5" name="Picture 4">
            <a:extLst>
              <a:ext uri="{FF2B5EF4-FFF2-40B4-BE49-F238E27FC236}">
                <a16:creationId xmlns:a16="http://schemas.microsoft.com/office/drawing/2014/main" id="{AC27C100-9B60-DC9E-A047-897E8614C2D7}"/>
              </a:ext>
            </a:extLst>
          </p:cNvPr>
          <p:cNvPicPr>
            <a:picLocks noChangeAspect="1"/>
          </p:cNvPicPr>
          <p:nvPr/>
        </p:nvPicPr>
        <p:blipFill>
          <a:blip r:embed="rId2"/>
          <a:stretch>
            <a:fillRect/>
          </a:stretch>
        </p:blipFill>
        <p:spPr>
          <a:xfrm>
            <a:off x="604156" y="1165032"/>
            <a:ext cx="7021382" cy="4527935"/>
          </a:xfrm>
          <a:prstGeom prst="rect">
            <a:avLst/>
          </a:prstGeom>
        </p:spPr>
      </p:pic>
      <p:pic>
        <p:nvPicPr>
          <p:cNvPr id="7" name="Picture 6">
            <a:extLst>
              <a:ext uri="{FF2B5EF4-FFF2-40B4-BE49-F238E27FC236}">
                <a16:creationId xmlns:a16="http://schemas.microsoft.com/office/drawing/2014/main" id="{BBF5B44A-8344-DC13-EE45-C31282C03AB0}"/>
              </a:ext>
            </a:extLst>
          </p:cNvPr>
          <p:cNvPicPr>
            <a:picLocks noChangeAspect="1"/>
          </p:cNvPicPr>
          <p:nvPr/>
        </p:nvPicPr>
        <p:blipFill>
          <a:blip r:embed="rId3"/>
          <a:stretch>
            <a:fillRect/>
          </a:stretch>
        </p:blipFill>
        <p:spPr>
          <a:xfrm>
            <a:off x="8156633" y="1165032"/>
            <a:ext cx="3288513" cy="2548759"/>
          </a:xfrm>
          <a:prstGeom prst="rect">
            <a:avLst/>
          </a:prstGeom>
        </p:spPr>
      </p:pic>
      <p:pic>
        <p:nvPicPr>
          <p:cNvPr id="9" name="Picture 8">
            <a:extLst>
              <a:ext uri="{FF2B5EF4-FFF2-40B4-BE49-F238E27FC236}">
                <a16:creationId xmlns:a16="http://schemas.microsoft.com/office/drawing/2014/main" id="{7FCE4021-DE51-5AFB-3022-505EC469DBB4}"/>
              </a:ext>
            </a:extLst>
          </p:cNvPr>
          <p:cNvPicPr>
            <a:picLocks noChangeAspect="1"/>
          </p:cNvPicPr>
          <p:nvPr/>
        </p:nvPicPr>
        <p:blipFill>
          <a:blip r:embed="rId4"/>
          <a:stretch>
            <a:fillRect/>
          </a:stretch>
        </p:blipFill>
        <p:spPr>
          <a:xfrm>
            <a:off x="8156633" y="3882367"/>
            <a:ext cx="3295709" cy="2460626"/>
          </a:xfrm>
          <a:prstGeom prst="rect">
            <a:avLst/>
          </a:prstGeom>
        </p:spPr>
      </p:pic>
    </p:spTree>
    <p:extLst>
      <p:ext uri="{BB962C8B-B14F-4D97-AF65-F5344CB8AC3E}">
        <p14:creationId xmlns:p14="http://schemas.microsoft.com/office/powerpoint/2010/main" val="259859803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4263A-0D57-0D0D-E80A-D3F2C5C00D80}"/>
              </a:ext>
            </a:extLst>
          </p:cNvPr>
          <p:cNvSpPr>
            <a:spLocks noGrp="1"/>
          </p:cNvSpPr>
          <p:nvPr>
            <p:ph type="title"/>
          </p:nvPr>
        </p:nvSpPr>
        <p:spPr/>
        <p:txBody>
          <a:bodyPr/>
          <a:lstStyle/>
          <a:p>
            <a:r>
              <a:rPr lang="en-US" dirty="0"/>
              <a:t>Quantization</a:t>
            </a:r>
            <a:endParaRPr lang="en-IN" dirty="0"/>
          </a:p>
        </p:txBody>
      </p:sp>
      <p:sp>
        <p:nvSpPr>
          <p:cNvPr id="3" name="Text Placeholder 2">
            <a:extLst>
              <a:ext uri="{FF2B5EF4-FFF2-40B4-BE49-F238E27FC236}">
                <a16:creationId xmlns:a16="http://schemas.microsoft.com/office/drawing/2014/main" id="{A5D9C43F-0208-22E5-E94A-7A0A0910CF1E}"/>
              </a:ext>
            </a:extLst>
          </p:cNvPr>
          <p:cNvSpPr>
            <a:spLocks noGrp="1"/>
          </p:cNvSpPr>
          <p:nvPr>
            <p:ph type="body" sz="quarter" idx="13"/>
          </p:nvPr>
        </p:nvSpPr>
        <p:spPr/>
        <p:txBody>
          <a:bodyPr/>
          <a:lstStyle/>
          <a:p>
            <a:r>
              <a:rPr lang="en-US" dirty="0"/>
              <a:t>Quantization is the process of reducing the precision of a model’s weights and activations from floating-point numbers to lower </a:t>
            </a:r>
            <a:r>
              <a:rPr lang="en-US" dirty="0" err="1"/>
              <a:t>bitwidth</a:t>
            </a:r>
            <a:r>
              <a:rPr lang="en-US" dirty="0"/>
              <a:t> representations. </a:t>
            </a:r>
            <a:endParaRPr lang="en-IN" dirty="0"/>
          </a:p>
        </p:txBody>
      </p:sp>
      <p:pic>
        <p:nvPicPr>
          <p:cNvPr id="5" name="Picture 4">
            <a:extLst>
              <a:ext uri="{FF2B5EF4-FFF2-40B4-BE49-F238E27FC236}">
                <a16:creationId xmlns:a16="http://schemas.microsoft.com/office/drawing/2014/main" id="{CB86C46F-8C18-8E51-44E6-EF1808A1D950}"/>
              </a:ext>
            </a:extLst>
          </p:cNvPr>
          <p:cNvPicPr>
            <a:picLocks noChangeAspect="1"/>
          </p:cNvPicPr>
          <p:nvPr/>
        </p:nvPicPr>
        <p:blipFill>
          <a:blip r:embed="rId2"/>
          <a:stretch>
            <a:fillRect/>
          </a:stretch>
        </p:blipFill>
        <p:spPr>
          <a:xfrm>
            <a:off x="2644317" y="2668881"/>
            <a:ext cx="6278965" cy="3233138"/>
          </a:xfrm>
          <a:prstGeom prst="rect">
            <a:avLst/>
          </a:prstGeom>
        </p:spPr>
      </p:pic>
      <p:sp>
        <p:nvSpPr>
          <p:cNvPr id="7" name="TextBox 6">
            <a:extLst>
              <a:ext uri="{FF2B5EF4-FFF2-40B4-BE49-F238E27FC236}">
                <a16:creationId xmlns:a16="http://schemas.microsoft.com/office/drawing/2014/main" id="{7E0F279A-2279-4640-EDA4-C510023F0520}"/>
              </a:ext>
            </a:extLst>
          </p:cNvPr>
          <p:cNvSpPr txBox="1"/>
          <p:nvPr/>
        </p:nvSpPr>
        <p:spPr>
          <a:xfrm>
            <a:off x="2735799" y="6057948"/>
            <a:ext cx="6096000" cy="523220"/>
          </a:xfrm>
          <a:prstGeom prst="rect">
            <a:avLst/>
          </a:prstGeom>
          <a:noFill/>
        </p:spPr>
        <p:txBody>
          <a:bodyPr wrap="square">
            <a:spAutoFit/>
          </a:bodyPr>
          <a:lstStyle/>
          <a:p>
            <a:r>
              <a:rPr lang="en-IN" dirty="0"/>
              <a:t>https://medium.com/@jan_marcel_kezmann/master-the-art-of-quantization-a-practical-guide-e74d7aad24f9</a:t>
            </a:r>
          </a:p>
        </p:txBody>
      </p:sp>
    </p:spTree>
    <p:extLst>
      <p:ext uri="{BB962C8B-B14F-4D97-AF65-F5344CB8AC3E}">
        <p14:creationId xmlns:p14="http://schemas.microsoft.com/office/powerpoint/2010/main" val="206511507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C74EB79-6994-64C7-29A0-6B5B74622B6E}"/>
              </a:ext>
            </a:extLst>
          </p:cNvPr>
          <p:cNvSpPr>
            <a:spLocks noGrp="1"/>
          </p:cNvSpPr>
          <p:nvPr>
            <p:ph type="body" sz="quarter" idx="13"/>
          </p:nvPr>
        </p:nvSpPr>
        <p:spPr/>
        <p:txBody>
          <a:bodyPr/>
          <a:lstStyle/>
          <a:p>
            <a:r>
              <a:rPr lang="en-IN" dirty="0"/>
              <a:t>pip install </a:t>
            </a:r>
            <a:r>
              <a:rPr lang="en-IN" dirty="0" err="1"/>
              <a:t>bitsandbytes</a:t>
            </a:r>
            <a:endParaRPr lang="en-IN" dirty="0"/>
          </a:p>
          <a:p>
            <a:pPr marL="50800" indent="0">
              <a:buNone/>
            </a:pPr>
            <a:endParaRPr lang="en-IN" dirty="0"/>
          </a:p>
          <a:p>
            <a:pPr marL="50800" indent="0">
              <a:buNone/>
            </a:pPr>
            <a:r>
              <a:rPr lang="en-IN" dirty="0">
                <a:solidFill>
                  <a:srgbClr val="AA0D91"/>
                </a:solidFill>
                <a:effectLst/>
              </a:rPr>
              <a:t>from</a:t>
            </a:r>
            <a:r>
              <a:rPr lang="en-IN" dirty="0"/>
              <a:t> transformers </a:t>
            </a:r>
            <a:r>
              <a:rPr lang="en-IN" dirty="0">
                <a:solidFill>
                  <a:srgbClr val="AA0D91"/>
                </a:solidFill>
                <a:effectLst/>
              </a:rPr>
              <a:t>import</a:t>
            </a:r>
            <a:r>
              <a:rPr lang="en-IN" dirty="0"/>
              <a:t> </a:t>
            </a:r>
            <a:r>
              <a:rPr lang="en-IN" dirty="0" err="1"/>
              <a:t>AutoModelForCausalLM</a:t>
            </a:r>
            <a:r>
              <a:rPr lang="en-IN" dirty="0"/>
              <a:t>, </a:t>
            </a:r>
            <a:r>
              <a:rPr lang="en-IN" dirty="0" err="1"/>
              <a:t>AutoTokenizer</a:t>
            </a:r>
            <a:br>
              <a:rPr lang="en-IN" dirty="0"/>
            </a:br>
            <a:br>
              <a:rPr lang="en-IN" dirty="0"/>
            </a:br>
            <a:r>
              <a:rPr lang="en-IN" dirty="0" err="1"/>
              <a:t>model_id</a:t>
            </a:r>
            <a:r>
              <a:rPr lang="en-IN" dirty="0"/>
              <a:t> = </a:t>
            </a:r>
            <a:r>
              <a:rPr lang="en-IN" dirty="0">
                <a:solidFill>
                  <a:srgbClr val="C41A16"/>
                </a:solidFill>
                <a:effectLst/>
              </a:rPr>
              <a:t>"</a:t>
            </a:r>
            <a:r>
              <a:rPr lang="en-IN" dirty="0" err="1">
                <a:solidFill>
                  <a:srgbClr val="C41A16"/>
                </a:solidFill>
                <a:effectLst/>
              </a:rPr>
              <a:t>bigscience</a:t>
            </a:r>
            <a:r>
              <a:rPr lang="en-IN" dirty="0">
                <a:solidFill>
                  <a:srgbClr val="C41A16"/>
                </a:solidFill>
                <a:effectLst/>
              </a:rPr>
              <a:t>/bloom-1b7"</a:t>
            </a:r>
            <a:br>
              <a:rPr lang="en-IN" dirty="0"/>
            </a:br>
            <a:br>
              <a:rPr lang="en-IN" dirty="0"/>
            </a:br>
            <a:r>
              <a:rPr lang="en-IN" dirty="0"/>
              <a:t>tokenizer = </a:t>
            </a:r>
            <a:r>
              <a:rPr lang="en-IN" dirty="0" err="1"/>
              <a:t>AutoTokenizer.from_pretrained</a:t>
            </a:r>
            <a:r>
              <a:rPr lang="en-IN" dirty="0"/>
              <a:t>(</a:t>
            </a:r>
            <a:r>
              <a:rPr lang="en-IN" dirty="0" err="1"/>
              <a:t>model_id</a:t>
            </a:r>
            <a:r>
              <a:rPr lang="en-IN" dirty="0"/>
              <a:t>)</a:t>
            </a:r>
            <a:br>
              <a:rPr lang="en-IN" dirty="0"/>
            </a:br>
            <a:r>
              <a:rPr lang="en-IN" dirty="0"/>
              <a:t>model = </a:t>
            </a:r>
            <a:r>
              <a:rPr lang="en-IN" dirty="0" err="1"/>
              <a:t>AutoModelForCausalLM.from_pretrained</a:t>
            </a:r>
            <a:r>
              <a:rPr lang="en-IN" dirty="0"/>
              <a:t>(</a:t>
            </a:r>
            <a:r>
              <a:rPr lang="en-IN" dirty="0" err="1"/>
              <a:t>model_id</a:t>
            </a:r>
            <a:r>
              <a:rPr lang="en-IN" dirty="0"/>
              <a:t>, </a:t>
            </a:r>
            <a:r>
              <a:rPr lang="en-IN" dirty="0" err="1"/>
              <a:t>device_map</a:t>
            </a:r>
            <a:r>
              <a:rPr lang="en-IN" dirty="0"/>
              <a:t>=</a:t>
            </a:r>
            <a:r>
              <a:rPr lang="en-IN" dirty="0">
                <a:solidFill>
                  <a:srgbClr val="C41A16"/>
                </a:solidFill>
                <a:effectLst/>
              </a:rPr>
              <a:t>"auto"</a:t>
            </a:r>
            <a:r>
              <a:rPr lang="en-IN" dirty="0"/>
              <a:t>, </a:t>
            </a:r>
            <a:r>
              <a:rPr lang="en-IN" u="sng" dirty="0"/>
              <a:t>load_in_4bit</a:t>
            </a:r>
            <a:r>
              <a:rPr lang="en-IN" dirty="0"/>
              <a:t>=</a:t>
            </a:r>
            <a:r>
              <a:rPr lang="en-IN" dirty="0">
                <a:solidFill>
                  <a:srgbClr val="AA0D91"/>
                </a:solidFill>
                <a:effectLst/>
              </a:rPr>
              <a:t>True</a:t>
            </a:r>
            <a:r>
              <a:rPr lang="en-IN" dirty="0"/>
              <a:t>)</a:t>
            </a:r>
          </a:p>
        </p:txBody>
      </p:sp>
    </p:spTree>
    <p:extLst>
      <p:ext uri="{BB962C8B-B14F-4D97-AF65-F5344CB8AC3E}">
        <p14:creationId xmlns:p14="http://schemas.microsoft.com/office/powerpoint/2010/main" val="76830817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145D7-62B8-7BE9-ED01-5125326183D3}"/>
              </a:ext>
            </a:extLst>
          </p:cNvPr>
          <p:cNvSpPr>
            <a:spLocks noGrp="1"/>
          </p:cNvSpPr>
          <p:nvPr>
            <p:ph type="title"/>
          </p:nvPr>
        </p:nvSpPr>
        <p:spPr/>
        <p:txBody>
          <a:bodyPr/>
          <a:lstStyle/>
          <a:p>
            <a:r>
              <a:rPr lang="en-US" dirty="0"/>
              <a:t>Running LLMs on consumer hardware</a:t>
            </a:r>
            <a:endParaRPr lang="en-IN" dirty="0"/>
          </a:p>
        </p:txBody>
      </p:sp>
      <p:sp>
        <p:nvSpPr>
          <p:cNvPr id="3" name="Text Placeholder 2">
            <a:extLst>
              <a:ext uri="{FF2B5EF4-FFF2-40B4-BE49-F238E27FC236}">
                <a16:creationId xmlns:a16="http://schemas.microsoft.com/office/drawing/2014/main" id="{0EB1383E-FEF6-6A51-0622-3392638E4178}"/>
              </a:ext>
            </a:extLst>
          </p:cNvPr>
          <p:cNvSpPr>
            <a:spLocks noGrp="1"/>
          </p:cNvSpPr>
          <p:nvPr>
            <p:ph type="body" sz="quarter" idx="13"/>
          </p:nvPr>
        </p:nvSpPr>
        <p:spPr/>
        <p:txBody>
          <a:bodyPr/>
          <a:lstStyle/>
          <a:p>
            <a:r>
              <a:rPr lang="en-US" dirty="0"/>
              <a:t>LM Studio</a:t>
            </a:r>
            <a:endParaRPr lang="en-IN" dirty="0"/>
          </a:p>
        </p:txBody>
      </p:sp>
      <p:pic>
        <p:nvPicPr>
          <p:cNvPr id="7" name="Picture 6">
            <a:extLst>
              <a:ext uri="{FF2B5EF4-FFF2-40B4-BE49-F238E27FC236}">
                <a16:creationId xmlns:a16="http://schemas.microsoft.com/office/drawing/2014/main" id="{39197274-B601-5D00-E8BB-7175FA12339F}"/>
              </a:ext>
            </a:extLst>
          </p:cNvPr>
          <p:cNvPicPr>
            <a:picLocks noChangeAspect="1"/>
          </p:cNvPicPr>
          <p:nvPr/>
        </p:nvPicPr>
        <p:blipFill>
          <a:blip r:embed="rId2"/>
          <a:stretch>
            <a:fillRect/>
          </a:stretch>
        </p:blipFill>
        <p:spPr>
          <a:xfrm>
            <a:off x="914400" y="2169021"/>
            <a:ext cx="10531366" cy="3847214"/>
          </a:xfrm>
          <a:prstGeom prst="rect">
            <a:avLst/>
          </a:prstGeom>
        </p:spPr>
      </p:pic>
      <p:sp>
        <p:nvSpPr>
          <p:cNvPr id="9" name="TextBox 8">
            <a:extLst>
              <a:ext uri="{FF2B5EF4-FFF2-40B4-BE49-F238E27FC236}">
                <a16:creationId xmlns:a16="http://schemas.microsoft.com/office/drawing/2014/main" id="{EA2E523D-99F0-7393-DA1E-F5015A70E3CB}"/>
              </a:ext>
            </a:extLst>
          </p:cNvPr>
          <p:cNvSpPr txBox="1"/>
          <p:nvPr/>
        </p:nvSpPr>
        <p:spPr>
          <a:xfrm>
            <a:off x="4918841" y="6086475"/>
            <a:ext cx="6096000" cy="307777"/>
          </a:xfrm>
          <a:prstGeom prst="rect">
            <a:avLst/>
          </a:prstGeom>
          <a:noFill/>
        </p:spPr>
        <p:txBody>
          <a:bodyPr wrap="square">
            <a:spAutoFit/>
          </a:bodyPr>
          <a:lstStyle/>
          <a:p>
            <a:r>
              <a:rPr lang="en-IN" dirty="0"/>
              <a:t>https://lmstudio.ai</a:t>
            </a:r>
          </a:p>
        </p:txBody>
      </p:sp>
    </p:spTree>
    <p:extLst>
      <p:ext uri="{BB962C8B-B14F-4D97-AF65-F5344CB8AC3E}">
        <p14:creationId xmlns:p14="http://schemas.microsoft.com/office/powerpoint/2010/main" val="27031672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BBA7C8C-09A5-1C0D-D040-9193AC2CFD05}"/>
              </a:ext>
            </a:extLst>
          </p:cNvPr>
          <p:cNvSpPr>
            <a:spLocks noGrp="1"/>
          </p:cNvSpPr>
          <p:nvPr>
            <p:ph type="body" sz="quarter" idx="13"/>
          </p:nvPr>
        </p:nvSpPr>
        <p:spPr>
          <a:xfrm>
            <a:off x="838200" y="630621"/>
            <a:ext cx="10515600" cy="5455854"/>
          </a:xfrm>
        </p:spPr>
        <p:txBody>
          <a:bodyPr/>
          <a:lstStyle/>
          <a:p>
            <a:r>
              <a:rPr lang="en-US" dirty="0" err="1"/>
              <a:t>ollama</a:t>
            </a:r>
            <a:endParaRPr lang="en-US" dirty="0"/>
          </a:p>
          <a:p>
            <a:pPr marL="50800" indent="0">
              <a:buNone/>
            </a:pPr>
            <a:endParaRPr lang="en-IN" dirty="0"/>
          </a:p>
        </p:txBody>
      </p:sp>
      <p:pic>
        <p:nvPicPr>
          <p:cNvPr id="5" name="Picture 4">
            <a:extLst>
              <a:ext uri="{FF2B5EF4-FFF2-40B4-BE49-F238E27FC236}">
                <a16:creationId xmlns:a16="http://schemas.microsoft.com/office/drawing/2014/main" id="{A7606566-5864-AF14-3EBE-AC9CB47CA558}"/>
              </a:ext>
            </a:extLst>
          </p:cNvPr>
          <p:cNvPicPr>
            <a:picLocks noChangeAspect="1"/>
          </p:cNvPicPr>
          <p:nvPr/>
        </p:nvPicPr>
        <p:blipFill>
          <a:blip r:embed="rId2"/>
          <a:stretch>
            <a:fillRect/>
          </a:stretch>
        </p:blipFill>
        <p:spPr>
          <a:xfrm>
            <a:off x="2890390" y="542522"/>
            <a:ext cx="6411220" cy="5772956"/>
          </a:xfrm>
          <a:prstGeom prst="rect">
            <a:avLst/>
          </a:prstGeom>
        </p:spPr>
      </p:pic>
      <p:sp>
        <p:nvSpPr>
          <p:cNvPr id="7" name="TextBox 6">
            <a:extLst>
              <a:ext uri="{FF2B5EF4-FFF2-40B4-BE49-F238E27FC236}">
                <a16:creationId xmlns:a16="http://schemas.microsoft.com/office/drawing/2014/main" id="{4B7D403E-2EF0-D429-5603-BF6AEAE6E5B2}"/>
              </a:ext>
            </a:extLst>
          </p:cNvPr>
          <p:cNvSpPr txBox="1"/>
          <p:nvPr/>
        </p:nvSpPr>
        <p:spPr>
          <a:xfrm>
            <a:off x="5097517" y="6403577"/>
            <a:ext cx="6096000" cy="307777"/>
          </a:xfrm>
          <a:prstGeom prst="rect">
            <a:avLst/>
          </a:prstGeom>
          <a:noFill/>
        </p:spPr>
        <p:txBody>
          <a:bodyPr wrap="square">
            <a:spAutoFit/>
          </a:bodyPr>
          <a:lstStyle/>
          <a:p>
            <a:r>
              <a:rPr lang="en-IN" dirty="0"/>
              <a:t>https://ollama.com</a:t>
            </a:r>
          </a:p>
        </p:txBody>
      </p:sp>
    </p:spTree>
    <p:extLst>
      <p:ext uri="{BB962C8B-B14F-4D97-AF65-F5344CB8AC3E}">
        <p14:creationId xmlns:p14="http://schemas.microsoft.com/office/powerpoint/2010/main" val="14829124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5"/>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 name="Rectangle 6">
            <a:extLst>
              <a:ext uri="{FF2B5EF4-FFF2-40B4-BE49-F238E27FC236}">
                <a16:creationId xmlns:a16="http://schemas.microsoft.com/office/drawing/2014/main" id="{1E9FE568-F45A-2C72-9E10-41B1D36CF751}"/>
              </a:ext>
            </a:extLst>
          </p:cNvPr>
          <p:cNvSpPr/>
          <p:nvPr/>
        </p:nvSpPr>
        <p:spPr>
          <a:xfrm>
            <a:off x="2523744" y="164592"/>
            <a:ext cx="6885432" cy="6291072"/>
          </a:xfrm>
          <a:prstGeom prst="rect">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pic>
        <p:nvPicPr>
          <p:cNvPr id="3" name="Picture 2">
            <a:extLst>
              <a:ext uri="{FF2B5EF4-FFF2-40B4-BE49-F238E27FC236}">
                <a16:creationId xmlns:a16="http://schemas.microsoft.com/office/drawing/2014/main" id="{C353014E-A294-7737-902B-A613AB0DF748}"/>
              </a:ext>
            </a:extLst>
          </p:cNvPr>
          <p:cNvPicPr>
            <a:picLocks noChangeAspect="1"/>
          </p:cNvPicPr>
          <p:nvPr/>
        </p:nvPicPr>
        <p:blipFill>
          <a:blip r:embed="rId4"/>
          <a:stretch>
            <a:fillRect/>
          </a:stretch>
        </p:blipFill>
        <p:spPr>
          <a:xfrm>
            <a:off x="2670524" y="277105"/>
            <a:ext cx="6591871" cy="6066046"/>
          </a:xfrm>
          <a:prstGeom prst="rect">
            <a:avLst/>
          </a:prstGeom>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DFC43C-8EEB-E4CB-2A0D-D8E2C641CBF9}"/>
              </a:ext>
            </a:extLst>
          </p:cNvPr>
          <p:cNvSpPr>
            <a:spLocks noGrp="1"/>
          </p:cNvSpPr>
          <p:nvPr>
            <p:ph type="body" sz="quarter" idx="13"/>
          </p:nvPr>
        </p:nvSpPr>
        <p:spPr>
          <a:xfrm>
            <a:off x="838200" y="367862"/>
            <a:ext cx="11248697" cy="6159062"/>
          </a:xfrm>
        </p:spPr>
        <p:txBody>
          <a:bodyPr/>
          <a:lstStyle/>
          <a:p>
            <a:r>
              <a:rPr lang="en-IN" dirty="0" err="1"/>
              <a:t>oobabooga</a:t>
            </a:r>
            <a:endParaRPr lang="en-IN" dirty="0"/>
          </a:p>
        </p:txBody>
      </p:sp>
      <p:pic>
        <p:nvPicPr>
          <p:cNvPr id="6146" name="Picture 2">
            <a:extLst>
              <a:ext uri="{FF2B5EF4-FFF2-40B4-BE49-F238E27FC236}">
                <a16:creationId xmlns:a16="http://schemas.microsoft.com/office/drawing/2014/main" id="{F2EBCC24-B356-6DED-3A97-545C0FC946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170" r="23132"/>
          <a:stretch/>
        </p:blipFill>
        <p:spPr bwMode="auto">
          <a:xfrm>
            <a:off x="977463" y="1065815"/>
            <a:ext cx="5118537" cy="526382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1BB096BE-6C89-7739-1092-E57A0209C6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1603" y="1903768"/>
            <a:ext cx="5423045" cy="30504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0ECB8F1-6233-9371-36F0-94044DF1EA8B}"/>
              </a:ext>
            </a:extLst>
          </p:cNvPr>
          <p:cNvSpPr txBox="1"/>
          <p:nvPr/>
        </p:nvSpPr>
        <p:spPr>
          <a:xfrm>
            <a:off x="6894786" y="5159091"/>
            <a:ext cx="6096000" cy="307777"/>
          </a:xfrm>
          <a:prstGeom prst="rect">
            <a:avLst/>
          </a:prstGeom>
          <a:noFill/>
        </p:spPr>
        <p:txBody>
          <a:bodyPr wrap="square">
            <a:spAutoFit/>
          </a:bodyPr>
          <a:lstStyle/>
          <a:p>
            <a:r>
              <a:rPr lang="en-IN" dirty="0"/>
              <a:t>https://github.com/oobabooga/text-generation-webui</a:t>
            </a:r>
          </a:p>
        </p:txBody>
      </p:sp>
    </p:spTree>
    <p:extLst>
      <p:ext uri="{BB962C8B-B14F-4D97-AF65-F5344CB8AC3E}">
        <p14:creationId xmlns:p14="http://schemas.microsoft.com/office/powerpoint/2010/main" val="156032099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946D6-7DDA-FA9A-5EF5-E4668C266C1A}"/>
              </a:ext>
            </a:extLst>
          </p:cNvPr>
          <p:cNvSpPr>
            <a:spLocks noGrp="1"/>
          </p:cNvSpPr>
          <p:nvPr>
            <p:ph type="title"/>
          </p:nvPr>
        </p:nvSpPr>
        <p:spPr/>
        <p:txBody>
          <a:bodyPr/>
          <a:lstStyle/>
          <a:p>
            <a:r>
              <a:rPr lang="en-US" dirty="0"/>
              <a:t>Licenses</a:t>
            </a:r>
            <a:endParaRPr lang="en-IN" dirty="0"/>
          </a:p>
        </p:txBody>
      </p:sp>
      <p:graphicFrame>
        <p:nvGraphicFramePr>
          <p:cNvPr id="3" name="Table 2">
            <a:extLst>
              <a:ext uri="{FF2B5EF4-FFF2-40B4-BE49-F238E27FC236}">
                <a16:creationId xmlns:a16="http://schemas.microsoft.com/office/drawing/2014/main" id="{BCFF3B5A-72D3-65DC-EE61-8D82829D628D}"/>
              </a:ext>
            </a:extLst>
          </p:cNvPr>
          <p:cNvGraphicFramePr>
            <a:graphicFrameLocks noGrp="1"/>
          </p:cNvGraphicFramePr>
          <p:nvPr>
            <p:extLst>
              <p:ext uri="{D42A27DB-BD31-4B8C-83A1-F6EECF244321}">
                <p14:modId xmlns:p14="http://schemas.microsoft.com/office/powerpoint/2010/main" val="410747977"/>
              </p:ext>
            </p:extLst>
          </p:nvPr>
        </p:nvGraphicFramePr>
        <p:xfrm>
          <a:off x="286871" y="1419050"/>
          <a:ext cx="11618257" cy="4986673"/>
        </p:xfrm>
        <a:graphic>
          <a:graphicData uri="http://schemas.openxmlformats.org/drawingml/2006/table">
            <a:tbl>
              <a:tblPr/>
              <a:tblGrid>
                <a:gridCol w="1659751">
                  <a:extLst>
                    <a:ext uri="{9D8B030D-6E8A-4147-A177-3AD203B41FA5}">
                      <a16:colId xmlns:a16="http://schemas.microsoft.com/office/drawing/2014/main" val="3830195819"/>
                    </a:ext>
                  </a:extLst>
                </a:gridCol>
                <a:gridCol w="1659751">
                  <a:extLst>
                    <a:ext uri="{9D8B030D-6E8A-4147-A177-3AD203B41FA5}">
                      <a16:colId xmlns:a16="http://schemas.microsoft.com/office/drawing/2014/main" val="2749401852"/>
                    </a:ext>
                  </a:extLst>
                </a:gridCol>
                <a:gridCol w="1659751">
                  <a:extLst>
                    <a:ext uri="{9D8B030D-6E8A-4147-A177-3AD203B41FA5}">
                      <a16:colId xmlns:a16="http://schemas.microsoft.com/office/drawing/2014/main" val="1994437712"/>
                    </a:ext>
                  </a:extLst>
                </a:gridCol>
                <a:gridCol w="1507608">
                  <a:extLst>
                    <a:ext uri="{9D8B030D-6E8A-4147-A177-3AD203B41FA5}">
                      <a16:colId xmlns:a16="http://schemas.microsoft.com/office/drawing/2014/main" val="4034711013"/>
                    </a:ext>
                  </a:extLst>
                </a:gridCol>
                <a:gridCol w="1570617">
                  <a:extLst>
                    <a:ext uri="{9D8B030D-6E8A-4147-A177-3AD203B41FA5}">
                      <a16:colId xmlns:a16="http://schemas.microsoft.com/office/drawing/2014/main" val="2780753747"/>
                    </a:ext>
                  </a:extLst>
                </a:gridCol>
                <a:gridCol w="1901028">
                  <a:extLst>
                    <a:ext uri="{9D8B030D-6E8A-4147-A177-3AD203B41FA5}">
                      <a16:colId xmlns:a16="http://schemas.microsoft.com/office/drawing/2014/main" val="2075011772"/>
                    </a:ext>
                  </a:extLst>
                </a:gridCol>
                <a:gridCol w="1659751">
                  <a:extLst>
                    <a:ext uri="{9D8B030D-6E8A-4147-A177-3AD203B41FA5}">
                      <a16:colId xmlns:a16="http://schemas.microsoft.com/office/drawing/2014/main" val="4031044864"/>
                    </a:ext>
                  </a:extLst>
                </a:gridCol>
              </a:tblGrid>
              <a:tr h="788677">
                <a:tc>
                  <a:txBody>
                    <a:bodyPr/>
                    <a:lstStyle/>
                    <a:p>
                      <a:pPr algn="l"/>
                      <a:r>
                        <a:rPr lang="en-IN" sz="1600" b="1">
                          <a:solidFill>
                            <a:srgbClr val="000000"/>
                          </a:solidFill>
                          <a:effectLst/>
                        </a:rPr>
                        <a:t>LICENSE</a:t>
                      </a:r>
                      <a:endParaRPr lang="en-IN" sz="1600" b="0">
                        <a:solidFill>
                          <a:srgbClr val="000000"/>
                        </a:solidFill>
                        <a:effectLst/>
                      </a:endParaRPr>
                    </a:p>
                  </a:txBody>
                  <a:tcPr marL="54189" marR="27094" marT="27094" marB="54189" anchor="ctr">
                    <a:lnL w="7620" cap="flat" cmpd="sng" algn="ctr">
                      <a:solidFill>
                        <a:srgbClr val="E2ECF3"/>
                      </a:solidFill>
                      <a:prstDash val="solid"/>
                      <a:round/>
                      <a:headEnd type="none" w="med" len="med"/>
                      <a:tailEnd type="none" w="med" len="med"/>
                    </a:lnL>
                    <a:lnR w="7620" cap="flat" cmpd="sng" algn="ctr">
                      <a:solidFill>
                        <a:srgbClr val="E2ECF3"/>
                      </a:solidFill>
                      <a:prstDash val="solid"/>
                      <a:round/>
                      <a:headEnd type="none" w="med" len="med"/>
                      <a:tailEnd type="none" w="med" len="med"/>
                    </a:lnR>
                    <a:lnT w="7620" cap="flat" cmpd="sng" algn="ctr">
                      <a:solidFill>
                        <a:srgbClr val="E2ECF3"/>
                      </a:solidFill>
                      <a:prstDash val="solid"/>
                      <a:round/>
                      <a:headEnd type="none" w="med" len="med"/>
                      <a:tailEnd type="none" w="med" len="med"/>
                    </a:lnT>
                    <a:lnB w="7620" cap="flat" cmpd="sng" algn="ctr">
                      <a:solidFill>
                        <a:srgbClr val="E2ECF3"/>
                      </a:solidFill>
                      <a:prstDash val="solid"/>
                      <a:round/>
                      <a:headEnd type="none" w="med" len="med"/>
                      <a:tailEnd type="none" w="med" len="med"/>
                    </a:lnB>
                    <a:solidFill>
                      <a:srgbClr val="E0E7FF"/>
                    </a:solidFill>
                  </a:tcPr>
                </a:tc>
                <a:tc>
                  <a:txBody>
                    <a:bodyPr/>
                    <a:lstStyle/>
                    <a:p>
                      <a:pPr algn="l"/>
                      <a:r>
                        <a:rPr lang="en-IN" sz="1600" b="1" dirty="0">
                          <a:solidFill>
                            <a:srgbClr val="000000"/>
                          </a:solidFill>
                          <a:effectLst/>
                        </a:rPr>
                        <a:t>LLMS</a:t>
                      </a:r>
                      <a:endParaRPr lang="en-IN" sz="1600" b="0" dirty="0">
                        <a:solidFill>
                          <a:srgbClr val="000000"/>
                        </a:solidFill>
                        <a:effectLst/>
                      </a:endParaRPr>
                    </a:p>
                  </a:txBody>
                  <a:tcPr marL="54189" marR="27094" marT="27094" marB="54189" anchor="ctr">
                    <a:lnL w="7620" cap="flat" cmpd="sng" algn="ctr">
                      <a:solidFill>
                        <a:srgbClr val="E2ECF3"/>
                      </a:solidFill>
                      <a:prstDash val="solid"/>
                      <a:round/>
                      <a:headEnd type="none" w="med" len="med"/>
                      <a:tailEnd type="none" w="med" len="med"/>
                    </a:lnL>
                    <a:lnR w="7620" cap="flat" cmpd="sng" algn="ctr">
                      <a:solidFill>
                        <a:srgbClr val="E2ECF3"/>
                      </a:solidFill>
                      <a:prstDash val="solid"/>
                      <a:round/>
                      <a:headEnd type="none" w="med" len="med"/>
                      <a:tailEnd type="none" w="med" len="med"/>
                    </a:lnR>
                    <a:lnT w="7620" cap="flat" cmpd="sng" algn="ctr">
                      <a:solidFill>
                        <a:srgbClr val="E2ECF3"/>
                      </a:solidFill>
                      <a:prstDash val="solid"/>
                      <a:round/>
                      <a:headEnd type="none" w="med" len="med"/>
                      <a:tailEnd type="none" w="med" len="med"/>
                    </a:lnT>
                    <a:lnB w="7620" cap="flat" cmpd="sng" algn="ctr">
                      <a:solidFill>
                        <a:srgbClr val="E2ECF3"/>
                      </a:solidFill>
                      <a:prstDash val="solid"/>
                      <a:round/>
                      <a:headEnd type="none" w="med" len="med"/>
                      <a:tailEnd type="none" w="med" len="med"/>
                    </a:lnB>
                    <a:solidFill>
                      <a:srgbClr val="E0E7FF"/>
                    </a:solidFill>
                  </a:tcPr>
                </a:tc>
                <a:tc>
                  <a:txBody>
                    <a:bodyPr/>
                    <a:lstStyle/>
                    <a:p>
                      <a:pPr algn="l"/>
                      <a:r>
                        <a:rPr lang="en-IN" sz="1600" b="1">
                          <a:solidFill>
                            <a:srgbClr val="000000"/>
                          </a:solidFill>
                          <a:effectLst/>
                        </a:rPr>
                        <a:t>PERMISSIVE OR COPYLEFT</a:t>
                      </a:r>
                      <a:endParaRPr lang="en-IN" sz="1600" b="0">
                        <a:solidFill>
                          <a:srgbClr val="000000"/>
                        </a:solidFill>
                        <a:effectLst/>
                      </a:endParaRPr>
                    </a:p>
                  </a:txBody>
                  <a:tcPr marL="54189" marR="27094" marT="27094" marB="54189" anchor="ctr">
                    <a:lnL w="7620" cap="flat" cmpd="sng" algn="ctr">
                      <a:solidFill>
                        <a:srgbClr val="E2ECF3"/>
                      </a:solidFill>
                      <a:prstDash val="solid"/>
                      <a:round/>
                      <a:headEnd type="none" w="med" len="med"/>
                      <a:tailEnd type="none" w="med" len="med"/>
                    </a:lnL>
                    <a:lnR w="7620" cap="flat" cmpd="sng" algn="ctr">
                      <a:solidFill>
                        <a:srgbClr val="E2ECF3"/>
                      </a:solidFill>
                      <a:prstDash val="solid"/>
                      <a:round/>
                      <a:headEnd type="none" w="med" len="med"/>
                      <a:tailEnd type="none" w="med" len="med"/>
                    </a:lnR>
                    <a:lnT w="7620" cap="flat" cmpd="sng" algn="ctr">
                      <a:solidFill>
                        <a:srgbClr val="E2ECF3"/>
                      </a:solidFill>
                      <a:prstDash val="solid"/>
                      <a:round/>
                      <a:headEnd type="none" w="med" len="med"/>
                      <a:tailEnd type="none" w="med" len="med"/>
                    </a:lnT>
                    <a:lnB w="7620" cap="flat" cmpd="sng" algn="ctr">
                      <a:solidFill>
                        <a:srgbClr val="E2ECF3"/>
                      </a:solidFill>
                      <a:prstDash val="solid"/>
                      <a:round/>
                      <a:headEnd type="none" w="med" len="med"/>
                      <a:tailEnd type="none" w="med" len="med"/>
                    </a:lnB>
                    <a:solidFill>
                      <a:srgbClr val="E0E7FF"/>
                    </a:solidFill>
                  </a:tcPr>
                </a:tc>
                <a:tc>
                  <a:txBody>
                    <a:bodyPr/>
                    <a:lstStyle/>
                    <a:p>
                      <a:pPr algn="l"/>
                      <a:r>
                        <a:rPr lang="en-IN" sz="1600" b="1">
                          <a:solidFill>
                            <a:srgbClr val="000000"/>
                          </a:solidFill>
                          <a:effectLst/>
                        </a:rPr>
                        <a:t>PATENT GRANT</a:t>
                      </a:r>
                      <a:endParaRPr lang="en-IN" sz="1600" b="0">
                        <a:solidFill>
                          <a:srgbClr val="000000"/>
                        </a:solidFill>
                        <a:effectLst/>
                      </a:endParaRPr>
                    </a:p>
                  </a:txBody>
                  <a:tcPr marL="54189" marR="27094" marT="27094" marB="54189" anchor="ctr">
                    <a:lnL w="7620" cap="flat" cmpd="sng" algn="ctr">
                      <a:solidFill>
                        <a:srgbClr val="E2ECF3"/>
                      </a:solidFill>
                      <a:prstDash val="solid"/>
                      <a:round/>
                      <a:headEnd type="none" w="med" len="med"/>
                      <a:tailEnd type="none" w="med" len="med"/>
                    </a:lnL>
                    <a:lnR w="7620" cap="flat" cmpd="sng" algn="ctr">
                      <a:solidFill>
                        <a:srgbClr val="E2ECF3"/>
                      </a:solidFill>
                      <a:prstDash val="solid"/>
                      <a:round/>
                      <a:headEnd type="none" w="med" len="med"/>
                      <a:tailEnd type="none" w="med" len="med"/>
                    </a:lnR>
                    <a:lnT w="7620" cap="flat" cmpd="sng" algn="ctr">
                      <a:solidFill>
                        <a:srgbClr val="E2ECF3"/>
                      </a:solidFill>
                      <a:prstDash val="solid"/>
                      <a:round/>
                      <a:headEnd type="none" w="med" len="med"/>
                      <a:tailEnd type="none" w="med" len="med"/>
                    </a:lnT>
                    <a:lnB w="7620" cap="flat" cmpd="sng" algn="ctr">
                      <a:solidFill>
                        <a:srgbClr val="E2ECF3"/>
                      </a:solidFill>
                      <a:prstDash val="solid"/>
                      <a:round/>
                      <a:headEnd type="none" w="med" len="med"/>
                      <a:tailEnd type="none" w="med" len="med"/>
                    </a:lnB>
                    <a:solidFill>
                      <a:srgbClr val="E0E7FF"/>
                    </a:solidFill>
                  </a:tcPr>
                </a:tc>
                <a:tc>
                  <a:txBody>
                    <a:bodyPr/>
                    <a:lstStyle/>
                    <a:p>
                      <a:pPr algn="l"/>
                      <a:r>
                        <a:rPr lang="en-IN" sz="1600" b="1">
                          <a:solidFill>
                            <a:srgbClr val="000000"/>
                          </a:solidFill>
                          <a:effectLst/>
                        </a:rPr>
                        <a:t>COMMERCIAL USE</a:t>
                      </a:r>
                      <a:endParaRPr lang="en-IN" sz="1600" b="0">
                        <a:solidFill>
                          <a:srgbClr val="000000"/>
                        </a:solidFill>
                        <a:effectLst/>
                      </a:endParaRPr>
                    </a:p>
                  </a:txBody>
                  <a:tcPr marL="54189" marR="27094" marT="27094" marB="54189" anchor="ctr">
                    <a:lnL w="7620" cap="flat" cmpd="sng" algn="ctr">
                      <a:solidFill>
                        <a:srgbClr val="E2ECF3"/>
                      </a:solidFill>
                      <a:prstDash val="solid"/>
                      <a:round/>
                      <a:headEnd type="none" w="med" len="med"/>
                      <a:tailEnd type="none" w="med" len="med"/>
                    </a:lnL>
                    <a:lnR w="7620" cap="flat" cmpd="sng" algn="ctr">
                      <a:solidFill>
                        <a:srgbClr val="E2ECF3"/>
                      </a:solidFill>
                      <a:prstDash val="solid"/>
                      <a:round/>
                      <a:headEnd type="none" w="med" len="med"/>
                      <a:tailEnd type="none" w="med" len="med"/>
                    </a:lnR>
                    <a:lnT w="7620" cap="flat" cmpd="sng" algn="ctr">
                      <a:solidFill>
                        <a:srgbClr val="E2ECF3"/>
                      </a:solidFill>
                      <a:prstDash val="solid"/>
                      <a:round/>
                      <a:headEnd type="none" w="med" len="med"/>
                      <a:tailEnd type="none" w="med" len="med"/>
                    </a:lnT>
                    <a:lnB w="7620" cap="flat" cmpd="sng" algn="ctr">
                      <a:solidFill>
                        <a:srgbClr val="E2ECF3"/>
                      </a:solidFill>
                      <a:prstDash val="solid"/>
                      <a:round/>
                      <a:headEnd type="none" w="med" len="med"/>
                      <a:tailEnd type="none" w="med" len="med"/>
                    </a:lnB>
                    <a:solidFill>
                      <a:srgbClr val="E0E7FF"/>
                    </a:solidFill>
                  </a:tcPr>
                </a:tc>
                <a:tc>
                  <a:txBody>
                    <a:bodyPr/>
                    <a:lstStyle/>
                    <a:p>
                      <a:pPr algn="l"/>
                      <a:r>
                        <a:rPr lang="en-IN" sz="1600" b="1">
                          <a:solidFill>
                            <a:srgbClr val="000000"/>
                          </a:solidFill>
                          <a:effectLst/>
                        </a:rPr>
                        <a:t>REDISTRIBUTION</a:t>
                      </a:r>
                      <a:endParaRPr lang="en-IN" sz="1600" b="0">
                        <a:solidFill>
                          <a:srgbClr val="000000"/>
                        </a:solidFill>
                        <a:effectLst/>
                      </a:endParaRPr>
                    </a:p>
                  </a:txBody>
                  <a:tcPr marL="54189" marR="27094" marT="27094" marB="54189" anchor="ctr">
                    <a:lnL w="7620" cap="flat" cmpd="sng" algn="ctr">
                      <a:solidFill>
                        <a:srgbClr val="E2ECF3"/>
                      </a:solidFill>
                      <a:prstDash val="solid"/>
                      <a:round/>
                      <a:headEnd type="none" w="med" len="med"/>
                      <a:tailEnd type="none" w="med" len="med"/>
                    </a:lnL>
                    <a:lnR w="7620" cap="flat" cmpd="sng" algn="ctr">
                      <a:solidFill>
                        <a:srgbClr val="E2ECF3"/>
                      </a:solidFill>
                      <a:prstDash val="solid"/>
                      <a:round/>
                      <a:headEnd type="none" w="med" len="med"/>
                      <a:tailEnd type="none" w="med" len="med"/>
                    </a:lnR>
                    <a:lnT w="7620" cap="flat" cmpd="sng" algn="ctr">
                      <a:solidFill>
                        <a:srgbClr val="E2ECF3"/>
                      </a:solidFill>
                      <a:prstDash val="solid"/>
                      <a:round/>
                      <a:headEnd type="none" w="med" len="med"/>
                      <a:tailEnd type="none" w="med" len="med"/>
                    </a:lnT>
                    <a:lnB w="7620" cap="flat" cmpd="sng" algn="ctr">
                      <a:solidFill>
                        <a:srgbClr val="E2ECF3"/>
                      </a:solidFill>
                      <a:prstDash val="solid"/>
                      <a:round/>
                      <a:headEnd type="none" w="med" len="med"/>
                      <a:tailEnd type="none" w="med" len="med"/>
                    </a:lnB>
                    <a:solidFill>
                      <a:srgbClr val="E0E7FF"/>
                    </a:solidFill>
                  </a:tcPr>
                </a:tc>
                <a:tc>
                  <a:txBody>
                    <a:bodyPr/>
                    <a:lstStyle/>
                    <a:p>
                      <a:pPr algn="l"/>
                      <a:r>
                        <a:rPr lang="en-IN" sz="1600" b="1">
                          <a:solidFill>
                            <a:srgbClr val="000000"/>
                          </a:solidFill>
                          <a:effectLst/>
                        </a:rPr>
                        <a:t>MODIFICATION</a:t>
                      </a:r>
                      <a:endParaRPr lang="en-IN" sz="1600" b="0">
                        <a:solidFill>
                          <a:srgbClr val="000000"/>
                        </a:solidFill>
                        <a:effectLst/>
                      </a:endParaRPr>
                    </a:p>
                  </a:txBody>
                  <a:tcPr marL="54189" marR="27094" marT="27094" marB="54189" anchor="ctr">
                    <a:lnL w="7620" cap="flat" cmpd="sng" algn="ctr">
                      <a:solidFill>
                        <a:srgbClr val="E2ECF3"/>
                      </a:solidFill>
                      <a:prstDash val="solid"/>
                      <a:round/>
                      <a:headEnd type="none" w="med" len="med"/>
                      <a:tailEnd type="none" w="med" len="med"/>
                    </a:lnL>
                    <a:lnR w="7620" cap="flat" cmpd="sng" algn="ctr">
                      <a:solidFill>
                        <a:srgbClr val="E2ECF3"/>
                      </a:solidFill>
                      <a:prstDash val="solid"/>
                      <a:round/>
                      <a:headEnd type="none" w="med" len="med"/>
                      <a:tailEnd type="none" w="med" len="med"/>
                    </a:lnR>
                    <a:lnT w="7620" cap="flat" cmpd="sng" algn="ctr">
                      <a:solidFill>
                        <a:srgbClr val="E2ECF3"/>
                      </a:solidFill>
                      <a:prstDash val="solid"/>
                      <a:round/>
                      <a:headEnd type="none" w="med" len="med"/>
                      <a:tailEnd type="none" w="med" len="med"/>
                    </a:lnT>
                    <a:lnB w="7620" cap="flat" cmpd="sng" algn="ctr">
                      <a:solidFill>
                        <a:srgbClr val="E2ECF3"/>
                      </a:solidFill>
                      <a:prstDash val="solid"/>
                      <a:round/>
                      <a:headEnd type="none" w="med" len="med"/>
                      <a:tailEnd type="none" w="med" len="med"/>
                    </a:lnB>
                    <a:solidFill>
                      <a:srgbClr val="E0E7FF"/>
                    </a:solidFill>
                  </a:tcPr>
                </a:tc>
                <a:extLst>
                  <a:ext uri="{0D108BD9-81ED-4DB2-BD59-A6C34878D82A}">
                    <a16:rowId xmlns:a16="http://schemas.microsoft.com/office/drawing/2014/main" val="2344665062"/>
                  </a:ext>
                </a:extLst>
              </a:tr>
              <a:tr h="1831966">
                <a:tc>
                  <a:txBody>
                    <a:bodyPr/>
                    <a:lstStyle/>
                    <a:p>
                      <a:pPr algn="l"/>
                      <a:r>
                        <a:rPr lang="en-IN" sz="1600" b="0">
                          <a:solidFill>
                            <a:srgbClr val="000000"/>
                          </a:solidFill>
                          <a:effectLst/>
                        </a:rPr>
                        <a:t>Apache 2.0</a:t>
                      </a:r>
                    </a:p>
                  </a:txBody>
                  <a:tcPr marL="54189" marR="27094" marT="27094" marB="54189" anchor="ctr">
                    <a:lnL w="7620" cap="flat" cmpd="sng" algn="ctr">
                      <a:solidFill>
                        <a:srgbClr val="E2ECF3"/>
                      </a:solidFill>
                      <a:prstDash val="solid"/>
                      <a:round/>
                      <a:headEnd type="none" w="med" len="med"/>
                      <a:tailEnd type="none" w="med" len="med"/>
                    </a:lnL>
                    <a:lnR w="7620" cap="flat" cmpd="sng" algn="ctr">
                      <a:solidFill>
                        <a:srgbClr val="E2ECF3"/>
                      </a:solidFill>
                      <a:prstDash val="solid"/>
                      <a:round/>
                      <a:headEnd type="none" w="med" len="med"/>
                      <a:tailEnd type="none" w="med" len="med"/>
                    </a:lnR>
                    <a:lnT w="7620" cap="flat" cmpd="sng" algn="ctr">
                      <a:solidFill>
                        <a:srgbClr val="E2ECF3"/>
                      </a:solidFill>
                      <a:prstDash val="solid"/>
                      <a:round/>
                      <a:headEnd type="none" w="med" len="med"/>
                      <a:tailEnd type="none" w="med" len="med"/>
                    </a:lnT>
                    <a:lnB w="7620" cap="flat" cmpd="sng" algn="ctr">
                      <a:solidFill>
                        <a:srgbClr val="E2ECF3"/>
                      </a:solidFill>
                      <a:prstDash val="solid"/>
                      <a:round/>
                      <a:headEnd type="none" w="med" len="med"/>
                      <a:tailEnd type="none" w="med" len="med"/>
                    </a:lnB>
                    <a:noFill/>
                  </a:tcPr>
                </a:tc>
                <a:tc>
                  <a:txBody>
                    <a:bodyPr/>
                    <a:lstStyle/>
                    <a:p>
                      <a:pPr algn="l"/>
                      <a:r>
                        <a:rPr lang="en-IN" sz="1600" b="0">
                          <a:solidFill>
                            <a:srgbClr val="000000"/>
                          </a:solidFill>
                          <a:effectLst/>
                        </a:rPr>
                        <a:t>BERT, XLNet, XLM-RoBERTa, Flan-UL2, Cerebras, Bloom and Dolly 2.0</a:t>
                      </a:r>
                    </a:p>
                  </a:txBody>
                  <a:tcPr marL="54189" marR="27094" marT="27094" marB="54189" anchor="ctr">
                    <a:lnL w="7620" cap="flat" cmpd="sng" algn="ctr">
                      <a:solidFill>
                        <a:srgbClr val="E2ECF3"/>
                      </a:solidFill>
                      <a:prstDash val="solid"/>
                      <a:round/>
                      <a:headEnd type="none" w="med" len="med"/>
                      <a:tailEnd type="none" w="med" len="med"/>
                    </a:lnL>
                    <a:lnR w="7620" cap="flat" cmpd="sng" algn="ctr">
                      <a:solidFill>
                        <a:srgbClr val="E2ECF3"/>
                      </a:solidFill>
                      <a:prstDash val="solid"/>
                      <a:round/>
                      <a:headEnd type="none" w="med" len="med"/>
                      <a:tailEnd type="none" w="med" len="med"/>
                    </a:lnR>
                    <a:lnT w="7620" cap="flat" cmpd="sng" algn="ctr">
                      <a:solidFill>
                        <a:srgbClr val="E2ECF3"/>
                      </a:solidFill>
                      <a:prstDash val="solid"/>
                      <a:round/>
                      <a:headEnd type="none" w="med" len="med"/>
                      <a:tailEnd type="none" w="med" len="med"/>
                    </a:lnT>
                    <a:lnB w="7620" cap="flat" cmpd="sng" algn="ctr">
                      <a:solidFill>
                        <a:srgbClr val="E2ECF3"/>
                      </a:solidFill>
                      <a:prstDash val="solid"/>
                      <a:round/>
                      <a:headEnd type="none" w="med" len="med"/>
                      <a:tailEnd type="none" w="med" len="med"/>
                    </a:lnB>
                    <a:noFill/>
                  </a:tcPr>
                </a:tc>
                <a:tc>
                  <a:txBody>
                    <a:bodyPr/>
                    <a:lstStyle/>
                    <a:p>
                      <a:pPr algn="l"/>
                      <a:r>
                        <a:rPr lang="en-IN" sz="1600" b="0">
                          <a:solidFill>
                            <a:srgbClr val="000000"/>
                          </a:solidFill>
                          <a:effectLst/>
                        </a:rPr>
                        <a:t>Permissive</a:t>
                      </a:r>
                    </a:p>
                  </a:txBody>
                  <a:tcPr marL="54189" marR="27094" marT="27094" marB="54189" anchor="ctr">
                    <a:lnL w="7620" cap="flat" cmpd="sng" algn="ctr">
                      <a:solidFill>
                        <a:srgbClr val="E2ECF3"/>
                      </a:solidFill>
                      <a:prstDash val="solid"/>
                      <a:round/>
                      <a:headEnd type="none" w="med" len="med"/>
                      <a:tailEnd type="none" w="med" len="med"/>
                    </a:lnL>
                    <a:lnR w="7620" cap="flat" cmpd="sng" algn="ctr">
                      <a:solidFill>
                        <a:srgbClr val="E2ECF3"/>
                      </a:solidFill>
                      <a:prstDash val="solid"/>
                      <a:round/>
                      <a:headEnd type="none" w="med" len="med"/>
                      <a:tailEnd type="none" w="med" len="med"/>
                    </a:lnR>
                    <a:lnT w="7620" cap="flat" cmpd="sng" algn="ctr">
                      <a:solidFill>
                        <a:srgbClr val="E2ECF3"/>
                      </a:solidFill>
                      <a:prstDash val="solid"/>
                      <a:round/>
                      <a:headEnd type="none" w="med" len="med"/>
                      <a:tailEnd type="none" w="med" len="med"/>
                    </a:lnT>
                    <a:lnB w="7620" cap="flat" cmpd="sng" algn="ctr">
                      <a:solidFill>
                        <a:srgbClr val="E2ECF3"/>
                      </a:solidFill>
                      <a:prstDash val="solid"/>
                      <a:round/>
                      <a:headEnd type="none" w="med" len="med"/>
                      <a:tailEnd type="none" w="med" len="med"/>
                    </a:lnB>
                    <a:noFill/>
                  </a:tcPr>
                </a:tc>
                <a:tc>
                  <a:txBody>
                    <a:bodyPr/>
                    <a:lstStyle/>
                    <a:p>
                      <a:pPr algn="l"/>
                      <a:r>
                        <a:rPr lang="en-IN" sz="1600" b="0">
                          <a:solidFill>
                            <a:srgbClr val="000000"/>
                          </a:solidFill>
                          <a:effectLst/>
                        </a:rPr>
                        <a:t>Yes</a:t>
                      </a:r>
                    </a:p>
                  </a:txBody>
                  <a:tcPr marL="54189" marR="27094" marT="27094" marB="54189" anchor="ctr">
                    <a:lnL w="7620" cap="flat" cmpd="sng" algn="ctr">
                      <a:solidFill>
                        <a:srgbClr val="E2ECF3"/>
                      </a:solidFill>
                      <a:prstDash val="solid"/>
                      <a:round/>
                      <a:headEnd type="none" w="med" len="med"/>
                      <a:tailEnd type="none" w="med" len="med"/>
                    </a:lnL>
                    <a:lnR w="7620" cap="flat" cmpd="sng" algn="ctr">
                      <a:solidFill>
                        <a:srgbClr val="E2ECF3"/>
                      </a:solidFill>
                      <a:prstDash val="solid"/>
                      <a:round/>
                      <a:headEnd type="none" w="med" len="med"/>
                      <a:tailEnd type="none" w="med" len="med"/>
                    </a:lnR>
                    <a:lnT w="7620" cap="flat" cmpd="sng" algn="ctr">
                      <a:solidFill>
                        <a:srgbClr val="E2ECF3"/>
                      </a:solidFill>
                      <a:prstDash val="solid"/>
                      <a:round/>
                      <a:headEnd type="none" w="med" len="med"/>
                      <a:tailEnd type="none" w="med" len="med"/>
                    </a:lnT>
                    <a:lnB w="7620" cap="flat" cmpd="sng" algn="ctr">
                      <a:solidFill>
                        <a:srgbClr val="E2ECF3"/>
                      </a:solidFill>
                      <a:prstDash val="solid"/>
                      <a:round/>
                      <a:headEnd type="none" w="med" len="med"/>
                      <a:tailEnd type="none" w="med" len="med"/>
                    </a:lnB>
                    <a:noFill/>
                  </a:tcPr>
                </a:tc>
                <a:tc>
                  <a:txBody>
                    <a:bodyPr/>
                    <a:lstStyle/>
                    <a:p>
                      <a:pPr algn="l"/>
                      <a:r>
                        <a:rPr lang="en-IN" sz="1600" b="0">
                          <a:solidFill>
                            <a:srgbClr val="000000"/>
                          </a:solidFill>
                          <a:effectLst/>
                        </a:rPr>
                        <a:t>Yes (with attribution)</a:t>
                      </a:r>
                    </a:p>
                  </a:txBody>
                  <a:tcPr marL="54189" marR="27094" marT="27094" marB="54189" anchor="ctr">
                    <a:lnL w="7620" cap="flat" cmpd="sng" algn="ctr">
                      <a:solidFill>
                        <a:srgbClr val="E2ECF3"/>
                      </a:solidFill>
                      <a:prstDash val="solid"/>
                      <a:round/>
                      <a:headEnd type="none" w="med" len="med"/>
                      <a:tailEnd type="none" w="med" len="med"/>
                    </a:lnL>
                    <a:lnR w="7620" cap="flat" cmpd="sng" algn="ctr">
                      <a:solidFill>
                        <a:srgbClr val="E2ECF3"/>
                      </a:solidFill>
                      <a:prstDash val="solid"/>
                      <a:round/>
                      <a:headEnd type="none" w="med" len="med"/>
                      <a:tailEnd type="none" w="med" len="med"/>
                    </a:lnR>
                    <a:lnT w="7620" cap="flat" cmpd="sng" algn="ctr">
                      <a:solidFill>
                        <a:srgbClr val="E2ECF3"/>
                      </a:solidFill>
                      <a:prstDash val="solid"/>
                      <a:round/>
                      <a:headEnd type="none" w="med" len="med"/>
                      <a:tailEnd type="none" w="med" len="med"/>
                    </a:lnT>
                    <a:lnB w="7620" cap="flat" cmpd="sng" algn="ctr">
                      <a:solidFill>
                        <a:srgbClr val="E2ECF3"/>
                      </a:solidFill>
                      <a:prstDash val="solid"/>
                      <a:round/>
                      <a:headEnd type="none" w="med" len="med"/>
                      <a:tailEnd type="none" w="med" len="med"/>
                    </a:lnB>
                    <a:noFill/>
                  </a:tcPr>
                </a:tc>
                <a:tc>
                  <a:txBody>
                    <a:bodyPr/>
                    <a:lstStyle/>
                    <a:p>
                      <a:pPr algn="l"/>
                      <a:r>
                        <a:rPr lang="en-IN" sz="1600" b="0">
                          <a:solidFill>
                            <a:srgbClr val="000000"/>
                          </a:solidFill>
                          <a:effectLst/>
                        </a:rPr>
                        <a:t>Yes</a:t>
                      </a:r>
                    </a:p>
                  </a:txBody>
                  <a:tcPr marL="54189" marR="27094" marT="27094" marB="54189" anchor="ctr">
                    <a:lnL w="7620" cap="flat" cmpd="sng" algn="ctr">
                      <a:solidFill>
                        <a:srgbClr val="E2ECF3"/>
                      </a:solidFill>
                      <a:prstDash val="solid"/>
                      <a:round/>
                      <a:headEnd type="none" w="med" len="med"/>
                      <a:tailEnd type="none" w="med" len="med"/>
                    </a:lnL>
                    <a:lnR w="7620" cap="flat" cmpd="sng" algn="ctr">
                      <a:solidFill>
                        <a:srgbClr val="E2ECF3"/>
                      </a:solidFill>
                      <a:prstDash val="solid"/>
                      <a:round/>
                      <a:headEnd type="none" w="med" len="med"/>
                      <a:tailEnd type="none" w="med" len="med"/>
                    </a:lnR>
                    <a:lnT w="7620" cap="flat" cmpd="sng" algn="ctr">
                      <a:solidFill>
                        <a:srgbClr val="E2ECF3"/>
                      </a:solidFill>
                      <a:prstDash val="solid"/>
                      <a:round/>
                      <a:headEnd type="none" w="med" len="med"/>
                      <a:tailEnd type="none" w="med" len="med"/>
                    </a:lnT>
                    <a:lnB w="7620" cap="flat" cmpd="sng" algn="ctr">
                      <a:solidFill>
                        <a:srgbClr val="E2ECF3"/>
                      </a:solidFill>
                      <a:prstDash val="solid"/>
                      <a:round/>
                      <a:headEnd type="none" w="med" len="med"/>
                      <a:tailEnd type="none" w="med" len="med"/>
                    </a:lnB>
                    <a:noFill/>
                  </a:tcPr>
                </a:tc>
                <a:tc>
                  <a:txBody>
                    <a:bodyPr/>
                    <a:lstStyle/>
                    <a:p>
                      <a:pPr algn="l"/>
                      <a:r>
                        <a:rPr lang="en-IN" sz="1600" b="0" dirty="0">
                          <a:solidFill>
                            <a:srgbClr val="000000"/>
                          </a:solidFill>
                          <a:effectLst/>
                        </a:rPr>
                        <a:t>Yes</a:t>
                      </a:r>
                    </a:p>
                  </a:txBody>
                  <a:tcPr marL="54189" marR="27094" marT="27094" marB="54189" anchor="ctr">
                    <a:lnL w="7620" cap="flat" cmpd="sng" algn="ctr">
                      <a:solidFill>
                        <a:srgbClr val="E2ECF3"/>
                      </a:solidFill>
                      <a:prstDash val="solid"/>
                      <a:round/>
                      <a:headEnd type="none" w="med" len="med"/>
                      <a:tailEnd type="none" w="med" len="med"/>
                    </a:lnL>
                    <a:lnR w="7620" cap="flat" cmpd="sng" algn="ctr">
                      <a:solidFill>
                        <a:srgbClr val="E2ECF3"/>
                      </a:solidFill>
                      <a:prstDash val="solid"/>
                      <a:round/>
                      <a:headEnd type="none" w="med" len="med"/>
                      <a:tailEnd type="none" w="med" len="med"/>
                    </a:lnR>
                    <a:lnT w="7620" cap="flat" cmpd="sng" algn="ctr">
                      <a:solidFill>
                        <a:srgbClr val="E2ECF3"/>
                      </a:solidFill>
                      <a:prstDash val="solid"/>
                      <a:round/>
                      <a:headEnd type="none" w="med" len="med"/>
                      <a:tailEnd type="none" w="med" len="med"/>
                    </a:lnT>
                    <a:lnB w="7620" cap="flat" cmpd="sng" algn="ctr">
                      <a:solidFill>
                        <a:srgbClr val="E2ECF3"/>
                      </a:solidFill>
                      <a:prstDash val="solid"/>
                      <a:round/>
                      <a:headEnd type="none" w="med" len="med"/>
                      <a:tailEnd type="none" w="med" len="med"/>
                    </a:lnB>
                    <a:noFill/>
                  </a:tcPr>
                </a:tc>
                <a:extLst>
                  <a:ext uri="{0D108BD9-81ED-4DB2-BD59-A6C34878D82A}">
                    <a16:rowId xmlns:a16="http://schemas.microsoft.com/office/drawing/2014/main" val="3226362118"/>
                  </a:ext>
                </a:extLst>
              </a:tr>
              <a:tr h="614795">
                <a:tc>
                  <a:txBody>
                    <a:bodyPr/>
                    <a:lstStyle/>
                    <a:p>
                      <a:pPr algn="l"/>
                      <a:r>
                        <a:rPr lang="en-IN" sz="1600" b="0">
                          <a:solidFill>
                            <a:srgbClr val="000000"/>
                          </a:solidFill>
                          <a:effectLst/>
                        </a:rPr>
                        <a:t>MIT</a:t>
                      </a:r>
                    </a:p>
                  </a:txBody>
                  <a:tcPr marL="54189" marR="27094" marT="27094" marB="54189" anchor="ctr">
                    <a:lnL w="7620" cap="flat" cmpd="sng" algn="ctr">
                      <a:solidFill>
                        <a:srgbClr val="E2ECF3"/>
                      </a:solidFill>
                      <a:prstDash val="solid"/>
                      <a:round/>
                      <a:headEnd type="none" w="med" len="med"/>
                      <a:tailEnd type="none" w="med" len="med"/>
                    </a:lnL>
                    <a:lnR w="7620" cap="flat" cmpd="sng" algn="ctr">
                      <a:solidFill>
                        <a:srgbClr val="E2ECF3"/>
                      </a:solidFill>
                      <a:prstDash val="solid"/>
                      <a:round/>
                      <a:headEnd type="none" w="med" len="med"/>
                      <a:tailEnd type="none" w="med" len="med"/>
                    </a:lnR>
                    <a:lnT w="7620" cap="flat" cmpd="sng" algn="ctr">
                      <a:solidFill>
                        <a:srgbClr val="E2ECF3"/>
                      </a:solidFill>
                      <a:prstDash val="solid"/>
                      <a:round/>
                      <a:headEnd type="none" w="med" len="med"/>
                      <a:tailEnd type="none" w="med" len="med"/>
                    </a:lnT>
                    <a:lnB w="7620" cap="flat" cmpd="sng" algn="ctr">
                      <a:solidFill>
                        <a:srgbClr val="E2ECF3"/>
                      </a:solidFill>
                      <a:prstDash val="solid"/>
                      <a:round/>
                      <a:headEnd type="none" w="med" len="med"/>
                      <a:tailEnd type="none" w="med" len="med"/>
                    </a:lnB>
                    <a:noFill/>
                  </a:tcPr>
                </a:tc>
                <a:tc>
                  <a:txBody>
                    <a:bodyPr/>
                    <a:lstStyle/>
                    <a:p>
                      <a:pPr algn="l"/>
                      <a:r>
                        <a:rPr lang="en-IN" sz="1600" b="0">
                          <a:solidFill>
                            <a:srgbClr val="000000"/>
                          </a:solidFill>
                          <a:effectLst/>
                        </a:rPr>
                        <a:t>GPT-2, T5, and BLOOM</a:t>
                      </a:r>
                    </a:p>
                  </a:txBody>
                  <a:tcPr marL="54189" marR="27094" marT="27094" marB="54189" anchor="ctr">
                    <a:lnL w="7620" cap="flat" cmpd="sng" algn="ctr">
                      <a:solidFill>
                        <a:srgbClr val="E2ECF3"/>
                      </a:solidFill>
                      <a:prstDash val="solid"/>
                      <a:round/>
                      <a:headEnd type="none" w="med" len="med"/>
                      <a:tailEnd type="none" w="med" len="med"/>
                    </a:lnL>
                    <a:lnR w="7620" cap="flat" cmpd="sng" algn="ctr">
                      <a:solidFill>
                        <a:srgbClr val="E2ECF3"/>
                      </a:solidFill>
                      <a:prstDash val="solid"/>
                      <a:round/>
                      <a:headEnd type="none" w="med" len="med"/>
                      <a:tailEnd type="none" w="med" len="med"/>
                    </a:lnR>
                    <a:lnT w="7620" cap="flat" cmpd="sng" algn="ctr">
                      <a:solidFill>
                        <a:srgbClr val="E2ECF3"/>
                      </a:solidFill>
                      <a:prstDash val="solid"/>
                      <a:round/>
                      <a:headEnd type="none" w="med" len="med"/>
                      <a:tailEnd type="none" w="med" len="med"/>
                    </a:lnT>
                    <a:lnB w="7620" cap="flat" cmpd="sng" algn="ctr">
                      <a:solidFill>
                        <a:srgbClr val="E2ECF3"/>
                      </a:solidFill>
                      <a:prstDash val="solid"/>
                      <a:round/>
                      <a:headEnd type="none" w="med" len="med"/>
                      <a:tailEnd type="none" w="med" len="med"/>
                    </a:lnB>
                    <a:noFill/>
                  </a:tcPr>
                </a:tc>
                <a:tc>
                  <a:txBody>
                    <a:bodyPr/>
                    <a:lstStyle/>
                    <a:p>
                      <a:pPr algn="l"/>
                      <a:r>
                        <a:rPr lang="en-IN" sz="1600" b="0">
                          <a:solidFill>
                            <a:srgbClr val="000000"/>
                          </a:solidFill>
                          <a:effectLst/>
                        </a:rPr>
                        <a:t>Permissive</a:t>
                      </a:r>
                    </a:p>
                  </a:txBody>
                  <a:tcPr marL="54189" marR="27094" marT="27094" marB="54189" anchor="ctr">
                    <a:lnL w="7620" cap="flat" cmpd="sng" algn="ctr">
                      <a:solidFill>
                        <a:srgbClr val="E2ECF3"/>
                      </a:solidFill>
                      <a:prstDash val="solid"/>
                      <a:round/>
                      <a:headEnd type="none" w="med" len="med"/>
                      <a:tailEnd type="none" w="med" len="med"/>
                    </a:lnL>
                    <a:lnR w="7620" cap="flat" cmpd="sng" algn="ctr">
                      <a:solidFill>
                        <a:srgbClr val="E2ECF3"/>
                      </a:solidFill>
                      <a:prstDash val="solid"/>
                      <a:round/>
                      <a:headEnd type="none" w="med" len="med"/>
                      <a:tailEnd type="none" w="med" len="med"/>
                    </a:lnR>
                    <a:lnT w="7620" cap="flat" cmpd="sng" algn="ctr">
                      <a:solidFill>
                        <a:srgbClr val="E2ECF3"/>
                      </a:solidFill>
                      <a:prstDash val="solid"/>
                      <a:round/>
                      <a:headEnd type="none" w="med" len="med"/>
                      <a:tailEnd type="none" w="med" len="med"/>
                    </a:lnT>
                    <a:lnB w="7620" cap="flat" cmpd="sng" algn="ctr">
                      <a:solidFill>
                        <a:srgbClr val="E2ECF3"/>
                      </a:solidFill>
                      <a:prstDash val="solid"/>
                      <a:round/>
                      <a:headEnd type="none" w="med" len="med"/>
                      <a:tailEnd type="none" w="med" len="med"/>
                    </a:lnB>
                    <a:noFill/>
                  </a:tcPr>
                </a:tc>
                <a:tc>
                  <a:txBody>
                    <a:bodyPr/>
                    <a:lstStyle/>
                    <a:p>
                      <a:pPr algn="l"/>
                      <a:r>
                        <a:rPr lang="en-IN" sz="1600" b="0" dirty="0">
                          <a:solidFill>
                            <a:srgbClr val="000000"/>
                          </a:solidFill>
                          <a:effectLst/>
                        </a:rPr>
                        <a:t>No</a:t>
                      </a:r>
                    </a:p>
                  </a:txBody>
                  <a:tcPr marL="54189" marR="27094" marT="27094" marB="54189" anchor="ctr">
                    <a:lnL w="7620" cap="flat" cmpd="sng" algn="ctr">
                      <a:solidFill>
                        <a:srgbClr val="E2ECF3"/>
                      </a:solidFill>
                      <a:prstDash val="solid"/>
                      <a:round/>
                      <a:headEnd type="none" w="med" len="med"/>
                      <a:tailEnd type="none" w="med" len="med"/>
                    </a:lnL>
                    <a:lnR w="7620" cap="flat" cmpd="sng" algn="ctr">
                      <a:solidFill>
                        <a:srgbClr val="E2ECF3"/>
                      </a:solidFill>
                      <a:prstDash val="solid"/>
                      <a:round/>
                      <a:headEnd type="none" w="med" len="med"/>
                      <a:tailEnd type="none" w="med" len="med"/>
                    </a:lnR>
                    <a:lnT w="7620" cap="flat" cmpd="sng" algn="ctr">
                      <a:solidFill>
                        <a:srgbClr val="E2ECF3"/>
                      </a:solidFill>
                      <a:prstDash val="solid"/>
                      <a:round/>
                      <a:headEnd type="none" w="med" len="med"/>
                      <a:tailEnd type="none" w="med" len="med"/>
                    </a:lnT>
                    <a:lnB w="7620" cap="flat" cmpd="sng" algn="ctr">
                      <a:solidFill>
                        <a:srgbClr val="E2ECF3"/>
                      </a:solidFill>
                      <a:prstDash val="solid"/>
                      <a:round/>
                      <a:headEnd type="none" w="med" len="med"/>
                      <a:tailEnd type="none" w="med" len="med"/>
                    </a:lnB>
                    <a:noFill/>
                  </a:tcPr>
                </a:tc>
                <a:tc>
                  <a:txBody>
                    <a:bodyPr/>
                    <a:lstStyle/>
                    <a:p>
                      <a:pPr algn="l"/>
                      <a:r>
                        <a:rPr lang="en-IN" sz="1600" b="0">
                          <a:solidFill>
                            <a:srgbClr val="000000"/>
                          </a:solidFill>
                          <a:effectLst/>
                        </a:rPr>
                        <a:t>Yes (with attribution)</a:t>
                      </a:r>
                    </a:p>
                  </a:txBody>
                  <a:tcPr marL="54189" marR="27094" marT="27094" marB="54189" anchor="ctr">
                    <a:lnL w="7620" cap="flat" cmpd="sng" algn="ctr">
                      <a:solidFill>
                        <a:srgbClr val="E2ECF3"/>
                      </a:solidFill>
                      <a:prstDash val="solid"/>
                      <a:round/>
                      <a:headEnd type="none" w="med" len="med"/>
                      <a:tailEnd type="none" w="med" len="med"/>
                    </a:lnL>
                    <a:lnR w="7620" cap="flat" cmpd="sng" algn="ctr">
                      <a:solidFill>
                        <a:srgbClr val="E2ECF3"/>
                      </a:solidFill>
                      <a:prstDash val="solid"/>
                      <a:round/>
                      <a:headEnd type="none" w="med" len="med"/>
                      <a:tailEnd type="none" w="med" len="med"/>
                    </a:lnR>
                    <a:lnT w="7620" cap="flat" cmpd="sng" algn="ctr">
                      <a:solidFill>
                        <a:srgbClr val="E2ECF3"/>
                      </a:solidFill>
                      <a:prstDash val="solid"/>
                      <a:round/>
                      <a:headEnd type="none" w="med" len="med"/>
                      <a:tailEnd type="none" w="med" len="med"/>
                    </a:lnT>
                    <a:lnB w="7620" cap="flat" cmpd="sng" algn="ctr">
                      <a:solidFill>
                        <a:srgbClr val="E2ECF3"/>
                      </a:solidFill>
                      <a:prstDash val="solid"/>
                      <a:round/>
                      <a:headEnd type="none" w="med" len="med"/>
                      <a:tailEnd type="none" w="med" len="med"/>
                    </a:lnB>
                    <a:noFill/>
                  </a:tcPr>
                </a:tc>
                <a:tc>
                  <a:txBody>
                    <a:bodyPr/>
                    <a:lstStyle/>
                    <a:p>
                      <a:pPr algn="l"/>
                      <a:r>
                        <a:rPr lang="en-IN" sz="1600" b="0">
                          <a:solidFill>
                            <a:srgbClr val="000000"/>
                          </a:solidFill>
                          <a:effectLst/>
                        </a:rPr>
                        <a:t>Yes</a:t>
                      </a:r>
                    </a:p>
                  </a:txBody>
                  <a:tcPr marL="54189" marR="27094" marT="27094" marB="54189" anchor="ctr">
                    <a:lnL w="7620" cap="flat" cmpd="sng" algn="ctr">
                      <a:solidFill>
                        <a:srgbClr val="E2ECF3"/>
                      </a:solidFill>
                      <a:prstDash val="solid"/>
                      <a:round/>
                      <a:headEnd type="none" w="med" len="med"/>
                      <a:tailEnd type="none" w="med" len="med"/>
                    </a:lnL>
                    <a:lnR w="7620" cap="flat" cmpd="sng" algn="ctr">
                      <a:solidFill>
                        <a:srgbClr val="E2ECF3"/>
                      </a:solidFill>
                      <a:prstDash val="solid"/>
                      <a:round/>
                      <a:headEnd type="none" w="med" len="med"/>
                      <a:tailEnd type="none" w="med" len="med"/>
                    </a:lnR>
                    <a:lnT w="7620" cap="flat" cmpd="sng" algn="ctr">
                      <a:solidFill>
                        <a:srgbClr val="E2ECF3"/>
                      </a:solidFill>
                      <a:prstDash val="solid"/>
                      <a:round/>
                      <a:headEnd type="none" w="med" len="med"/>
                      <a:tailEnd type="none" w="med" len="med"/>
                    </a:lnT>
                    <a:lnB w="7620" cap="flat" cmpd="sng" algn="ctr">
                      <a:solidFill>
                        <a:srgbClr val="E2ECF3"/>
                      </a:solidFill>
                      <a:prstDash val="solid"/>
                      <a:round/>
                      <a:headEnd type="none" w="med" len="med"/>
                      <a:tailEnd type="none" w="med" len="med"/>
                    </a:lnB>
                    <a:noFill/>
                  </a:tcPr>
                </a:tc>
                <a:tc>
                  <a:txBody>
                    <a:bodyPr/>
                    <a:lstStyle/>
                    <a:p>
                      <a:pPr algn="l"/>
                      <a:r>
                        <a:rPr lang="en-IN" sz="1600" b="0">
                          <a:solidFill>
                            <a:srgbClr val="000000"/>
                          </a:solidFill>
                          <a:effectLst/>
                        </a:rPr>
                        <a:t>Yes</a:t>
                      </a:r>
                    </a:p>
                  </a:txBody>
                  <a:tcPr marL="54189" marR="27094" marT="27094" marB="54189" anchor="ctr">
                    <a:lnL w="7620" cap="flat" cmpd="sng" algn="ctr">
                      <a:solidFill>
                        <a:srgbClr val="E2ECF3"/>
                      </a:solidFill>
                      <a:prstDash val="solid"/>
                      <a:round/>
                      <a:headEnd type="none" w="med" len="med"/>
                      <a:tailEnd type="none" w="med" len="med"/>
                    </a:lnL>
                    <a:lnR w="7620" cap="flat" cmpd="sng" algn="ctr">
                      <a:solidFill>
                        <a:srgbClr val="E2ECF3"/>
                      </a:solidFill>
                      <a:prstDash val="solid"/>
                      <a:round/>
                      <a:headEnd type="none" w="med" len="med"/>
                      <a:tailEnd type="none" w="med" len="med"/>
                    </a:lnR>
                    <a:lnT w="7620" cap="flat" cmpd="sng" algn="ctr">
                      <a:solidFill>
                        <a:srgbClr val="E2ECF3"/>
                      </a:solidFill>
                      <a:prstDash val="solid"/>
                      <a:round/>
                      <a:headEnd type="none" w="med" len="med"/>
                      <a:tailEnd type="none" w="med" len="med"/>
                    </a:lnT>
                    <a:lnB w="7620" cap="flat" cmpd="sng" algn="ctr">
                      <a:solidFill>
                        <a:srgbClr val="E2ECF3"/>
                      </a:solidFill>
                      <a:prstDash val="solid"/>
                      <a:round/>
                      <a:headEnd type="none" w="med" len="med"/>
                      <a:tailEnd type="none" w="med" len="med"/>
                    </a:lnB>
                    <a:noFill/>
                  </a:tcPr>
                </a:tc>
                <a:extLst>
                  <a:ext uri="{0D108BD9-81ED-4DB2-BD59-A6C34878D82A}">
                    <a16:rowId xmlns:a16="http://schemas.microsoft.com/office/drawing/2014/main" val="1754411827"/>
                  </a:ext>
                </a:extLst>
              </a:tr>
              <a:tr h="962558">
                <a:tc>
                  <a:txBody>
                    <a:bodyPr/>
                    <a:lstStyle/>
                    <a:p>
                      <a:pPr algn="l"/>
                      <a:r>
                        <a:rPr lang="en-IN" sz="1600" b="0">
                          <a:solidFill>
                            <a:srgbClr val="000000"/>
                          </a:solidFill>
                          <a:effectLst/>
                        </a:rPr>
                        <a:t>GPL-3.0</a:t>
                      </a:r>
                    </a:p>
                  </a:txBody>
                  <a:tcPr marL="54189" marR="27094" marT="27094" marB="54189" anchor="ctr">
                    <a:lnL w="7620" cap="flat" cmpd="sng" algn="ctr">
                      <a:solidFill>
                        <a:srgbClr val="E2ECF3"/>
                      </a:solidFill>
                      <a:prstDash val="solid"/>
                      <a:round/>
                      <a:headEnd type="none" w="med" len="med"/>
                      <a:tailEnd type="none" w="med" len="med"/>
                    </a:lnL>
                    <a:lnR w="7620" cap="flat" cmpd="sng" algn="ctr">
                      <a:solidFill>
                        <a:srgbClr val="E2ECF3"/>
                      </a:solidFill>
                      <a:prstDash val="solid"/>
                      <a:round/>
                      <a:headEnd type="none" w="med" len="med"/>
                      <a:tailEnd type="none" w="med" len="med"/>
                    </a:lnR>
                    <a:lnT w="7620" cap="flat" cmpd="sng" algn="ctr">
                      <a:solidFill>
                        <a:srgbClr val="E2ECF3"/>
                      </a:solidFill>
                      <a:prstDash val="solid"/>
                      <a:round/>
                      <a:headEnd type="none" w="med" len="med"/>
                      <a:tailEnd type="none" w="med" len="med"/>
                    </a:lnT>
                    <a:lnB w="7620" cap="flat" cmpd="sng" algn="ctr">
                      <a:solidFill>
                        <a:srgbClr val="E2ECF3"/>
                      </a:solidFill>
                      <a:prstDash val="solid"/>
                      <a:round/>
                      <a:headEnd type="none" w="med" len="med"/>
                      <a:tailEnd type="none" w="med" len="med"/>
                    </a:lnB>
                    <a:noFill/>
                  </a:tcPr>
                </a:tc>
                <a:tc>
                  <a:txBody>
                    <a:bodyPr/>
                    <a:lstStyle/>
                    <a:p>
                      <a:pPr algn="l"/>
                      <a:r>
                        <a:rPr lang="en-IN" sz="1600" b="0">
                          <a:solidFill>
                            <a:srgbClr val="000000"/>
                          </a:solidFill>
                          <a:effectLst/>
                        </a:rPr>
                        <a:t>GLM-130B and NeMO LLM</a:t>
                      </a:r>
                    </a:p>
                  </a:txBody>
                  <a:tcPr marL="54189" marR="27094" marT="27094" marB="54189" anchor="ctr">
                    <a:lnL w="7620" cap="flat" cmpd="sng" algn="ctr">
                      <a:solidFill>
                        <a:srgbClr val="E2ECF3"/>
                      </a:solidFill>
                      <a:prstDash val="solid"/>
                      <a:round/>
                      <a:headEnd type="none" w="med" len="med"/>
                      <a:tailEnd type="none" w="med" len="med"/>
                    </a:lnL>
                    <a:lnR w="7620" cap="flat" cmpd="sng" algn="ctr">
                      <a:solidFill>
                        <a:srgbClr val="E2ECF3"/>
                      </a:solidFill>
                      <a:prstDash val="solid"/>
                      <a:round/>
                      <a:headEnd type="none" w="med" len="med"/>
                      <a:tailEnd type="none" w="med" len="med"/>
                    </a:lnR>
                    <a:lnT w="7620" cap="flat" cmpd="sng" algn="ctr">
                      <a:solidFill>
                        <a:srgbClr val="E2ECF3"/>
                      </a:solidFill>
                      <a:prstDash val="solid"/>
                      <a:round/>
                      <a:headEnd type="none" w="med" len="med"/>
                      <a:tailEnd type="none" w="med" len="med"/>
                    </a:lnT>
                    <a:lnB w="7620" cap="flat" cmpd="sng" algn="ctr">
                      <a:solidFill>
                        <a:srgbClr val="E2ECF3"/>
                      </a:solidFill>
                      <a:prstDash val="solid"/>
                      <a:round/>
                      <a:headEnd type="none" w="med" len="med"/>
                      <a:tailEnd type="none" w="med" len="med"/>
                    </a:lnB>
                    <a:noFill/>
                  </a:tcPr>
                </a:tc>
                <a:tc>
                  <a:txBody>
                    <a:bodyPr/>
                    <a:lstStyle/>
                    <a:p>
                      <a:pPr algn="l"/>
                      <a:r>
                        <a:rPr lang="en-IN" sz="1600" b="0">
                          <a:solidFill>
                            <a:srgbClr val="000000"/>
                          </a:solidFill>
                          <a:effectLst/>
                        </a:rPr>
                        <a:t>Copyleft</a:t>
                      </a:r>
                    </a:p>
                  </a:txBody>
                  <a:tcPr marL="54189" marR="27094" marT="27094" marB="54189" anchor="ctr">
                    <a:lnL w="7620" cap="flat" cmpd="sng" algn="ctr">
                      <a:solidFill>
                        <a:srgbClr val="E2ECF3"/>
                      </a:solidFill>
                      <a:prstDash val="solid"/>
                      <a:round/>
                      <a:headEnd type="none" w="med" len="med"/>
                      <a:tailEnd type="none" w="med" len="med"/>
                    </a:lnL>
                    <a:lnR w="7620" cap="flat" cmpd="sng" algn="ctr">
                      <a:solidFill>
                        <a:srgbClr val="E2ECF3"/>
                      </a:solidFill>
                      <a:prstDash val="solid"/>
                      <a:round/>
                      <a:headEnd type="none" w="med" len="med"/>
                      <a:tailEnd type="none" w="med" len="med"/>
                    </a:lnR>
                    <a:lnT w="7620" cap="flat" cmpd="sng" algn="ctr">
                      <a:solidFill>
                        <a:srgbClr val="E2ECF3"/>
                      </a:solidFill>
                      <a:prstDash val="solid"/>
                      <a:round/>
                      <a:headEnd type="none" w="med" len="med"/>
                      <a:tailEnd type="none" w="med" len="med"/>
                    </a:lnT>
                    <a:lnB w="7620" cap="flat" cmpd="sng" algn="ctr">
                      <a:solidFill>
                        <a:srgbClr val="E2ECF3"/>
                      </a:solidFill>
                      <a:prstDash val="solid"/>
                      <a:round/>
                      <a:headEnd type="none" w="med" len="med"/>
                      <a:tailEnd type="none" w="med" len="med"/>
                    </a:lnB>
                    <a:noFill/>
                  </a:tcPr>
                </a:tc>
                <a:tc>
                  <a:txBody>
                    <a:bodyPr/>
                    <a:lstStyle/>
                    <a:p>
                      <a:pPr algn="l"/>
                      <a:r>
                        <a:rPr lang="en-US" sz="1600" b="0">
                          <a:solidFill>
                            <a:srgbClr val="000000"/>
                          </a:solidFill>
                          <a:effectLst/>
                        </a:rPr>
                        <a:t>Yes (for GPL-3.0 licensed software only)</a:t>
                      </a:r>
                    </a:p>
                  </a:txBody>
                  <a:tcPr marL="54189" marR="27094" marT="27094" marB="54189" anchor="ctr">
                    <a:lnL w="7620" cap="flat" cmpd="sng" algn="ctr">
                      <a:solidFill>
                        <a:srgbClr val="E2ECF3"/>
                      </a:solidFill>
                      <a:prstDash val="solid"/>
                      <a:round/>
                      <a:headEnd type="none" w="med" len="med"/>
                      <a:tailEnd type="none" w="med" len="med"/>
                    </a:lnL>
                    <a:lnR w="7620" cap="flat" cmpd="sng" algn="ctr">
                      <a:solidFill>
                        <a:srgbClr val="E2ECF3"/>
                      </a:solidFill>
                      <a:prstDash val="solid"/>
                      <a:round/>
                      <a:headEnd type="none" w="med" len="med"/>
                      <a:tailEnd type="none" w="med" len="med"/>
                    </a:lnR>
                    <a:lnT w="7620" cap="flat" cmpd="sng" algn="ctr">
                      <a:solidFill>
                        <a:srgbClr val="E2ECF3"/>
                      </a:solidFill>
                      <a:prstDash val="solid"/>
                      <a:round/>
                      <a:headEnd type="none" w="med" len="med"/>
                      <a:tailEnd type="none" w="med" len="med"/>
                    </a:lnT>
                    <a:lnB w="7620" cap="flat" cmpd="sng" algn="ctr">
                      <a:solidFill>
                        <a:srgbClr val="E2ECF3"/>
                      </a:solidFill>
                      <a:prstDash val="solid"/>
                      <a:round/>
                      <a:headEnd type="none" w="med" len="med"/>
                      <a:tailEnd type="none" w="med" len="med"/>
                    </a:lnB>
                    <a:noFill/>
                  </a:tcPr>
                </a:tc>
                <a:tc>
                  <a:txBody>
                    <a:bodyPr/>
                    <a:lstStyle/>
                    <a:p>
                      <a:pPr algn="l"/>
                      <a:r>
                        <a:rPr lang="en-IN" sz="1600" b="0">
                          <a:solidFill>
                            <a:srgbClr val="000000"/>
                          </a:solidFill>
                          <a:effectLst/>
                        </a:rPr>
                        <a:t>Yes (with source code)</a:t>
                      </a:r>
                    </a:p>
                  </a:txBody>
                  <a:tcPr marL="54189" marR="27094" marT="27094" marB="54189" anchor="ctr">
                    <a:lnL w="7620" cap="flat" cmpd="sng" algn="ctr">
                      <a:solidFill>
                        <a:srgbClr val="E2ECF3"/>
                      </a:solidFill>
                      <a:prstDash val="solid"/>
                      <a:round/>
                      <a:headEnd type="none" w="med" len="med"/>
                      <a:tailEnd type="none" w="med" len="med"/>
                    </a:lnL>
                    <a:lnR w="7620" cap="flat" cmpd="sng" algn="ctr">
                      <a:solidFill>
                        <a:srgbClr val="E2ECF3"/>
                      </a:solidFill>
                      <a:prstDash val="solid"/>
                      <a:round/>
                      <a:headEnd type="none" w="med" len="med"/>
                      <a:tailEnd type="none" w="med" len="med"/>
                    </a:lnR>
                    <a:lnT w="7620" cap="flat" cmpd="sng" algn="ctr">
                      <a:solidFill>
                        <a:srgbClr val="E2ECF3"/>
                      </a:solidFill>
                      <a:prstDash val="solid"/>
                      <a:round/>
                      <a:headEnd type="none" w="med" len="med"/>
                      <a:tailEnd type="none" w="med" len="med"/>
                    </a:lnT>
                    <a:lnB w="7620" cap="flat" cmpd="sng" algn="ctr">
                      <a:solidFill>
                        <a:srgbClr val="E2ECF3"/>
                      </a:solidFill>
                      <a:prstDash val="solid"/>
                      <a:round/>
                      <a:headEnd type="none" w="med" len="med"/>
                      <a:tailEnd type="none" w="med" len="med"/>
                    </a:lnB>
                    <a:noFill/>
                  </a:tcPr>
                </a:tc>
                <a:tc>
                  <a:txBody>
                    <a:bodyPr/>
                    <a:lstStyle/>
                    <a:p>
                      <a:pPr algn="l"/>
                      <a:r>
                        <a:rPr lang="en-IN" sz="1600" b="0">
                          <a:solidFill>
                            <a:srgbClr val="000000"/>
                          </a:solidFill>
                          <a:effectLst/>
                        </a:rPr>
                        <a:t>Yes (with source code)</a:t>
                      </a:r>
                    </a:p>
                  </a:txBody>
                  <a:tcPr marL="54189" marR="27094" marT="27094" marB="54189" anchor="ctr">
                    <a:lnL w="7620" cap="flat" cmpd="sng" algn="ctr">
                      <a:solidFill>
                        <a:srgbClr val="E2ECF3"/>
                      </a:solidFill>
                      <a:prstDash val="solid"/>
                      <a:round/>
                      <a:headEnd type="none" w="med" len="med"/>
                      <a:tailEnd type="none" w="med" len="med"/>
                    </a:lnL>
                    <a:lnR w="7620" cap="flat" cmpd="sng" algn="ctr">
                      <a:solidFill>
                        <a:srgbClr val="E2ECF3"/>
                      </a:solidFill>
                      <a:prstDash val="solid"/>
                      <a:round/>
                      <a:headEnd type="none" w="med" len="med"/>
                      <a:tailEnd type="none" w="med" len="med"/>
                    </a:lnR>
                    <a:lnT w="7620" cap="flat" cmpd="sng" algn="ctr">
                      <a:solidFill>
                        <a:srgbClr val="E2ECF3"/>
                      </a:solidFill>
                      <a:prstDash val="solid"/>
                      <a:round/>
                      <a:headEnd type="none" w="med" len="med"/>
                      <a:tailEnd type="none" w="med" len="med"/>
                    </a:lnT>
                    <a:lnB w="7620" cap="flat" cmpd="sng" algn="ctr">
                      <a:solidFill>
                        <a:srgbClr val="E2ECF3"/>
                      </a:solidFill>
                      <a:prstDash val="solid"/>
                      <a:round/>
                      <a:headEnd type="none" w="med" len="med"/>
                      <a:tailEnd type="none" w="med" len="med"/>
                    </a:lnB>
                    <a:noFill/>
                  </a:tcPr>
                </a:tc>
                <a:tc>
                  <a:txBody>
                    <a:bodyPr/>
                    <a:lstStyle/>
                    <a:p>
                      <a:pPr algn="l"/>
                      <a:r>
                        <a:rPr lang="en-IN" sz="1600" b="0">
                          <a:solidFill>
                            <a:srgbClr val="000000"/>
                          </a:solidFill>
                          <a:effectLst/>
                        </a:rPr>
                        <a:t>Yes</a:t>
                      </a:r>
                    </a:p>
                  </a:txBody>
                  <a:tcPr marL="54189" marR="27094" marT="27094" marB="54189" anchor="ctr">
                    <a:lnL w="7620" cap="flat" cmpd="sng" algn="ctr">
                      <a:solidFill>
                        <a:srgbClr val="E2ECF3"/>
                      </a:solidFill>
                      <a:prstDash val="solid"/>
                      <a:round/>
                      <a:headEnd type="none" w="med" len="med"/>
                      <a:tailEnd type="none" w="med" len="med"/>
                    </a:lnL>
                    <a:lnR w="7620" cap="flat" cmpd="sng" algn="ctr">
                      <a:solidFill>
                        <a:srgbClr val="E2ECF3"/>
                      </a:solidFill>
                      <a:prstDash val="solid"/>
                      <a:round/>
                      <a:headEnd type="none" w="med" len="med"/>
                      <a:tailEnd type="none" w="med" len="med"/>
                    </a:lnR>
                    <a:lnT w="7620" cap="flat" cmpd="sng" algn="ctr">
                      <a:solidFill>
                        <a:srgbClr val="E2ECF3"/>
                      </a:solidFill>
                      <a:prstDash val="solid"/>
                      <a:round/>
                      <a:headEnd type="none" w="med" len="med"/>
                      <a:tailEnd type="none" w="med" len="med"/>
                    </a:lnT>
                    <a:lnB w="7620" cap="flat" cmpd="sng" algn="ctr">
                      <a:solidFill>
                        <a:srgbClr val="E2ECF3"/>
                      </a:solidFill>
                      <a:prstDash val="solid"/>
                      <a:round/>
                      <a:headEnd type="none" w="med" len="med"/>
                      <a:tailEnd type="none" w="med" len="med"/>
                    </a:lnB>
                    <a:noFill/>
                  </a:tcPr>
                </a:tc>
                <a:extLst>
                  <a:ext uri="{0D108BD9-81ED-4DB2-BD59-A6C34878D82A}">
                    <a16:rowId xmlns:a16="http://schemas.microsoft.com/office/drawing/2014/main" val="807302906"/>
                  </a:ext>
                </a:extLst>
              </a:tr>
              <a:tr h="788677">
                <a:tc>
                  <a:txBody>
                    <a:bodyPr/>
                    <a:lstStyle/>
                    <a:p>
                      <a:pPr algn="l"/>
                      <a:r>
                        <a:rPr lang="en-IN" sz="1600" b="0">
                          <a:solidFill>
                            <a:srgbClr val="000000"/>
                          </a:solidFill>
                          <a:effectLst/>
                        </a:rPr>
                        <a:t>Proprietary</a:t>
                      </a:r>
                    </a:p>
                  </a:txBody>
                  <a:tcPr marL="54189" marR="27094" marT="27094" marB="54189" anchor="ctr">
                    <a:lnL w="7620" cap="flat" cmpd="sng" algn="ctr">
                      <a:solidFill>
                        <a:srgbClr val="E2ECF3"/>
                      </a:solidFill>
                      <a:prstDash val="solid"/>
                      <a:round/>
                      <a:headEnd type="none" w="med" len="med"/>
                      <a:tailEnd type="none" w="med" len="med"/>
                    </a:lnL>
                    <a:lnR w="7620" cap="flat" cmpd="sng" algn="ctr">
                      <a:solidFill>
                        <a:srgbClr val="E2ECF3"/>
                      </a:solidFill>
                      <a:prstDash val="solid"/>
                      <a:round/>
                      <a:headEnd type="none" w="med" len="med"/>
                      <a:tailEnd type="none" w="med" len="med"/>
                    </a:lnR>
                    <a:lnT w="7620" cap="flat" cmpd="sng" algn="ctr">
                      <a:solidFill>
                        <a:srgbClr val="E2ECF3"/>
                      </a:solidFill>
                      <a:prstDash val="solid"/>
                      <a:round/>
                      <a:headEnd type="none" w="med" len="med"/>
                      <a:tailEnd type="none" w="med" len="med"/>
                    </a:lnT>
                    <a:lnB w="7620" cap="flat" cmpd="sng" algn="ctr">
                      <a:solidFill>
                        <a:srgbClr val="E2ECF3"/>
                      </a:solidFill>
                      <a:prstDash val="solid"/>
                      <a:round/>
                      <a:headEnd type="none" w="med" len="med"/>
                      <a:tailEnd type="none" w="med" len="med"/>
                    </a:lnB>
                    <a:noFill/>
                  </a:tcPr>
                </a:tc>
                <a:tc>
                  <a:txBody>
                    <a:bodyPr/>
                    <a:lstStyle/>
                    <a:p>
                      <a:pPr algn="l"/>
                      <a:r>
                        <a:rPr lang="en-IN" sz="1600" b="0">
                          <a:solidFill>
                            <a:srgbClr val="000000"/>
                          </a:solidFill>
                          <a:effectLst/>
                        </a:rPr>
                        <a:t>GPT-3, LaMDA and Cohere</a:t>
                      </a:r>
                    </a:p>
                  </a:txBody>
                  <a:tcPr marL="54189" marR="27094" marT="27094" marB="54189" anchor="ctr">
                    <a:lnL w="7620" cap="flat" cmpd="sng" algn="ctr">
                      <a:solidFill>
                        <a:srgbClr val="E2ECF3"/>
                      </a:solidFill>
                      <a:prstDash val="solid"/>
                      <a:round/>
                      <a:headEnd type="none" w="med" len="med"/>
                      <a:tailEnd type="none" w="med" len="med"/>
                    </a:lnL>
                    <a:lnR w="7620" cap="flat" cmpd="sng" algn="ctr">
                      <a:solidFill>
                        <a:srgbClr val="E2ECF3"/>
                      </a:solidFill>
                      <a:prstDash val="solid"/>
                      <a:round/>
                      <a:headEnd type="none" w="med" len="med"/>
                      <a:tailEnd type="none" w="med" len="med"/>
                    </a:lnR>
                    <a:lnT w="7620" cap="flat" cmpd="sng" algn="ctr">
                      <a:solidFill>
                        <a:srgbClr val="E2ECF3"/>
                      </a:solidFill>
                      <a:prstDash val="solid"/>
                      <a:round/>
                      <a:headEnd type="none" w="med" len="med"/>
                      <a:tailEnd type="none" w="med" len="med"/>
                    </a:lnT>
                    <a:lnB w="7620" cap="flat" cmpd="sng" algn="ctr">
                      <a:solidFill>
                        <a:srgbClr val="E2ECF3"/>
                      </a:solidFill>
                      <a:prstDash val="solid"/>
                      <a:round/>
                      <a:headEnd type="none" w="med" len="med"/>
                      <a:tailEnd type="none" w="med" len="med"/>
                    </a:lnB>
                    <a:noFill/>
                  </a:tcPr>
                </a:tc>
                <a:tc>
                  <a:txBody>
                    <a:bodyPr/>
                    <a:lstStyle/>
                    <a:p>
                      <a:pPr algn="l"/>
                      <a:r>
                        <a:rPr lang="en-IN" sz="1600" b="0">
                          <a:solidFill>
                            <a:srgbClr val="000000"/>
                          </a:solidFill>
                          <a:effectLst/>
                        </a:rPr>
                        <a:t>Varies</a:t>
                      </a:r>
                    </a:p>
                  </a:txBody>
                  <a:tcPr marL="54189" marR="27094" marT="27094" marB="54189" anchor="ctr">
                    <a:lnL w="7620" cap="flat" cmpd="sng" algn="ctr">
                      <a:solidFill>
                        <a:srgbClr val="E2ECF3"/>
                      </a:solidFill>
                      <a:prstDash val="solid"/>
                      <a:round/>
                      <a:headEnd type="none" w="med" len="med"/>
                      <a:tailEnd type="none" w="med" len="med"/>
                    </a:lnL>
                    <a:lnR w="7620" cap="flat" cmpd="sng" algn="ctr">
                      <a:solidFill>
                        <a:srgbClr val="E2ECF3"/>
                      </a:solidFill>
                      <a:prstDash val="solid"/>
                      <a:round/>
                      <a:headEnd type="none" w="med" len="med"/>
                      <a:tailEnd type="none" w="med" len="med"/>
                    </a:lnR>
                    <a:lnT w="7620" cap="flat" cmpd="sng" algn="ctr">
                      <a:solidFill>
                        <a:srgbClr val="E2ECF3"/>
                      </a:solidFill>
                      <a:prstDash val="solid"/>
                      <a:round/>
                      <a:headEnd type="none" w="med" len="med"/>
                      <a:tailEnd type="none" w="med" len="med"/>
                    </a:lnT>
                    <a:lnB w="7620" cap="flat" cmpd="sng" algn="ctr">
                      <a:solidFill>
                        <a:srgbClr val="E2ECF3"/>
                      </a:solidFill>
                      <a:prstDash val="solid"/>
                      <a:round/>
                      <a:headEnd type="none" w="med" len="med"/>
                      <a:tailEnd type="none" w="med" len="med"/>
                    </a:lnB>
                    <a:noFill/>
                  </a:tcPr>
                </a:tc>
                <a:tc>
                  <a:txBody>
                    <a:bodyPr/>
                    <a:lstStyle/>
                    <a:p>
                      <a:pPr algn="l"/>
                      <a:r>
                        <a:rPr lang="en-IN" sz="1600" b="0">
                          <a:solidFill>
                            <a:srgbClr val="000000"/>
                          </a:solidFill>
                          <a:effectLst/>
                        </a:rPr>
                        <a:t>Varies</a:t>
                      </a:r>
                    </a:p>
                  </a:txBody>
                  <a:tcPr marL="54189" marR="27094" marT="27094" marB="54189" anchor="ctr">
                    <a:lnL w="7620" cap="flat" cmpd="sng" algn="ctr">
                      <a:solidFill>
                        <a:srgbClr val="E2ECF3"/>
                      </a:solidFill>
                      <a:prstDash val="solid"/>
                      <a:round/>
                      <a:headEnd type="none" w="med" len="med"/>
                      <a:tailEnd type="none" w="med" len="med"/>
                    </a:lnL>
                    <a:lnR w="7620" cap="flat" cmpd="sng" algn="ctr">
                      <a:solidFill>
                        <a:srgbClr val="E2ECF3"/>
                      </a:solidFill>
                      <a:prstDash val="solid"/>
                      <a:round/>
                      <a:headEnd type="none" w="med" len="med"/>
                      <a:tailEnd type="none" w="med" len="med"/>
                    </a:lnR>
                    <a:lnT w="7620" cap="flat" cmpd="sng" algn="ctr">
                      <a:solidFill>
                        <a:srgbClr val="E2ECF3"/>
                      </a:solidFill>
                      <a:prstDash val="solid"/>
                      <a:round/>
                      <a:headEnd type="none" w="med" len="med"/>
                      <a:tailEnd type="none" w="med" len="med"/>
                    </a:lnT>
                    <a:lnB w="7620" cap="flat" cmpd="sng" algn="ctr">
                      <a:solidFill>
                        <a:srgbClr val="E2ECF3"/>
                      </a:solidFill>
                      <a:prstDash val="solid"/>
                      <a:round/>
                      <a:headEnd type="none" w="med" len="med"/>
                      <a:tailEnd type="none" w="med" len="med"/>
                    </a:lnB>
                    <a:noFill/>
                  </a:tcPr>
                </a:tc>
                <a:tc>
                  <a:txBody>
                    <a:bodyPr/>
                    <a:lstStyle/>
                    <a:p>
                      <a:pPr algn="l"/>
                      <a:r>
                        <a:rPr lang="en-IN" sz="1600" b="0">
                          <a:solidFill>
                            <a:srgbClr val="000000"/>
                          </a:solidFill>
                          <a:effectLst/>
                        </a:rPr>
                        <a:t>Varies</a:t>
                      </a:r>
                    </a:p>
                  </a:txBody>
                  <a:tcPr marL="54189" marR="27094" marT="27094" marB="54189" anchor="ctr">
                    <a:lnL w="7620" cap="flat" cmpd="sng" algn="ctr">
                      <a:solidFill>
                        <a:srgbClr val="E2ECF3"/>
                      </a:solidFill>
                      <a:prstDash val="solid"/>
                      <a:round/>
                      <a:headEnd type="none" w="med" len="med"/>
                      <a:tailEnd type="none" w="med" len="med"/>
                    </a:lnL>
                    <a:lnR w="7620" cap="flat" cmpd="sng" algn="ctr">
                      <a:solidFill>
                        <a:srgbClr val="E2ECF3"/>
                      </a:solidFill>
                      <a:prstDash val="solid"/>
                      <a:round/>
                      <a:headEnd type="none" w="med" len="med"/>
                      <a:tailEnd type="none" w="med" len="med"/>
                    </a:lnR>
                    <a:lnT w="7620" cap="flat" cmpd="sng" algn="ctr">
                      <a:solidFill>
                        <a:srgbClr val="E2ECF3"/>
                      </a:solidFill>
                      <a:prstDash val="solid"/>
                      <a:round/>
                      <a:headEnd type="none" w="med" len="med"/>
                      <a:tailEnd type="none" w="med" len="med"/>
                    </a:lnT>
                    <a:lnB w="7620" cap="flat" cmpd="sng" algn="ctr">
                      <a:solidFill>
                        <a:srgbClr val="E2ECF3"/>
                      </a:solidFill>
                      <a:prstDash val="solid"/>
                      <a:round/>
                      <a:headEnd type="none" w="med" len="med"/>
                      <a:tailEnd type="none" w="med" len="med"/>
                    </a:lnB>
                    <a:noFill/>
                  </a:tcPr>
                </a:tc>
                <a:tc>
                  <a:txBody>
                    <a:bodyPr/>
                    <a:lstStyle/>
                    <a:p>
                      <a:pPr algn="l"/>
                      <a:r>
                        <a:rPr lang="en-IN" sz="1600" b="0">
                          <a:solidFill>
                            <a:srgbClr val="000000"/>
                          </a:solidFill>
                          <a:effectLst/>
                        </a:rPr>
                        <a:t>Varies</a:t>
                      </a:r>
                    </a:p>
                  </a:txBody>
                  <a:tcPr marL="54189" marR="27094" marT="27094" marB="54189" anchor="ctr">
                    <a:lnL w="7620" cap="flat" cmpd="sng" algn="ctr">
                      <a:solidFill>
                        <a:srgbClr val="E2ECF3"/>
                      </a:solidFill>
                      <a:prstDash val="solid"/>
                      <a:round/>
                      <a:headEnd type="none" w="med" len="med"/>
                      <a:tailEnd type="none" w="med" len="med"/>
                    </a:lnL>
                    <a:lnR w="7620" cap="flat" cmpd="sng" algn="ctr">
                      <a:solidFill>
                        <a:srgbClr val="E2ECF3"/>
                      </a:solidFill>
                      <a:prstDash val="solid"/>
                      <a:round/>
                      <a:headEnd type="none" w="med" len="med"/>
                      <a:tailEnd type="none" w="med" len="med"/>
                    </a:lnR>
                    <a:lnT w="7620" cap="flat" cmpd="sng" algn="ctr">
                      <a:solidFill>
                        <a:srgbClr val="E2ECF3"/>
                      </a:solidFill>
                      <a:prstDash val="solid"/>
                      <a:round/>
                      <a:headEnd type="none" w="med" len="med"/>
                      <a:tailEnd type="none" w="med" len="med"/>
                    </a:lnT>
                    <a:lnB w="7620" cap="flat" cmpd="sng" algn="ctr">
                      <a:solidFill>
                        <a:srgbClr val="E2ECF3"/>
                      </a:solidFill>
                      <a:prstDash val="solid"/>
                      <a:round/>
                      <a:headEnd type="none" w="med" len="med"/>
                      <a:tailEnd type="none" w="med" len="med"/>
                    </a:lnB>
                    <a:noFill/>
                  </a:tcPr>
                </a:tc>
                <a:tc>
                  <a:txBody>
                    <a:bodyPr/>
                    <a:lstStyle/>
                    <a:p>
                      <a:pPr algn="l"/>
                      <a:r>
                        <a:rPr lang="en-IN" sz="1600" b="0" dirty="0">
                          <a:solidFill>
                            <a:srgbClr val="000000"/>
                          </a:solidFill>
                          <a:effectLst/>
                        </a:rPr>
                        <a:t>Varies</a:t>
                      </a:r>
                    </a:p>
                  </a:txBody>
                  <a:tcPr marL="54189" marR="27094" marT="27094" marB="54189" anchor="ctr">
                    <a:lnL w="7620" cap="flat" cmpd="sng" algn="ctr">
                      <a:solidFill>
                        <a:srgbClr val="E2ECF3"/>
                      </a:solidFill>
                      <a:prstDash val="solid"/>
                      <a:round/>
                      <a:headEnd type="none" w="med" len="med"/>
                      <a:tailEnd type="none" w="med" len="med"/>
                    </a:lnL>
                    <a:lnR w="7620" cap="flat" cmpd="sng" algn="ctr">
                      <a:solidFill>
                        <a:srgbClr val="E2ECF3"/>
                      </a:solidFill>
                      <a:prstDash val="solid"/>
                      <a:round/>
                      <a:headEnd type="none" w="med" len="med"/>
                      <a:tailEnd type="none" w="med" len="med"/>
                    </a:lnR>
                    <a:lnT w="7620" cap="flat" cmpd="sng" algn="ctr">
                      <a:solidFill>
                        <a:srgbClr val="E2ECF3"/>
                      </a:solidFill>
                      <a:prstDash val="solid"/>
                      <a:round/>
                      <a:headEnd type="none" w="med" len="med"/>
                      <a:tailEnd type="none" w="med" len="med"/>
                    </a:lnT>
                    <a:lnB w="7620" cap="flat" cmpd="sng" algn="ctr">
                      <a:solidFill>
                        <a:srgbClr val="E2ECF3"/>
                      </a:solidFill>
                      <a:prstDash val="solid"/>
                      <a:round/>
                      <a:headEnd type="none" w="med" len="med"/>
                      <a:tailEnd type="none" w="med" len="med"/>
                    </a:lnB>
                    <a:noFill/>
                  </a:tcPr>
                </a:tc>
                <a:extLst>
                  <a:ext uri="{0D108BD9-81ED-4DB2-BD59-A6C34878D82A}">
                    <a16:rowId xmlns:a16="http://schemas.microsoft.com/office/drawing/2014/main" val="20570701"/>
                  </a:ext>
                </a:extLst>
              </a:tr>
            </a:tbl>
          </a:graphicData>
        </a:graphic>
      </p:graphicFrame>
      <p:sp>
        <p:nvSpPr>
          <p:cNvPr id="4" name="Rectangle 1">
            <a:extLst>
              <a:ext uri="{FF2B5EF4-FFF2-40B4-BE49-F238E27FC236}">
                <a16:creationId xmlns:a16="http://schemas.microsoft.com/office/drawing/2014/main" id="{D119CED8-16A7-BFBD-6EC4-34D3312CEEFE}"/>
              </a:ext>
            </a:extLst>
          </p:cNvPr>
          <p:cNvSpPr>
            <a:spLocks noChangeArrowheads="1"/>
          </p:cNvSpPr>
          <p:nvPr/>
        </p:nvSpPr>
        <p:spPr bwMode="auto">
          <a:xfrm>
            <a:off x="2228308" y="2182711"/>
            <a:ext cx="1957767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3335051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E7FC1-E97E-4A98-3077-FADF0D6DA770}"/>
              </a:ext>
            </a:extLst>
          </p:cNvPr>
          <p:cNvSpPr>
            <a:spLocks noGrp="1"/>
          </p:cNvSpPr>
          <p:nvPr>
            <p:ph type="title"/>
          </p:nvPr>
        </p:nvSpPr>
        <p:spPr/>
        <p:txBody>
          <a:bodyPr/>
          <a:lstStyle/>
          <a:p>
            <a:r>
              <a:rPr lang="en-US" dirty="0"/>
              <a:t>Hands-on</a:t>
            </a:r>
            <a:endParaRPr lang="en-IN" dirty="0"/>
          </a:p>
        </p:txBody>
      </p:sp>
      <p:sp>
        <p:nvSpPr>
          <p:cNvPr id="3" name="Text Placeholder 2">
            <a:extLst>
              <a:ext uri="{FF2B5EF4-FFF2-40B4-BE49-F238E27FC236}">
                <a16:creationId xmlns:a16="http://schemas.microsoft.com/office/drawing/2014/main" id="{2A63201C-F2B5-35A7-DB59-E898746B96A3}"/>
              </a:ext>
            </a:extLst>
          </p:cNvPr>
          <p:cNvSpPr>
            <a:spLocks noGrp="1"/>
          </p:cNvSpPr>
          <p:nvPr>
            <p:ph type="body" sz="quarter" idx="13"/>
          </p:nvPr>
        </p:nvSpPr>
        <p:spPr/>
        <p:txBody>
          <a:bodyPr/>
          <a:lstStyle/>
          <a:p>
            <a:r>
              <a:rPr lang="en-US" dirty="0"/>
              <a:t>Implement XML parser</a:t>
            </a:r>
          </a:p>
          <a:p>
            <a:r>
              <a:rPr lang="en-US" dirty="0"/>
              <a:t>Implement YAML parser</a:t>
            </a:r>
          </a:p>
          <a:p>
            <a:r>
              <a:rPr lang="en-US" dirty="0"/>
              <a:t>Download </a:t>
            </a:r>
            <a:r>
              <a:rPr lang="en-US" dirty="0" err="1"/>
              <a:t>LMStudio</a:t>
            </a:r>
            <a:r>
              <a:rPr lang="en-US" dirty="0"/>
              <a:t>/</a:t>
            </a:r>
            <a:r>
              <a:rPr lang="en-US" dirty="0" err="1"/>
              <a:t>Ollama</a:t>
            </a:r>
            <a:r>
              <a:rPr lang="en-US" dirty="0"/>
              <a:t>/</a:t>
            </a:r>
            <a:r>
              <a:rPr lang="en-US" dirty="0" err="1"/>
              <a:t>oobabooga</a:t>
            </a:r>
            <a:r>
              <a:rPr lang="en-US" dirty="0"/>
              <a:t> and run it</a:t>
            </a:r>
          </a:p>
          <a:p>
            <a:endParaRPr lang="en-IN" dirty="0"/>
          </a:p>
        </p:txBody>
      </p:sp>
    </p:spTree>
    <p:extLst>
      <p:ext uri="{BB962C8B-B14F-4D97-AF65-F5344CB8AC3E}">
        <p14:creationId xmlns:p14="http://schemas.microsoft.com/office/powerpoint/2010/main" val="425444858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84685-4F6C-4C2C-7AB4-DE270CF13B94}"/>
              </a:ext>
            </a:extLst>
          </p:cNvPr>
          <p:cNvSpPr>
            <a:spLocks noGrp="1"/>
          </p:cNvSpPr>
          <p:nvPr>
            <p:ph type="title"/>
          </p:nvPr>
        </p:nvSpPr>
        <p:spPr/>
        <p:txBody>
          <a:bodyPr/>
          <a:lstStyle/>
          <a:p>
            <a:r>
              <a:rPr lang="en-US" dirty="0"/>
              <a:t>References</a:t>
            </a:r>
            <a:endParaRPr lang="en-IN" dirty="0"/>
          </a:p>
        </p:txBody>
      </p:sp>
      <p:sp>
        <p:nvSpPr>
          <p:cNvPr id="3" name="Text Placeholder 2">
            <a:extLst>
              <a:ext uri="{FF2B5EF4-FFF2-40B4-BE49-F238E27FC236}">
                <a16:creationId xmlns:a16="http://schemas.microsoft.com/office/drawing/2014/main" id="{7895B73B-9453-C813-6A6C-BC6165BC040B}"/>
              </a:ext>
            </a:extLst>
          </p:cNvPr>
          <p:cNvSpPr>
            <a:spLocks noGrp="1"/>
          </p:cNvSpPr>
          <p:nvPr>
            <p:ph type="body" sz="quarter" idx="13"/>
          </p:nvPr>
        </p:nvSpPr>
        <p:spPr/>
        <p:txBody>
          <a:bodyPr/>
          <a:lstStyle/>
          <a:p>
            <a:r>
              <a:rPr lang="en-IN" dirty="0">
                <a:hlinkClick r:id="rId2"/>
              </a:rPr>
              <a:t>https://python.langchain.com/docs/modules/model_io/output_parsers/</a:t>
            </a:r>
            <a:endParaRPr lang="en-IN" dirty="0"/>
          </a:p>
          <a:p>
            <a:r>
              <a:rPr lang="en-IN" dirty="0">
                <a:hlinkClick r:id="rId3"/>
              </a:rPr>
              <a:t>https://www.truefoundry.com/blog/all-about-license-for-llm-models</a:t>
            </a:r>
            <a:endParaRPr lang="en-IN" dirty="0"/>
          </a:p>
          <a:p>
            <a:r>
              <a:rPr lang="en-IN" dirty="0">
                <a:hlinkClick r:id="rId4"/>
              </a:rPr>
              <a:t>https://medium.com/@AIBites/model-quantization-in-deep-neural-networks-81df49f3c7d8</a:t>
            </a:r>
            <a:endParaRPr lang="en-IN" dirty="0"/>
          </a:p>
          <a:p>
            <a:endParaRPr lang="en-IN" dirty="0"/>
          </a:p>
        </p:txBody>
      </p:sp>
    </p:spTree>
    <p:extLst>
      <p:ext uri="{BB962C8B-B14F-4D97-AF65-F5344CB8AC3E}">
        <p14:creationId xmlns:p14="http://schemas.microsoft.com/office/powerpoint/2010/main" val="18062112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3"/>
          <p:cNvSpPr txBox="1"/>
          <p:nvPr/>
        </p:nvSpPr>
        <p:spPr>
          <a:xfrm>
            <a:off x="152400" y="1905000"/>
            <a:ext cx="2319655" cy="5740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dk1"/>
                </a:solidFill>
                <a:latin typeface="Calibri"/>
                <a:ea typeface="Calibri"/>
                <a:cs typeface="Calibri"/>
                <a:sym typeface="Calibri"/>
              </a:rPr>
              <a:t>Thank You</a:t>
            </a:r>
            <a:endParaRPr sz="3600" b="0" i="0" u="none" strike="noStrike" cap="none">
              <a:solidFill>
                <a:schemeClr val="dk1"/>
              </a:solidFill>
              <a:latin typeface="Calibri"/>
              <a:ea typeface="Calibri"/>
              <a:cs typeface="Calibri"/>
              <a:sym typeface="Calibri"/>
            </a:endParaRPr>
          </a:p>
        </p:txBody>
      </p:sp>
      <p:pic>
        <p:nvPicPr>
          <p:cNvPr id="125" name="Google Shape;125;p13"/>
          <p:cNvPicPr preferRelativeResize="0"/>
          <p:nvPr/>
        </p:nvPicPr>
        <p:blipFill rotWithShape="1">
          <a:blip r:embed="rId3">
            <a:alphaModFix/>
          </a:blip>
          <a:srcRect/>
          <a:stretch/>
        </p:blipFill>
        <p:spPr>
          <a:xfrm>
            <a:off x="9663683" y="240791"/>
            <a:ext cx="2261616" cy="50749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5"/>
          <p:cNvPicPr preferRelativeResize="0"/>
          <p:nvPr/>
        </p:nvPicPr>
        <p:blipFill rotWithShape="1">
          <a:blip r:embed="rId3"/>
          <a:src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049A7C1E-7BCD-36C5-AB0D-015896D1F063}"/>
              </a:ext>
            </a:extLst>
          </p:cNvPr>
          <p:cNvSpPr/>
          <p:nvPr/>
        </p:nvSpPr>
        <p:spPr>
          <a:xfrm>
            <a:off x="1231900" y="1841500"/>
            <a:ext cx="9613900" cy="736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a:t>pip install </a:t>
            </a:r>
            <a:r>
              <a:rPr lang="en-IN" sz="2400" dirty="0" err="1"/>
              <a:t>langchain</a:t>
            </a:r>
            <a:endParaRPr lang="en-IN" sz="2400" dirty="0"/>
          </a:p>
        </p:txBody>
      </p:sp>
      <p:sp>
        <p:nvSpPr>
          <p:cNvPr id="4" name="Rectangle 3">
            <a:extLst>
              <a:ext uri="{FF2B5EF4-FFF2-40B4-BE49-F238E27FC236}">
                <a16:creationId xmlns:a16="http://schemas.microsoft.com/office/drawing/2014/main" id="{F7CF85A1-6D4E-0175-8C74-F5EF7A668202}"/>
              </a:ext>
            </a:extLst>
          </p:cNvPr>
          <p:cNvSpPr/>
          <p:nvPr/>
        </p:nvSpPr>
        <p:spPr>
          <a:xfrm>
            <a:off x="1231900" y="2790825"/>
            <a:ext cx="9613900" cy="736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err="1"/>
              <a:t>conda</a:t>
            </a:r>
            <a:r>
              <a:rPr lang="en-IN" sz="2400" dirty="0"/>
              <a:t> install </a:t>
            </a:r>
            <a:r>
              <a:rPr lang="en-IN" sz="2400" dirty="0" err="1"/>
              <a:t>langchain</a:t>
            </a:r>
            <a:r>
              <a:rPr lang="en-IN" sz="2400" dirty="0"/>
              <a:t> -c </a:t>
            </a:r>
            <a:r>
              <a:rPr lang="en-IN" sz="2400" dirty="0" err="1"/>
              <a:t>conda</a:t>
            </a:r>
            <a:r>
              <a:rPr lang="en-IN" sz="2400" dirty="0"/>
              <a:t>-forge</a:t>
            </a:r>
          </a:p>
        </p:txBody>
      </p:sp>
      <p:sp>
        <p:nvSpPr>
          <p:cNvPr id="5" name="Rectangle 4">
            <a:extLst>
              <a:ext uri="{FF2B5EF4-FFF2-40B4-BE49-F238E27FC236}">
                <a16:creationId xmlns:a16="http://schemas.microsoft.com/office/drawing/2014/main" id="{185C38A8-346E-A714-AD1E-CC1BE43DC7C3}"/>
              </a:ext>
            </a:extLst>
          </p:cNvPr>
          <p:cNvSpPr/>
          <p:nvPr/>
        </p:nvSpPr>
        <p:spPr>
          <a:xfrm>
            <a:off x="1289050" y="4959350"/>
            <a:ext cx="9613900" cy="736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a:t>pip install </a:t>
            </a:r>
            <a:r>
              <a:rPr lang="en-IN" sz="2400" dirty="0" err="1"/>
              <a:t>langchain-openai</a:t>
            </a:r>
            <a:endParaRPr lang="en-IN" sz="2400" dirty="0"/>
          </a:p>
        </p:txBody>
      </p:sp>
      <p:sp>
        <p:nvSpPr>
          <p:cNvPr id="6" name="TextBox 5">
            <a:extLst>
              <a:ext uri="{FF2B5EF4-FFF2-40B4-BE49-F238E27FC236}">
                <a16:creationId xmlns:a16="http://schemas.microsoft.com/office/drawing/2014/main" id="{D5019432-1F1E-5E89-87DB-AB1FE87623C0}"/>
              </a:ext>
            </a:extLst>
          </p:cNvPr>
          <p:cNvSpPr txBox="1"/>
          <p:nvPr/>
        </p:nvSpPr>
        <p:spPr>
          <a:xfrm>
            <a:off x="1231900" y="1092200"/>
            <a:ext cx="1439818" cy="400110"/>
          </a:xfrm>
          <a:prstGeom prst="rect">
            <a:avLst/>
          </a:prstGeom>
          <a:noFill/>
        </p:spPr>
        <p:txBody>
          <a:bodyPr wrap="none" rtlCol="0">
            <a:spAutoFit/>
          </a:bodyPr>
          <a:lstStyle/>
          <a:p>
            <a:r>
              <a:rPr lang="en-US" sz="2000" dirty="0" err="1"/>
              <a:t>Langchain</a:t>
            </a:r>
            <a:r>
              <a:rPr lang="en-US" sz="2000" dirty="0"/>
              <a:t>:</a:t>
            </a:r>
            <a:endParaRPr lang="en-IN" sz="2000" dirty="0"/>
          </a:p>
        </p:txBody>
      </p:sp>
      <p:sp>
        <p:nvSpPr>
          <p:cNvPr id="10" name="TextBox 9">
            <a:extLst>
              <a:ext uri="{FF2B5EF4-FFF2-40B4-BE49-F238E27FC236}">
                <a16:creationId xmlns:a16="http://schemas.microsoft.com/office/drawing/2014/main" id="{11903FA2-B53A-CDF7-4D7E-52F91EC939DB}"/>
              </a:ext>
            </a:extLst>
          </p:cNvPr>
          <p:cNvSpPr txBox="1"/>
          <p:nvPr/>
        </p:nvSpPr>
        <p:spPr>
          <a:xfrm>
            <a:off x="1231900" y="4422775"/>
            <a:ext cx="3833101" cy="400110"/>
          </a:xfrm>
          <a:prstGeom prst="rect">
            <a:avLst/>
          </a:prstGeom>
          <a:noFill/>
        </p:spPr>
        <p:txBody>
          <a:bodyPr wrap="none" rtlCol="0">
            <a:spAutoFit/>
          </a:bodyPr>
          <a:lstStyle/>
          <a:p>
            <a:r>
              <a:rPr lang="en-US" sz="2000" dirty="0" err="1"/>
              <a:t>LangChain</a:t>
            </a:r>
            <a:r>
              <a:rPr lang="en-US" sz="2000" dirty="0"/>
              <a:t> - OpenAI integration:</a:t>
            </a:r>
            <a:endParaRPr lang="en-IN" sz="2000" dirty="0"/>
          </a:p>
        </p:txBody>
      </p:sp>
    </p:spTree>
    <p:extLst>
      <p:ext uri="{BB962C8B-B14F-4D97-AF65-F5344CB8AC3E}">
        <p14:creationId xmlns:p14="http://schemas.microsoft.com/office/powerpoint/2010/main" val="1700923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74BD1-8EE5-1FE9-23DF-C655A3684D95}"/>
              </a:ext>
            </a:extLst>
          </p:cNvPr>
          <p:cNvSpPr>
            <a:spLocks noGrp="1"/>
          </p:cNvSpPr>
          <p:nvPr>
            <p:ph type="title"/>
          </p:nvPr>
        </p:nvSpPr>
        <p:spPr/>
        <p:txBody>
          <a:bodyPr/>
          <a:lstStyle/>
          <a:p>
            <a:r>
              <a:rPr lang="en-US" dirty="0"/>
              <a:t>Generative AI</a:t>
            </a:r>
            <a:endParaRPr lang="en-IN" dirty="0"/>
          </a:p>
        </p:txBody>
      </p:sp>
      <p:sp>
        <p:nvSpPr>
          <p:cNvPr id="3" name="Title 1">
            <a:extLst>
              <a:ext uri="{FF2B5EF4-FFF2-40B4-BE49-F238E27FC236}">
                <a16:creationId xmlns:a16="http://schemas.microsoft.com/office/drawing/2014/main" id="{943EDB00-4D79-A5D7-DE97-A1E9F8BFB745}"/>
              </a:ext>
            </a:extLst>
          </p:cNvPr>
          <p:cNvSpPr txBox="1">
            <a:spLocks/>
          </p:cNvSpPr>
          <p:nvPr/>
        </p:nvSpPr>
        <p:spPr>
          <a:xfrm>
            <a:off x="838200" y="1394100"/>
            <a:ext cx="10515600" cy="524466"/>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400" dirty="0"/>
              <a:t>What’s the hype?</a:t>
            </a:r>
            <a:endParaRPr lang="en-IN" sz="2400" dirty="0"/>
          </a:p>
        </p:txBody>
      </p:sp>
      <p:pic>
        <p:nvPicPr>
          <p:cNvPr id="10" name="Picture 9">
            <a:extLst>
              <a:ext uri="{FF2B5EF4-FFF2-40B4-BE49-F238E27FC236}">
                <a16:creationId xmlns:a16="http://schemas.microsoft.com/office/drawing/2014/main" id="{5D7379D0-1B33-8D14-8A92-5A813312C53D}"/>
              </a:ext>
            </a:extLst>
          </p:cNvPr>
          <p:cNvPicPr>
            <a:picLocks noChangeAspect="1"/>
          </p:cNvPicPr>
          <p:nvPr/>
        </p:nvPicPr>
        <p:blipFill rotWithShape="1">
          <a:blip r:embed="rId3"/>
          <a:srcRect l="18660" r="17589"/>
          <a:stretch/>
        </p:blipFill>
        <p:spPr>
          <a:xfrm>
            <a:off x="5715222" y="1805189"/>
            <a:ext cx="6226406" cy="3351602"/>
          </a:xfrm>
          <a:prstGeom prst="rect">
            <a:avLst/>
          </a:prstGeom>
        </p:spPr>
      </p:pic>
      <p:sp>
        <p:nvSpPr>
          <p:cNvPr id="11" name="TextBox 10">
            <a:extLst>
              <a:ext uri="{FF2B5EF4-FFF2-40B4-BE49-F238E27FC236}">
                <a16:creationId xmlns:a16="http://schemas.microsoft.com/office/drawing/2014/main" id="{E536E405-F15F-AF4F-5638-965CF3CD69D4}"/>
              </a:ext>
            </a:extLst>
          </p:cNvPr>
          <p:cNvSpPr txBox="1"/>
          <p:nvPr/>
        </p:nvSpPr>
        <p:spPr>
          <a:xfrm>
            <a:off x="723015" y="2147777"/>
            <a:ext cx="4763386" cy="2893100"/>
          </a:xfrm>
          <a:prstGeom prst="rect">
            <a:avLst/>
          </a:prstGeom>
          <a:noFill/>
        </p:spPr>
        <p:txBody>
          <a:bodyPr wrap="square" rtlCol="0">
            <a:spAutoFit/>
          </a:bodyPr>
          <a:lstStyle/>
          <a:p>
            <a:r>
              <a:rPr lang="en-US" dirty="0"/>
              <a:t>Dave </a:t>
            </a:r>
            <a:r>
              <a:rPr lang="en-US" dirty="0" err="1"/>
              <a:t>Rogenmoser</a:t>
            </a:r>
            <a:r>
              <a:rPr lang="en-US" dirty="0"/>
              <a:t> started his entrepreneurship journey with a start-up which helped create Facebook ads. The company could not perform well, and Dave had to change the strategy multiple times over the next six years.</a:t>
            </a:r>
            <a:br>
              <a:rPr lang="en-US" dirty="0"/>
            </a:br>
            <a:br>
              <a:rPr lang="en-US" dirty="0"/>
            </a:br>
            <a:r>
              <a:rPr lang="en-US" dirty="0"/>
              <a:t>In early 2021-22s, while OpenAI was taking the world by storm, Dave started integrating GPT-3 to write ‘mind-bendingly good marketing content’. The AI system was trained on 10% of the web’s content. </a:t>
            </a:r>
            <a:br>
              <a:rPr lang="en-US" dirty="0"/>
            </a:br>
            <a:br>
              <a:rPr lang="en-US" dirty="0"/>
            </a:br>
            <a:r>
              <a:rPr lang="en-US" dirty="0"/>
              <a:t>Within first year, Jasper post $35 million in revenues. By October 2022, Jasper announced a $125 million Series A round at a valuation of $1.5 billion.</a:t>
            </a:r>
            <a:endParaRPr lang="en-IN" dirty="0"/>
          </a:p>
        </p:txBody>
      </p:sp>
      <p:sp>
        <p:nvSpPr>
          <p:cNvPr id="12" name="TextBox 11">
            <a:extLst>
              <a:ext uri="{FF2B5EF4-FFF2-40B4-BE49-F238E27FC236}">
                <a16:creationId xmlns:a16="http://schemas.microsoft.com/office/drawing/2014/main" id="{4F0D03E8-1B9C-98B6-FC0A-143D930686F7}"/>
              </a:ext>
            </a:extLst>
          </p:cNvPr>
          <p:cNvSpPr txBox="1"/>
          <p:nvPr/>
        </p:nvSpPr>
        <p:spPr>
          <a:xfrm>
            <a:off x="7729870" y="5305647"/>
            <a:ext cx="1837362" cy="307777"/>
          </a:xfrm>
          <a:prstGeom prst="rect">
            <a:avLst/>
          </a:prstGeom>
          <a:noFill/>
        </p:spPr>
        <p:txBody>
          <a:bodyPr wrap="none" rtlCol="0">
            <a:spAutoFit/>
          </a:bodyPr>
          <a:lstStyle/>
          <a:p>
            <a:r>
              <a:rPr lang="en-IN" dirty="0"/>
              <a:t>https://www.jasper.ai</a:t>
            </a:r>
          </a:p>
        </p:txBody>
      </p:sp>
    </p:spTree>
    <p:extLst>
      <p:ext uri="{BB962C8B-B14F-4D97-AF65-F5344CB8AC3E}">
        <p14:creationId xmlns:p14="http://schemas.microsoft.com/office/powerpoint/2010/main" val="4279953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C487D43-6E24-B7D8-F3ED-2D6DB84AFA30}"/>
              </a:ext>
            </a:extLst>
          </p:cNvPr>
          <p:cNvSpPr>
            <a:spLocks noGrp="1"/>
          </p:cNvSpPr>
          <p:nvPr>
            <p:ph type="body" idx="1"/>
          </p:nvPr>
        </p:nvSpPr>
        <p:spPr>
          <a:xfrm>
            <a:off x="930564" y="421697"/>
            <a:ext cx="10515600" cy="4351338"/>
          </a:xfrm>
        </p:spPr>
        <p:txBody>
          <a:bodyPr>
            <a:normAutofit/>
          </a:bodyPr>
          <a:lstStyle/>
          <a:p>
            <a:pPr marL="114300" indent="0">
              <a:buNone/>
            </a:pPr>
            <a:r>
              <a:rPr lang="en-US" sz="2000" dirty="0">
                <a:latin typeface="Rockwell" panose="02060603020205020403" pitchFamily="18" charset="0"/>
              </a:rPr>
              <a:t>from </a:t>
            </a:r>
            <a:r>
              <a:rPr lang="en-US" sz="2000" dirty="0" err="1">
                <a:latin typeface="Rockwell" panose="02060603020205020403" pitchFamily="18" charset="0"/>
              </a:rPr>
              <a:t>langchain_openai</a:t>
            </a:r>
            <a:r>
              <a:rPr lang="en-US" sz="2000" dirty="0">
                <a:latin typeface="Rockwell" panose="02060603020205020403" pitchFamily="18" charset="0"/>
              </a:rPr>
              <a:t> import </a:t>
            </a:r>
            <a:r>
              <a:rPr lang="en-US" sz="2000" dirty="0" err="1">
                <a:latin typeface="Rockwell" panose="02060603020205020403" pitchFamily="18" charset="0"/>
              </a:rPr>
              <a:t>AzureChatOpenAI</a:t>
            </a:r>
            <a:br>
              <a:rPr lang="en-US" sz="2000" dirty="0">
                <a:latin typeface="Rockwell" panose="02060603020205020403" pitchFamily="18" charset="0"/>
              </a:rPr>
            </a:br>
            <a:br>
              <a:rPr lang="en-US" sz="2000" dirty="0">
                <a:latin typeface="Rockwell" panose="02060603020205020403" pitchFamily="18" charset="0"/>
              </a:rPr>
            </a:br>
            <a:r>
              <a:rPr lang="en-US" sz="2000" dirty="0" err="1">
                <a:latin typeface="Rockwell" panose="02060603020205020403" pitchFamily="18" charset="0"/>
              </a:rPr>
              <a:t>llm</a:t>
            </a:r>
            <a:r>
              <a:rPr lang="en-US" sz="2000" dirty="0">
                <a:latin typeface="Rockwell" panose="02060603020205020403" pitchFamily="18" charset="0"/>
              </a:rPr>
              <a:t> = </a:t>
            </a:r>
            <a:r>
              <a:rPr lang="en-US" sz="2000" dirty="0" err="1">
                <a:latin typeface="Rockwell" panose="02060603020205020403" pitchFamily="18" charset="0"/>
              </a:rPr>
              <a:t>AzureChatOpenAI</a:t>
            </a:r>
            <a:r>
              <a:rPr lang="en-US" sz="2000" dirty="0">
                <a:latin typeface="Rockwell" panose="02060603020205020403" pitchFamily="18" charset="0"/>
              </a:rPr>
              <a:t>(temperature=0,                      	</a:t>
            </a:r>
            <a:br>
              <a:rPr lang="en-US" sz="2000" dirty="0">
                <a:latin typeface="Rockwell" panose="02060603020205020403" pitchFamily="18" charset="0"/>
              </a:rPr>
            </a:br>
            <a:r>
              <a:rPr lang="en-US" sz="2000" dirty="0">
                <a:latin typeface="Rockwell" panose="02060603020205020403" pitchFamily="18" charset="0"/>
              </a:rPr>
              <a:t>			</a:t>
            </a:r>
            <a:r>
              <a:rPr lang="en-US" sz="2000" dirty="0" err="1">
                <a:latin typeface="Rockwell" panose="02060603020205020403" pitchFamily="18" charset="0"/>
              </a:rPr>
              <a:t>api_key</a:t>
            </a:r>
            <a:r>
              <a:rPr lang="en-US" sz="2000" dirty="0">
                <a:latin typeface="Rockwell" panose="02060603020205020403" pitchFamily="18" charset="0"/>
              </a:rPr>
              <a:t>=“xxx",</a:t>
            </a:r>
            <a:br>
              <a:rPr lang="en-US" sz="2000" dirty="0">
                <a:latin typeface="Rockwell" panose="02060603020205020403" pitchFamily="18" charset="0"/>
              </a:rPr>
            </a:br>
            <a:r>
              <a:rPr lang="en-US" sz="2000" dirty="0">
                <a:latin typeface="Rockwell" panose="02060603020205020403" pitchFamily="18" charset="0"/>
              </a:rPr>
              <a:t>         			</a:t>
            </a:r>
            <a:r>
              <a:rPr lang="en-US" sz="2000" dirty="0" err="1">
                <a:latin typeface="Rockwell" panose="02060603020205020403" pitchFamily="18" charset="0"/>
              </a:rPr>
              <a:t>api_version</a:t>
            </a:r>
            <a:r>
              <a:rPr lang="en-US" sz="2000" dirty="0">
                <a:latin typeface="Rockwell" panose="02060603020205020403" pitchFamily="18" charset="0"/>
              </a:rPr>
              <a:t>="2024-02-01",                    							</a:t>
            </a:r>
            <a:r>
              <a:rPr lang="en-US" sz="2000" dirty="0" err="1">
                <a:latin typeface="Rockwell" panose="02060603020205020403" pitchFamily="18" charset="0"/>
              </a:rPr>
              <a:t>azure_endpoint</a:t>
            </a:r>
            <a:r>
              <a:rPr lang="en-US" sz="2000" dirty="0">
                <a:latin typeface="Rockwell" panose="02060603020205020403" pitchFamily="18" charset="0"/>
              </a:rPr>
              <a:t>="https://dono-rag-demo-resource-instance.openai.azure.com",                      									model="GPT_35_TURBO_DEMO_RAG_DEPLOYMENT_DONO")</a:t>
            </a:r>
            <a:br>
              <a:rPr lang="en-IN" sz="2000" dirty="0">
                <a:latin typeface="Rockwell" panose="02060603020205020403" pitchFamily="18" charset="0"/>
              </a:rPr>
            </a:br>
            <a:br>
              <a:rPr lang="en-IN" sz="2000" dirty="0">
                <a:latin typeface="Rockwell" panose="02060603020205020403" pitchFamily="18" charset="0"/>
              </a:rPr>
            </a:br>
            <a:r>
              <a:rPr lang="en-IN" sz="2000" dirty="0" err="1">
                <a:latin typeface="Rockwell" panose="02060603020205020403" pitchFamily="18" charset="0"/>
              </a:rPr>
              <a:t>llm.invoke</a:t>
            </a:r>
            <a:r>
              <a:rPr lang="en-IN" sz="2000" dirty="0">
                <a:latin typeface="Rockwell" panose="02060603020205020403" pitchFamily="18" charset="0"/>
              </a:rPr>
              <a:t>(‘How does ChatGPT work?’)</a:t>
            </a:r>
            <a:endParaRPr lang="en-US" sz="2000" dirty="0">
              <a:latin typeface="Rockwell" panose="02060603020205020403" pitchFamily="18" charset="0"/>
            </a:endParaRPr>
          </a:p>
        </p:txBody>
      </p:sp>
    </p:spTree>
    <p:extLst>
      <p:ext uri="{BB962C8B-B14F-4D97-AF65-F5344CB8AC3E}">
        <p14:creationId xmlns:p14="http://schemas.microsoft.com/office/powerpoint/2010/main" val="3566802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F80EF-504D-2D7E-04D1-470CFC752499}"/>
              </a:ext>
            </a:extLst>
          </p:cNvPr>
          <p:cNvSpPr>
            <a:spLocks noGrp="1"/>
          </p:cNvSpPr>
          <p:nvPr>
            <p:ph type="title"/>
          </p:nvPr>
        </p:nvSpPr>
        <p:spPr/>
        <p:txBody>
          <a:bodyPr/>
          <a:lstStyle/>
          <a:p>
            <a:r>
              <a:rPr lang="en-US" dirty="0"/>
              <a:t>Key components of </a:t>
            </a:r>
            <a:r>
              <a:rPr lang="en-US" dirty="0" err="1"/>
              <a:t>LangChain</a:t>
            </a:r>
            <a:endParaRPr lang="en-IN" dirty="0"/>
          </a:p>
        </p:txBody>
      </p:sp>
      <p:sp>
        <p:nvSpPr>
          <p:cNvPr id="3" name="Text Placeholder 2">
            <a:extLst>
              <a:ext uri="{FF2B5EF4-FFF2-40B4-BE49-F238E27FC236}">
                <a16:creationId xmlns:a16="http://schemas.microsoft.com/office/drawing/2014/main" id="{28BE2C7A-F61E-C8CD-F0F3-54F6D4673BA3}"/>
              </a:ext>
            </a:extLst>
          </p:cNvPr>
          <p:cNvSpPr>
            <a:spLocks noGrp="1"/>
          </p:cNvSpPr>
          <p:nvPr>
            <p:ph type="body" idx="1"/>
          </p:nvPr>
        </p:nvSpPr>
        <p:spPr/>
        <p:txBody>
          <a:bodyPr/>
          <a:lstStyle/>
          <a:p>
            <a:r>
              <a:rPr lang="en-US" dirty="0"/>
              <a:t>Chains</a:t>
            </a:r>
          </a:p>
          <a:p>
            <a:r>
              <a:rPr lang="en-US" dirty="0"/>
              <a:t>Agents</a:t>
            </a:r>
          </a:p>
          <a:p>
            <a:r>
              <a:rPr lang="en-US" dirty="0"/>
              <a:t>Memory</a:t>
            </a:r>
          </a:p>
          <a:p>
            <a:r>
              <a:rPr lang="en-US" dirty="0"/>
              <a:t>Tools</a:t>
            </a:r>
            <a:endParaRPr lang="en-IN" dirty="0"/>
          </a:p>
        </p:txBody>
      </p:sp>
    </p:spTree>
    <p:extLst>
      <p:ext uri="{BB962C8B-B14F-4D97-AF65-F5344CB8AC3E}">
        <p14:creationId xmlns:p14="http://schemas.microsoft.com/office/powerpoint/2010/main" val="2526850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A0EA7-BA69-12DE-2784-40BC0A1871ED}"/>
              </a:ext>
            </a:extLst>
          </p:cNvPr>
          <p:cNvSpPr>
            <a:spLocks noGrp="1"/>
          </p:cNvSpPr>
          <p:nvPr>
            <p:ph type="title"/>
          </p:nvPr>
        </p:nvSpPr>
        <p:spPr/>
        <p:txBody>
          <a:bodyPr/>
          <a:lstStyle/>
          <a:p>
            <a:r>
              <a:rPr lang="en-US" dirty="0"/>
              <a:t>Chaining</a:t>
            </a:r>
            <a:endParaRPr lang="en-IN" dirty="0"/>
          </a:p>
        </p:txBody>
      </p:sp>
      <p:sp>
        <p:nvSpPr>
          <p:cNvPr id="3" name="Text Placeholder 2">
            <a:extLst>
              <a:ext uri="{FF2B5EF4-FFF2-40B4-BE49-F238E27FC236}">
                <a16:creationId xmlns:a16="http://schemas.microsoft.com/office/drawing/2014/main" id="{A84AA0B5-6800-1534-A6D7-176C61B39798}"/>
              </a:ext>
            </a:extLst>
          </p:cNvPr>
          <p:cNvSpPr>
            <a:spLocks noGrp="1"/>
          </p:cNvSpPr>
          <p:nvPr>
            <p:ph type="body" idx="1"/>
          </p:nvPr>
        </p:nvSpPr>
        <p:spPr>
          <a:xfrm>
            <a:off x="838200" y="1355725"/>
            <a:ext cx="10515600" cy="4351338"/>
          </a:xfrm>
        </p:spPr>
        <p:txBody>
          <a:bodyPr/>
          <a:lstStyle/>
          <a:p>
            <a:r>
              <a:rPr lang="en-US" dirty="0" err="1"/>
              <a:t>LangChain</a:t>
            </a:r>
            <a:r>
              <a:rPr lang="en-US" dirty="0"/>
              <a:t> Expression Language</a:t>
            </a:r>
          </a:p>
          <a:p>
            <a:r>
              <a:rPr lang="en-US" dirty="0"/>
              <a:t>A way to ‘chain’ different part of code. </a:t>
            </a:r>
          </a:p>
          <a:p>
            <a:r>
              <a:rPr lang="en-US" dirty="0"/>
              <a:t>Modularizes the code. Output of one component is input to another component.</a:t>
            </a:r>
          </a:p>
          <a:p>
            <a:r>
              <a:rPr lang="en-US" dirty="0"/>
              <a:t>Use pipe | to chain functions.</a:t>
            </a:r>
          </a:p>
        </p:txBody>
      </p:sp>
      <p:graphicFrame>
        <p:nvGraphicFramePr>
          <p:cNvPr id="4" name="Diagram 3">
            <a:extLst>
              <a:ext uri="{FF2B5EF4-FFF2-40B4-BE49-F238E27FC236}">
                <a16:creationId xmlns:a16="http://schemas.microsoft.com/office/drawing/2014/main" id="{492EF88F-FDD8-C738-9CD6-1D509C0DB3CE}"/>
              </a:ext>
            </a:extLst>
          </p:cNvPr>
          <p:cNvGraphicFramePr/>
          <p:nvPr>
            <p:extLst>
              <p:ext uri="{D42A27DB-BD31-4B8C-83A1-F6EECF244321}">
                <p14:modId xmlns:p14="http://schemas.microsoft.com/office/powerpoint/2010/main" val="1728802234"/>
              </p:ext>
            </p:extLst>
          </p:nvPr>
        </p:nvGraphicFramePr>
        <p:xfrm>
          <a:off x="4660900" y="4123267"/>
          <a:ext cx="2870200" cy="24807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81785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5B7BEB2-8A01-C6EB-413B-9B5EBDC8576F}"/>
              </a:ext>
            </a:extLst>
          </p:cNvPr>
          <p:cNvSpPr>
            <a:spLocks noGrp="1"/>
          </p:cNvSpPr>
          <p:nvPr>
            <p:ph type="body" idx="1"/>
          </p:nvPr>
        </p:nvSpPr>
        <p:spPr>
          <a:xfrm>
            <a:off x="838200" y="469900"/>
            <a:ext cx="10515600" cy="5707063"/>
          </a:xfrm>
        </p:spPr>
        <p:txBody>
          <a:bodyPr>
            <a:normAutofit fontScale="92500" lnSpcReduction="10000"/>
          </a:bodyPr>
          <a:lstStyle/>
          <a:p>
            <a:pPr marL="114300" indent="0">
              <a:buNone/>
            </a:pPr>
            <a:r>
              <a:rPr lang="en-US" sz="1800" dirty="0">
                <a:latin typeface="Rockwell" panose="02060603020205020403" pitchFamily="18" charset="0"/>
              </a:rPr>
              <a:t>from </a:t>
            </a:r>
            <a:r>
              <a:rPr lang="en-US" sz="1800" dirty="0" err="1">
                <a:latin typeface="Rockwell" panose="02060603020205020403" pitchFamily="18" charset="0"/>
              </a:rPr>
              <a:t>langchain_openai</a:t>
            </a:r>
            <a:r>
              <a:rPr lang="en-US" sz="1800" dirty="0">
                <a:latin typeface="Rockwell" panose="02060603020205020403" pitchFamily="18" charset="0"/>
              </a:rPr>
              <a:t> import </a:t>
            </a:r>
            <a:r>
              <a:rPr lang="en-US" sz="1800" dirty="0" err="1">
                <a:latin typeface="Rockwell" panose="02060603020205020403" pitchFamily="18" charset="0"/>
              </a:rPr>
              <a:t>AzureChatOpenAI</a:t>
            </a:r>
            <a:endParaRPr lang="en-US" sz="1800" dirty="0">
              <a:latin typeface="Rockwell" panose="02060603020205020403" pitchFamily="18" charset="0"/>
            </a:endParaRPr>
          </a:p>
          <a:p>
            <a:pPr marL="114300" indent="0">
              <a:buNone/>
            </a:pPr>
            <a:r>
              <a:rPr lang="en-IN" sz="1800" dirty="0">
                <a:latin typeface="Rockwell" panose="02060603020205020403" pitchFamily="18" charset="0"/>
              </a:rPr>
              <a:t>from </a:t>
            </a:r>
            <a:r>
              <a:rPr lang="en-IN" sz="1800" dirty="0" err="1">
                <a:latin typeface="Rockwell" panose="02060603020205020403" pitchFamily="18" charset="0"/>
              </a:rPr>
              <a:t>langchain.output_parsers</a:t>
            </a:r>
            <a:r>
              <a:rPr lang="en-IN" sz="1800" dirty="0">
                <a:latin typeface="Rockwell" panose="02060603020205020403" pitchFamily="18" charset="0"/>
              </a:rPr>
              <a:t> import </a:t>
            </a:r>
            <a:r>
              <a:rPr lang="en-IN" sz="1800" dirty="0" err="1">
                <a:latin typeface="Rockwell" panose="02060603020205020403" pitchFamily="18" charset="0"/>
              </a:rPr>
              <a:t>CommaSeparatedListOutputParser</a:t>
            </a:r>
            <a:endParaRPr lang="en-IN" sz="1800" dirty="0">
              <a:latin typeface="Rockwell" panose="02060603020205020403" pitchFamily="18" charset="0"/>
            </a:endParaRPr>
          </a:p>
          <a:p>
            <a:pPr marL="114300" indent="0">
              <a:buNone/>
            </a:pPr>
            <a:r>
              <a:rPr lang="en-IN" sz="1800" dirty="0">
                <a:latin typeface="Rockwell" panose="02060603020205020403" pitchFamily="18" charset="0"/>
              </a:rPr>
              <a:t>from </a:t>
            </a:r>
            <a:r>
              <a:rPr lang="en-IN" sz="1800" dirty="0" err="1">
                <a:latin typeface="Rockwell" panose="02060603020205020403" pitchFamily="18" charset="0"/>
              </a:rPr>
              <a:t>langchain_core.prompts</a:t>
            </a:r>
            <a:r>
              <a:rPr lang="en-IN" sz="1800" dirty="0">
                <a:latin typeface="Rockwell" panose="02060603020205020403" pitchFamily="18" charset="0"/>
              </a:rPr>
              <a:t> import </a:t>
            </a:r>
            <a:r>
              <a:rPr lang="en-IN" sz="1800" dirty="0" err="1">
                <a:latin typeface="Rockwell" panose="02060603020205020403" pitchFamily="18" charset="0"/>
              </a:rPr>
              <a:t>PromptTemplate</a:t>
            </a:r>
            <a:endParaRPr lang="en-IN" sz="1800" dirty="0">
              <a:latin typeface="Rockwell" panose="02060603020205020403" pitchFamily="18" charset="0"/>
            </a:endParaRPr>
          </a:p>
          <a:p>
            <a:pPr marL="114300" indent="0">
              <a:buNone/>
            </a:pPr>
            <a:endParaRPr lang="en-US" sz="1800" dirty="0">
              <a:latin typeface="Rockwell" panose="02060603020205020403" pitchFamily="18" charset="0"/>
            </a:endParaRPr>
          </a:p>
          <a:p>
            <a:pPr marL="114300" indent="0">
              <a:buNone/>
            </a:pPr>
            <a:r>
              <a:rPr lang="en-US" sz="1800" dirty="0" err="1">
                <a:latin typeface="Rockwell" panose="02060603020205020403" pitchFamily="18" charset="0"/>
              </a:rPr>
              <a:t>llm</a:t>
            </a:r>
            <a:r>
              <a:rPr lang="en-US" sz="1800" dirty="0">
                <a:latin typeface="Rockwell" panose="02060603020205020403" pitchFamily="18" charset="0"/>
              </a:rPr>
              <a:t> = </a:t>
            </a:r>
            <a:r>
              <a:rPr lang="en-US" sz="1800" dirty="0" err="1">
                <a:latin typeface="Rockwell" panose="02060603020205020403" pitchFamily="18" charset="0"/>
              </a:rPr>
              <a:t>AzureChatOpenAI</a:t>
            </a:r>
            <a:r>
              <a:rPr lang="en-US" sz="1800" dirty="0">
                <a:latin typeface="Rockwell" panose="02060603020205020403" pitchFamily="18" charset="0"/>
              </a:rPr>
              <a:t>()</a:t>
            </a:r>
          </a:p>
          <a:p>
            <a:pPr marL="114300" indent="0">
              <a:buNone/>
            </a:pPr>
            <a:endParaRPr lang="en-IN" sz="1800" dirty="0">
              <a:latin typeface="Rockwell" panose="02060603020205020403" pitchFamily="18" charset="0"/>
            </a:endParaRPr>
          </a:p>
          <a:p>
            <a:pPr marL="114300" indent="0">
              <a:buNone/>
            </a:pPr>
            <a:r>
              <a:rPr lang="en-IN" sz="1800" dirty="0" err="1">
                <a:latin typeface="Rockwell" panose="02060603020205020403" pitchFamily="18" charset="0"/>
              </a:rPr>
              <a:t>output_parser</a:t>
            </a:r>
            <a:r>
              <a:rPr lang="en-IN" sz="1800" dirty="0">
                <a:latin typeface="Rockwell" panose="02060603020205020403" pitchFamily="18" charset="0"/>
              </a:rPr>
              <a:t> = </a:t>
            </a:r>
            <a:r>
              <a:rPr lang="en-IN" sz="1800" dirty="0" err="1">
                <a:latin typeface="Rockwell" panose="02060603020205020403" pitchFamily="18" charset="0"/>
              </a:rPr>
              <a:t>CommaSeparatedListOutputParser</a:t>
            </a:r>
            <a:r>
              <a:rPr lang="en-IN" sz="1800" dirty="0">
                <a:latin typeface="Rockwell" panose="02060603020205020403" pitchFamily="18" charset="0"/>
              </a:rPr>
              <a:t>()</a:t>
            </a:r>
          </a:p>
          <a:p>
            <a:pPr marL="114300" indent="0">
              <a:buNone/>
            </a:pPr>
            <a:endParaRPr lang="en-IN" sz="1800" dirty="0">
              <a:latin typeface="Rockwell" panose="02060603020205020403" pitchFamily="18" charset="0"/>
            </a:endParaRPr>
          </a:p>
          <a:p>
            <a:pPr marL="114300" indent="0">
              <a:buNone/>
            </a:pPr>
            <a:r>
              <a:rPr lang="en-IN" sz="1800" dirty="0" err="1">
                <a:latin typeface="Rockwell" panose="02060603020205020403" pitchFamily="18" charset="0"/>
              </a:rPr>
              <a:t>format_instructions</a:t>
            </a:r>
            <a:r>
              <a:rPr lang="en-IN" sz="1800" dirty="0">
                <a:latin typeface="Rockwell" panose="02060603020205020403" pitchFamily="18" charset="0"/>
              </a:rPr>
              <a:t> = </a:t>
            </a:r>
            <a:r>
              <a:rPr lang="en-IN" sz="1800" dirty="0" err="1">
                <a:latin typeface="Rockwell" panose="02060603020205020403" pitchFamily="18" charset="0"/>
              </a:rPr>
              <a:t>output_parser.get_format_instructions</a:t>
            </a:r>
            <a:r>
              <a:rPr lang="en-IN" sz="1800" dirty="0">
                <a:latin typeface="Rockwell" panose="02060603020205020403" pitchFamily="18" charset="0"/>
              </a:rPr>
              <a:t>()</a:t>
            </a:r>
          </a:p>
          <a:p>
            <a:pPr marL="114300" indent="0">
              <a:buNone/>
            </a:pPr>
            <a:endParaRPr lang="en-IN" sz="1800" dirty="0">
              <a:latin typeface="Rockwell" panose="02060603020205020403" pitchFamily="18" charset="0"/>
            </a:endParaRPr>
          </a:p>
          <a:p>
            <a:pPr marL="114300" indent="0">
              <a:buNone/>
            </a:pPr>
            <a:r>
              <a:rPr lang="en-IN" sz="1800" dirty="0">
                <a:latin typeface="Rockwell" panose="02060603020205020403" pitchFamily="18" charset="0"/>
              </a:rPr>
              <a:t>prompt = </a:t>
            </a:r>
            <a:r>
              <a:rPr lang="en-IN" sz="1800" dirty="0" err="1">
                <a:latin typeface="Rockwell" panose="02060603020205020403" pitchFamily="18" charset="0"/>
              </a:rPr>
              <a:t>PromptTemplate</a:t>
            </a:r>
            <a:r>
              <a:rPr lang="en-IN" sz="1800" dirty="0">
                <a:latin typeface="Rockwell" panose="02060603020205020403" pitchFamily="18" charset="0"/>
              </a:rPr>
              <a:t>(template="List five {subject}.\n{</a:t>
            </a:r>
            <a:r>
              <a:rPr lang="en-IN" sz="1800" dirty="0" err="1">
                <a:latin typeface="Rockwell" panose="02060603020205020403" pitchFamily="18" charset="0"/>
              </a:rPr>
              <a:t>format_instructions</a:t>
            </a:r>
            <a:r>
              <a:rPr lang="en-IN" sz="1800" dirty="0">
                <a:latin typeface="Rockwell" panose="02060603020205020403" pitchFamily="18" charset="0"/>
              </a:rPr>
              <a:t>}", 	</a:t>
            </a:r>
            <a:r>
              <a:rPr lang="en-IN" sz="1800" dirty="0" err="1">
                <a:latin typeface="Rockwell" panose="02060603020205020403" pitchFamily="18" charset="0"/>
              </a:rPr>
              <a:t>input_variables</a:t>
            </a:r>
            <a:r>
              <a:rPr lang="en-IN" sz="1800" dirty="0">
                <a:latin typeface="Rockwell" panose="02060603020205020403" pitchFamily="18" charset="0"/>
              </a:rPr>
              <a:t>=["subject"],</a:t>
            </a:r>
            <a:br>
              <a:rPr lang="en-IN" sz="1800" dirty="0">
                <a:latin typeface="Rockwell" panose="02060603020205020403" pitchFamily="18" charset="0"/>
              </a:rPr>
            </a:br>
            <a:r>
              <a:rPr lang="en-IN" sz="1800" dirty="0">
                <a:latin typeface="Rockwell" panose="02060603020205020403" pitchFamily="18" charset="0"/>
              </a:rPr>
              <a:t>	</a:t>
            </a:r>
            <a:r>
              <a:rPr lang="en-IN" sz="1800" dirty="0" err="1">
                <a:latin typeface="Rockwell" panose="02060603020205020403" pitchFamily="18" charset="0"/>
              </a:rPr>
              <a:t>partial_variables</a:t>
            </a:r>
            <a:r>
              <a:rPr lang="en-IN" sz="1800" dirty="0">
                <a:latin typeface="Rockwell" panose="02060603020205020403" pitchFamily="18" charset="0"/>
              </a:rPr>
              <a:t>={"</a:t>
            </a:r>
            <a:r>
              <a:rPr lang="en-IN" sz="1800" dirty="0" err="1">
                <a:latin typeface="Rockwell" panose="02060603020205020403" pitchFamily="18" charset="0"/>
              </a:rPr>
              <a:t>format_instructions</a:t>
            </a:r>
            <a:r>
              <a:rPr lang="en-IN" sz="1800" dirty="0">
                <a:latin typeface="Rockwell" panose="02060603020205020403" pitchFamily="18" charset="0"/>
              </a:rPr>
              <a:t>": </a:t>
            </a:r>
            <a:r>
              <a:rPr lang="en-IN" sz="1800" dirty="0" err="1">
                <a:latin typeface="Rockwell" panose="02060603020205020403" pitchFamily="18" charset="0"/>
              </a:rPr>
              <a:t>format_instructions</a:t>
            </a:r>
            <a:r>
              <a:rPr lang="en-IN" sz="1800" dirty="0">
                <a:latin typeface="Rockwell" panose="02060603020205020403" pitchFamily="18" charset="0"/>
              </a:rPr>
              <a:t>},)</a:t>
            </a:r>
          </a:p>
          <a:p>
            <a:pPr marL="114300" indent="0">
              <a:buNone/>
            </a:pPr>
            <a:endParaRPr lang="en-IN" sz="1800" dirty="0">
              <a:latin typeface="Rockwell" panose="02060603020205020403" pitchFamily="18" charset="0"/>
            </a:endParaRPr>
          </a:p>
          <a:p>
            <a:pPr marL="114300" indent="0">
              <a:buNone/>
            </a:pPr>
            <a:r>
              <a:rPr lang="en-IN" sz="1800" dirty="0">
                <a:latin typeface="Rockwell" panose="02060603020205020403" pitchFamily="18" charset="0"/>
              </a:rPr>
              <a:t>chain = prompt | </a:t>
            </a:r>
            <a:r>
              <a:rPr lang="en-IN" sz="1800" dirty="0" err="1">
                <a:latin typeface="Rockwell" panose="02060603020205020403" pitchFamily="18" charset="0"/>
              </a:rPr>
              <a:t>llm</a:t>
            </a:r>
            <a:r>
              <a:rPr lang="en-IN" sz="1800" dirty="0">
                <a:latin typeface="Rockwell" panose="02060603020205020403" pitchFamily="18" charset="0"/>
              </a:rPr>
              <a:t> | </a:t>
            </a:r>
            <a:r>
              <a:rPr lang="en-IN" sz="1800" dirty="0" err="1">
                <a:latin typeface="Rockwell" panose="02060603020205020403" pitchFamily="18" charset="0"/>
              </a:rPr>
              <a:t>output_parser</a:t>
            </a:r>
            <a:endParaRPr lang="en-IN" sz="1800" dirty="0">
              <a:latin typeface="Rockwell" panose="02060603020205020403" pitchFamily="18" charset="0"/>
            </a:endParaRPr>
          </a:p>
          <a:p>
            <a:pPr marL="114300" indent="0">
              <a:buNone/>
            </a:pPr>
            <a:endParaRPr lang="en-US" sz="1800" dirty="0">
              <a:latin typeface="Rockwell" panose="02060603020205020403" pitchFamily="18" charset="0"/>
            </a:endParaRPr>
          </a:p>
          <a:p>
            <a:pPr marL="114300" indent="0">
              <a:buNone/>
            </a:pPr>
            <a:r>
              <a:rPr lang="en-US" sz="1800" dirty="0" err="1">
                <a:latin typeface="Rockwell" panose="02060603020205020403" pitchFamily="18" charset="0"/>
              </a:rPr>
              <a:t>chain.invoke</a:t>
            </a:r>
            <a:r>
              <a:rPr lang="en-US" sz="1800" dirty="0">
                <a:latin typeface="Rockwell" panose="02060603020205020403" pitchFamily="18" charset="0"/>
              </a:rPr>
              <a:t>({"subject": “IPL teams"})</a:t>
            </a:r>
            <a:endParaRPr lang="en-IN" sz="1800" dirty="0">
              <a:latin typeface="Rockwell" panose="02060603020205020403" pitchFamily="18" charset="0"/>
            </a:endParaRPr>
          </a:p>
        </p:txBody>
      </p:sp>
    </p:spTree>
    <p:extLst>
      <p:ext uri="{BB962C8B-B14F-4D97-AF65-F5344CB8AC3E}">
        <p14:creationId xmlns:p14="http://schemas.microsoft.com/office/powerpoint/2010/main" val="1391119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5B7BEB2-8A01-C6EB-413B-9B5EBDC8576F}"/>
              </a:ext>
            </a:extLst>
          </p:cNvPr>
          <p:cNvSpPr>
            <a:spLocks noGrp="1"/>
          </p:cNvSpPr>
          <p:nvPr>
            <p:ph type="body" idx="1"/>
          </p:nvPr>
        </p:nvSpPr>
        <p:spPr>
          <a:xfrm>
            <a:off x="838200" y="469900"/>
            <a:ext cx="10515600" cy="5707063"/>
          </a:xfrm>
        </p:spPr>
        <p:txBody>
          <a:bodyPr>
            <a:normAutofit fontScale="92500" lnSpcReduction="10000"/>
          </a:bodyPr>
          <a:lstStyle/>
          <a:p>
            <a:pPr marL="114300" indent="0">
              <a:buNone/>
            </a:pPr>
            <a:r>
              <a:rPr lang="en-US" sz="1800" dirty="0">
                <a:latin typeface="Rockwell" panose="02060603020205020403" pitchFamily="18" charset="0"/>
              </a:rPr>
              <a:t>from </a:t>
            </a:r>
            <a:r>
              <a:rPr lang="en-US" sz="1800" dirty="0" err="1">
                <a:latin typeface="Rockwell" panose="02060603020205020403" pitchFamily="18" charset="0"/>
              </a:rPr>
              <a:t>langchain_openai</a:t>
            </a:r>
            <a:r>
              <a:rPr lang="en-US" sz="1800" dirty="0">
                <a:latin typeface="Rockwell" panose="02060603020205020403" pitchFamily="18" charset="0"/>
              </a:rPr>
              <a:t> import </a:t>
            </a:r>
            <a:r>
              <a:rPr lang="en-US" sz="1800" dirty="0" err="1">
                <a:latin typeface="Rockwell" panose="02060603020205020403" pitchFamily="18" charset="0"/>
              </a:rPr>
              <a:t>AzureChatOpenAI</a:t>
            </a:r>
            <a:endParaRPr lang="en-US" sz="1800" dirty="0">
              <a:latin typeface="Rockwell" panose="02060603020205020403" pitchFamily="18" charset="0"/>
            </a:endParaRPr>
          </a:p>
          <a:p>
            <a:pPr marL="114300" indent="0">
              <a:buNone/>
            </a:pPr>
            <a:r>
              <a:rPr lang="en-IN" sz="1800" dirty="0">
                <a:latin typeface="Rockwell" panose="02060603020205020403" pitchFamily="18" charset="0"/>
              </a:rPr>
              <a:t>from </a:t>
            </a:r>
            <a:r>
              <a:rPr lang="en-IN" sz="1800" dirty="0" err="1">
                <a:latin typeface="Rockwell" panose="02060603020205020403" pitchFamily="18" charset="0"/>
              </a:rPr>
              <a:t>langchain_core.output_parsers</a:t>
            </a:r>
            <a:r>
              <a:rPr lang="en-IN" sz="1800" dirty="0">
                <a:latin typeface="Rockwell" panose="02060603020205020403" pitchFamily="18" charset="0"/>
              </a:rPr>
              <a:t> import </a:t>
            </a:r>
            <a:r>
              <a:rPr lang="en-IN" sz="1800" dirty="0" err="1">
                <a:latin typeface="Rockwell" panose="02060603020205020403" pitchFamily="18" charset="0"/>
              </a:rPr>
              <a:t>JsonOutputParser</a:t>
            </a:r>
            <a:endParaRPr lang="en-IN" sz="1800" dirty="0">
              <a:latin typeface="Rockwell" panose="02060603020205020403" pitchFamily="18" charset="0"/>
            </a:endParaRPr>
          </a:p>
          <a:p>
            <a:pPr marL="114300" indent="0">
              <a:buNone/>
            </a:pPr>
            <a:r>
              <a:rPr lang="en-IN" sz="1800" dirty="0">
                <a:latin typeface="Rockwell" panose="02060603020205020403" pitchFamily="18" charset="0"/>
              </a:rPr>
              <a:t>from </a:t>
            </a:r>
            <a:r>
              <a:rPr lang="en-IN" sz="1800" dirty="0" err="1">
                <a:latin typeface="Rockwell" panose="02060603020205020403" pitchFamily="18" charset="0"/>
              </a:rPr>
              <a:t>langchain_core.prompts</a:t>
            </a:r>
            <a:r>
              <a:rPr lang="en-IN" sz="1800" dirty="0">
                <a:latin typeface="Rockwell" panose="02060603020205020403" pitchFamily="18" charset="0"/>
              </a:rPr>
              <a:t> import </a:t>
            </a:r>
            <a:r>
              <a:rPr lang="en-IN" sz="1800" dirty="0" err="1">
                <a:latin typeface="Rockwell" panose="02060603020205020403" pitchFamily="18" charset="0"/>
              </a:rPr>
              <a:t>PromptTemplate</a:t>
            </a:r>
            <a:endParaRPr lang="en-IN" sz="1800" dirty="0">
              <a:latin typeface="Rockwell" panose="02060603020205020403" pitchFamily="18" charset="0"/>
            </a:endParaRPr>
          </a:p>
          <a:p>
            <a:pPr marL="114300" indent="0">
              <a:buNone/>
            </a:pPr>
            <a:endParaRPr lang="en-US" sz="1800" dirty="0">
              <a:latin typeface="Rockwell" panose="02060603020205020403" pitchFamily="18" charset="0"/>
            </a:endParaRPr>
          </a:p>
          <a:p>
            <a:pPr marL="114300" indent="0">
              <a:buNone/>
            </a:pPr>
            <a:r>
              <a:rPr lang="en-US" sz="1800" dirty="0" err="1">
                <a:latin typeface="Rockwell" panose="02060603020205020403" pitchFamily="18" charset="0"/>
              </a:rPr>
              <a:t>llm</a:t>
            </a:r>
            <a:r>
              <a:rPr lang="en-US" sz="1800" dirty="0">
                <a:latin typeface="Rockwell" panose="02060603020205020403" pitchFamily="18" charset="0"/>
              </a:rPr>
              <a:t> = </a:t>
            </a:r>
            <a:r>
              <a:rPr lang="en-US" sz="1800" dirty="0" err="1">
                <a:latin typeface="Rockwell" panose="02060603020205020403" pitchFamily="18" charset="0"/>
              </a:rPr>
              <a:t>AzureChatOpenAI</a:t>
            </a:r>
            <a:r>
              <a:rPr lang="en-US" sz="1800" dirty="0">
                <a:latin typeface="Rockwell" panose="02060603020205020403" pitchFamily="18" charset="0"/>
              </a:rPr>
              <a:t>()</a:t>
            </a:r>
          </a:p>
          <a:p>
            <a:pPr marL="114300" indent="0">
              <a:buNone/>
            </a:pPr>
            <a:endParaRPr lang="en-IN" sz="1800" dirty="0">
              <a:latin typeface="Rockwell" panose="02060603020205020403" pitchFamily="18" charset="0"/>
            </a:endParaRPr>
          </a:p>
          <a:p>
            <a:pPr marL="114300" indent="0">
              <a:buNone/>
            </a:pPr>
            <a:r>
              <a:rPr lang="en-IN" sz="1800" dirty="0" err="1">
                <a:latin typeface="Rockwell" panose="02060603020205020403" pitchFamily="18" charset="0"/>
              </a:rPr>
              <a:t>output_parser</a:t>
            </a:r>
            <a:r>
              <a:rPr lang="en-IN" sz="1800" dirty="0">
                <a:latin typeface="Rockwell" panose="02060603020205020403" pitchFamily="18" charset="0"/>
              </a:rPr>
              <a:t> = </a:t>
            </a:r>
            <a:r>
              <a:rPr lang="en-IN" sz="1800" dirty="0" err="1">
                <a:latin typeface="Rockwell" panose="02060603020205020403" pitchFamily="18" charset="0"/>
              </a:rPr>
              <a:t>JsonOutputParser</a:t>
            </a:r>
            <a:r>
              <a:rPr lang="en-IN" sz="1800" dirty="0">
                <a:latin typeface="Rockwell" panose="02060603020205020403" pitchFamily="18" charset="0"/>
              </a:rPr>
              <a:t>()</a:t>
            </a:r>
          </a:p>
          <a:p>
            <a:pPr marL="114300" indent="0">
              <a:buNone/>
            </a:pPr>
            <a:endParaRPr lang="en-IN" sz="1800" dirty="0">
              <a:latin typeface="Rockwell" panose="02060603020205020403" pitchFamily="18" charset="0"/>
            </a:endParaRPr>
          </a:p>
          <a:p>
            <a:pPr marL="114300" indent="0">
              <a:buNone/>
            </a:pPr>
            <a:r>
              <a:rPr lang="en-IN" sz="1800" dirty="0" err="1">
                <a:latin typeface="Rockwell" panose="02060603020205020403" pitchFamily="18" charset="0"/>
              </a:rPr>
              <a:t>format_instructions</a:t>
            </a:r>
            <a:r>
              <a:rPr lang="en-IN" sz="1800" dirty="0">
                <a:latin typeface="Rockwell" panose="02060603020205020403" pitchFamily="18" charset="0"/>
              </a:rPr>
              <a:t> = </a:t>
            </a:r>
            <a:r>
              <a:rPr lang="en-IN" sz="1800" dirty="0" err="1">
                <a:latin typeface="Rockwell" panose="02060603020205020403" pitchFamily="18" charset="0"/>
              </a:rPr>
              <a:t>output_parser.get_format_instructions</a:t>
            </a:r>
            <a:r>
              <a:rPr lang="en-IN" sz="1800" dirty="0">
                <a:latin typeface="Rockwell" panose="02060603020205020403" pitchFamily="18" charset="0"/>
              </a:rPr>
              <a:t>()</a:t>
            </a:r>
          </a:p>
          <a:p>
            <a:pPr marL="114300" indent="0">
              <a:buNone/>
            </a:pPr>
            <a:endParaRPr lang="en-IN" sz="1800" dirty="0">
              <a:latin typeface="Rockwell" panose="02060603020205020403" pitchFamily="18" charset="0"/>
            </a:endParaRPr>
          </a:p>
          <a:p>
            <a:pPr marL="114300" indent="0">
              <a:buNone/>
            </a:pPr>
            <a:r>
              <a:rPr lang="en-IN" sz="1800" dirty="0">
                <a:latin typeface="Rockwell" panose="02060603020205020403" pitchFamily="18" charset="0"/>
              </a:rPr>
              <a:t>prompt = </a:t>
            </a:r>
            <a:r>
              <a:rPr lang="en-IN" sz="1800" dirty="0" err="1">
                <a:latin typeface="Rockwell" panose="02060603020205020403" pitchFamily="18" charset="0"/>
              </a:rPr>
              <a:t>PromptTemplate</a:t>
            </a:r>
            <a:r>
              <a:rPr lang="en-IN" sz="1800" dirty="0">
                <a:latin typeface="Rockwell" panose="02060603020205020403" pitchFamily="18" charset="0"/>
              </a:rPr>
              <a:t>(template="List five {subject}.\n{</a:t>
            </a:r>
            <a:r>
              <a:rPr lang="en-IN" sz="1800" dirty="0" err="1">
                <a:latin typeface="Rockwell" panose="02060603020205020403" pitchFamily="18" charset="0"/>
              </a:rPr>
              <a:t>format_instructions</a:t>
            </a:r>
            <a:r>
              <a:rPr lang="en-IN" sz="1800" dirty="0">
                <a:latin typeface="Rockwell" panose="02060603020205020403" pitchFamily="18" charset="0"/>
              </a:rPr>
              <a:t>}", 	</a:t>
            </a:r>
            <a:r>
              <a:rPr lang="en-IN" sz="1800" dirty="0" err="1">
                <a:latin typeface="Rockwell" panose="02060603020205020403" pitchFamily="18" charset="0"/>
              </a:rPr>
              <a:t>input_variables</a:t>
            </a:r>
            <a:r>
              <a:rPr lang="en-IN" sz="1800" dirty="0">
                <a:latin typeface="Rockwell" panose="02060603020205020403" pitchFamily="18" charset="0"/>
              </a:rPr>
              <a:t>=["subject"],</a:t>
            </a:r>
            <a:br>
              <a:rPr lang="en-IN" sz="1800" dirty="0">
                <a:latin typeface="Rockwell" panose="02060603020205020403" pitchFamily="18" charset="0"/>
              </a:rPr>
            </a:br>
            <a:r>
              <a:rPr lang="en-IN" sz="1800" dirty="0">
                <a:latin typeface="Rockwell" panose="02060603020205020403" pitchFamily="18" charset="0"/>
              </a:rPr>
              <a:t>	</a:t>
            </a:r>
            <a:r>
              <a:rPr lang="en-IN" sz="1800" dirty="0" err="1">
                <a:latin typeface="Rockwell" panose="02060603020205020403" pitchFamily="18" charset="0"/>
              </a:rPr>
              <a:t>partial_variables</a:t>
            </a:r>
            <a:r>
              <a:rPr lang="en-IN" sz="1800" dirty="0">
                <a:latin typeface="Rockwell" panose="02060603020205020403" pitchFamily="18" charset="0"/>
              </a:rPr>
              <a:t>={"</a:t>
            </a:r>
            <a:r>
              <a:rPr lang="en-IN" sz="1800" dirty="0" err="1">
                <a:latin typeface="Rockwell" panose="02060603020205020403" pitchFamily="18" charset="0"/>
              </a:rPr>
              <a:t>format_instructions</a:t>
            </a:r>
            <a:r>
              <a:rPr lang="en-IN" sz="1800" dirty="0">
                <a:latin typeface="Rockwell" panose="02060603020205020403" pitchFamily="18" charset="0"/>
              </a:rPr>
              <a:t>": </a:t>
            </a:r>
            <a:r>
              <a:rPr lang="en-IN" sz="1800" dirty="0" err="1">
                <a:latin typeface="Rockwell" panose="02060603020205020403" pitchFamily="18" charset="0"/>
              </a:rPr>
              <a:t>format_instructions</a:t>
            </a:r>
            <a:r>
              <a:rPr lang="en-IN" sz="1800" dirty="0">
                <a:latin typeface="Rockwell" panose="02060603020205020403" pitchFamily="18" charset="0"/>
              </a:rPr>
              <a:t>},)</a:t>
            </a:r>
          </a:p>
          <a:p>
            <a:pPr marL="114300" indent="0">
              <a:buNone/>
            </a:pPr>
            <a:endParaRPr lang="en-IN" sz="1800" dirty="0">
              <a:latin typeface="Rockwell" panose="02060603020205020403" pitchFamily="18" charset="0"/>
            </a:endParaRPr>
          </a:p>
          <a:p>
            <a:pPr marL="114300" indent="0">
              <a:buNone/>
            </a:pPr>
            <a:r>
              <a:rPr lang="en-IN" sz="1800" dirty="0">
                <a:latin typeface="Rockwell" panose="02060603020205020403" pitchFamily="18" charset="0"/>
              </a:rPr>
              <a:t>chain = prompt | </a:t>
            </a:r>
            <a:r>
              <a:rPr lang="en-IN" sz="1800" dirty="0" err="1">
                <a:latin typeface="Rockwell" panose="02060603020205020403" pitchFamily="18" charset="0"/>
              </a:rPr>
              <a:t>llm</a:t>
            </a:r>
            <a:r>
              <a:rPr lang="en-IN" sz="1800" dirty="0">
                <a:latin typeface="Rockwell" panose="02060603020205020403" pitchFamily="18" charset="0"/>
              </a:rPr>
              <a:t> | </a:t>
            </a:r>
            <a:r>
              <a:rPr lang="en-IN" sz="1800" dirty="0" err="1">
                <a:latin typeface="Rockwell" panose="02060603020205020403" pitchFamily="18" charset="0"/>
              </a:rPr>
              <a:t>output_parser</a:t>
            </a:r>
            <a:endParaRPr lang="en-IN" sz="1800" dirty="0">
              <a:latin typeface="Rockwell" panose="02060603020205020403" pitchFamily="18" charset="0"/>
            </a:endParaRPr>
          </a:p>
          <a:p>
            <a:pPr marL="114300" indent="0">
              <a:buNone/>
            </a:pPr>
            <a:endParaRPr lang="en-US" sz="1800" dirty="0">
              <a:latin typeface="Rockwell" panose="02060603020205020403" pitchFamily="18" charset="0"/>
            </a:endParaRPr>
          </a:p>
          <a:p>
            <a:pPr marL="114300" indent="0">
              <a:buNone/>
            </a:pPr>
            <a:r>
              <a:rPr lang="en-US" sz="1800" dirty="0" err="1">
                <a:latin typeface="Rockwell" panose="02060603020205020403" pitchFamily="18" charset="0"/>
              </a:rPr>
              <a:t>chain.invoke</a:t>
            </a:r>
            <a:r>
              <a:rPr lang="en-US" sz="1800" dirty="0">
                <a:latin typeface="Rockwell" panose="02060603020205020403" pitchFamily="18" charset="0"/>
              </a:rPr>
              <a:t>({"subject": “IPL teams"})</a:t>
            </a:r>
            <a:endParaRPr lang="en-IN" sz="1800" dirty="0">
              <a:latin typeface="Rockwell" panose="02060603020205020403" pitchFamily="18" charset="0"/>
            </a:endParaRPr>
          </a:p>
        </p:txBody>
      </p:sp>
    </p:spTree>
    <p:extLst>
      <p:ext uri="{BB962C8B-B14F-4D97-AF65-F5344CB8AC3E}">
        <p14:creationId xmlns:p14="http://schemas.microsoft.com/office/powerpoint/2010/main" val="15201490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B7C317-8B24-969D-D5F9-A5FB8B717C4D}"/>
              </a:ext>
            </a:extLst>
          </p:cNvPr>
          <p:cNvSpPr>
            <a:spLocks noGrp="1"/>
          </p:cNvSpPr>
          <p:nvPr>
            <p:ph type="body" idx="1"/>
          </p:nvPr>
        </p:nvSpPr>
        <p:spPr>
          <a:xfrm>
            <a:off x="838200" y="365125"/>
            <a:ext cx="10515600" cy="4351338"/>
          </a:xfrm>
        </p:spPr>
        <p:txBody>
          <a:bodyPr/>
          <a:lstStyle/>
          <a:p>
            <a:r>
              <a:rPr lang="en-US" dirty="0"/>
              <a:t>You can even use chain to ensure the response is civil.   </a:t>
            </a:r>
          </a:p>
          <a:p>
            <a:r>
              <a:rPr lang="en-US" dirty="0" err="1"/>
              <a:t>OpenAIModerationChain</a:t>
            </a:r>
            <a:r>
              <a:rPr lang="en-US" dirty="0"/>
              <a:t> allows user to check the response of the output.</a:t>
            </a:r>
          </a:p>
          <a:p>
            <a:endParaRPr lang="en-US" dirty="0"/>
          </a:p>
          <a:p>
            <a:pPr marL="114300" indent="0">
              <a:buNone/>
            </a:pPr>
            <a:r>
              <a:rPr lang="en-IN" dirty="0">
                <a:latin typeface="Rockwell" panose="02060603020205020403" pitchFamily="18" charset="0"/>
              </a:rPr>
              <a:t>from </a:t>
            </a:r>
            <a:r>
              <a:rPr lang="en-IN" dirty="0" err="1">
                <a:latin typeface="Rockwell" panose="02060603020205020403" pitchFamily="18" charset="0"/>
              </a:rPr>
              <a:t>langchain.chains</a:t>
            </a:r>
            <a:r>
              <a:rPr lang="en-IN" dirty="0">
                <a:latin typeface="Rockwell" panose="02060603020205020403" pitchFamily="18" charset="0"/>
              </a:rPr>
              <a:t> import </a:t>
            </a:r>
            <a:r>
              <a:rPr lang="en-IN" dirty="0" err="1">
                <a:latin typeface="Rockwell" panose="02060603020205020403" pitchFamily="18" charset="0"/>
              </a:rPr>
              <a:t>OpenAIModerationChain</a:t>
            </a:r>
            <a:endParaRPr lang="en-IN" dirty="0">
              <a:latin typeface="Rockwell" panose="02060603020205020403" pitchFamily="18" charset="0"/>
            </a:endParaRPr>
          </a:p>
          <a:p>
            <a:pPr marL="114300" indent="0">
              <a:buNone/>
            </a:pPr>
            <a:r>
              <a:rPr lang="en-IN" dirty="0">
                <a:latin typeface="Rockwell" panose="02060603020205020403" pitchFamily="18" charset="0"/>
              </a:rPr>
              <a:t>moderation = </a:t>
            </a:r>
            <a:r>
              <a:rPr lang="en-IN" dirty="0" err="1">
                <a:latin typeface="Rockwell" panose="02060603020205020403" pitchFamily="18" charset="0"/>
              </a:rPr>
              <a:t>OpenAIModerationChain</a:t>
            </a:r>
            <a:r>
              <a:rPr lang="en-IN" dirty="0">
                <a:latin typeface="Rockwell" panose="02060603020205020403" pitchFamily="18" charset="0"/>
              </a:rPr>
              <a:t>()</a:t>
            </a:r>
          </a:p>
          <a:p>
            <a:pPr marL="114300" indent="0">
              <a:buNone/>
            </a:pPr>
            <a:endParaRPr lang="en-IN" dirty="0">
              <a:latin typeface="Rockwell" panose="02060603020205020403" pitchFamily="18" charset="0"/>
            </a:endParaRPr>
          </a:p>
          <a:p>
            <a:pPr marL="114300" indent="0">
              <a:buNone/>
            </a:pPr>
            <a:r>
              <a:rPr lang="en-IN" dirty="0">
                <a:latin typeface="Rockwell" panose="02060603020205020403" pitchFamily="18" charset="0"/>
              </a:rPr>
              <a:t>chain = prompt | model | </a:t>
            </a:r>
            <a:r>
              <a:rPr lang="en-IN" dirty="0" err="1">
                <a:latin typeface="Rockwell" panose="02060603020205020403" pitchFamily="18" charset="0"/>
              </a:rPr>
              <a:t>output_parser</a:t>
            </a:r>
            <a:r>
              <a:rPr lang="en-IN" dirty="0">
                <a:latin typeface="Rockwell" panose="02060603020205020403" pitchFamily="18" charset="0"/>
              </a:rPr>
              <a:t> | moderation</a:t>
            </a:r>
          </a:p>
          <a:p>
            <a:pPr marL="114300" indent="0">
              <a:buNone/>
            </a:pPr>
            <a:endParaRPr lang="en-IN" dirty="0">
              <a:latin typeface="Rockwell" panose="02060603020205020403" pitchFamily="18" charset="0"/>
            </a:endParaRPr>
          </a:p>
        </p:txBody>
      </p:sp>
    </p:spTree>
    <p:extLst>
      <p:ext uri="{BB962C8B-B14F-4D97-AF65-F5344CB8AC3E}">
        <p14:creationId xmlns:p14="http://schemas.microsoft.com/office/powerpoint/2010/main" val="21338048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FE579-A204-DBE3-336F-5D3F54BF35F3}"/>
              </a:ext>
            </a:extLst>
          </p:cNvPr>
          <p:cNvSpPr>
            <a:spLocks noGrp="1"/>
          </p:cNvSpPr>
          <p:nvPr>
            <p:ph type="title"/>
          </p:nvPr>
        </p:nvSpPr>
        <p:spPr>
          <a:xfrm>
            <a:off x="840202" y="365126"/>
            <a:ext cx="10513598" cy="1051338"/>
          </a:xfrm>
        </p:spPr>
        <p:txBody>
          <a:bodyPr/>
          <a:lstStyle/>
          <a:p>
            <a:r>
              <a:rPr lang="en-US" dirty="0"/>
              <a:t>Agents</a:t>
            </a:r>
            <a:endParaRPr lang="en-IN" dirty="0"/>
          </a:p>
        </p:txBody>
      </p:sp>
      <p:sp>
        <p:nvSpPr>
          <p:cNvPr id="3" name="Text Placeholder 2">
            <a:extLst>
              <a:ext uri="{FF2B5EF4-FFF2-40B4-BE49-F238E27FC236}">
                <a16:creationId xmlns:a16="http://schemas.microsoft.com/office/drawing/2014/main" id="{D02B2D31-704F-E15A-2211-C5FCEFA676A4}"/>
              </a:ext>
            </a:extLst>
          </p:cNvPr>
          <p:cNvSpPr>
            <a:spLocks noGrp="1"/>
          </p:cNvSpPr>
          <p:nvPr>
            <p:ph type="body" idx="1"/>
          </p:nvPr>
        </p:nvSpPr>
        <p:spPr/>
        <p:txBody>
          <a:bodyPr>
            <a:normAutofit fontScale="92500" lnSpcReduction="10000"/>
          </a:bodyPr>
          <a:lstStyle/>
          <a:p>
            <a:r>
              <a:rPr lang="en-US" dirty="0"/>
              <a:t>An agent is an autonomous software </a:t>
            </a:r>
            <a:br>
              <a:rPr lang="en-US" dirty="0"/>
            </a:br>
            <a:r>
              <a:rPr lang="en-US" dirty="0"/>
              <a:t>entity that is capable of taking </a:t>
            </a:r>
            <a:br>
              <a:rPr lang="en-US" dirty="0"/>
            </a:br>
            <a:r>
              <a:rPr lang="en-US" dirty="0"/>
              <a:t>actions to accomplish goals and tasks.</a:t>
            </a:r>
          </a:p>
          <a:p>
            <a:r>
              <a:rPr lang="en-US" dirty="0"/>
              <a:t>Agents decide which actions to take using LLMs as reasoning engines. The LLM is prompted with available tools, user input, and previous steps. It then selects the next action or final response. </a:t>
            </a:r>
          </a:p>
          <a:p>
            <a:r>
              <a:rPr lang="en-US" dirty="0"/>
              <a:t>While chains define reusable logic by sequencing components, agents leverage chains to take goal-driven actions.</a:t>
            </a:r>
          </a:p>
          <a:p>
            <a:r>
              <a:rPr lang="en-US" dirty="0"/>
              <a:t>A key limitation of agents and chains is their statelessness – each execution occurs in isolation without retaining prior context. This is where the concept of memory becomes critical.</a:t>
            </a:r>
            <a:endParaRPr lang="en-IN" dirty="0"/>
          </a:p>
        </p:txBody>
      </p:sp>
      <p:pic>
        <p:nvPicPr>
          <p:cNvPr id="3074" name="Picture 2">
            <a:extLst>
              <a:ext uri="{FF2B5EF4-FFF2-40B4-BE49-F238E27FC236}">
                <a16:creationId xmlns:a16="http://schemas.microsoft.com/office/drawing/2014/main" id="{D5984792-AC24-C7A2-448C-64B29CDFF6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3108" y="117909"/>
            <a:ext cx="4750918" cy="27908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3F67151-0051-BE12-3860-CF7C549AF6F5}"/>
              </a:ext>
            </a:extLst>
          </p:cNvPr>
          <p:cNvSpPr txBox="1"/>
          <p:nvPr/>
        </p:nvSpPr>
        <p:spPr>
          <a:xfrm>
            <a:off x="7679574" y="2940485"/>
            <a:ext cx="4554452" cy="215444"/>
          </a:xfrm>
          <a:prstGeom prst="rect">
            <a:avLst/>
          </a:prstGeom>
          <a:noFill/>
        </p:spPr>
        <p:txBody>
          <a:bodyPr wrap="none" rtlCol="0">
            <a:spAutoFit/>
          </a:bodyPr>
          <a:lstStyle/>
          <a:p>
            <a:r>
              <a:rPr lang="en-IN" sz="800" dirty="0"/>
              <a:t>https://medium.com/@henryhengluo/intro-of-ai-agent-ai-agent-projects-summary-52f4a364ab86</a:t>
            </a:r>
          </a:p>
        </p:txBody>
      </p:sp>
    </p:spTree>
    <p:extLst>
      <p:ext uri="{BB962C8B-B14F-4D97-AF65-F5344CB8AC3E}">
        <p14:creationId xmlns:p14="http://schemas.microsoft.com/office/powerpoint/2010/main" val="21793575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D9DB9-9CD8-5D91-012F-A6172C9CAC30}"/>
              </a:ext>
            </a:extLst>
          </p:cNvPr>
          <p:cNvSpPr>
            <a:spLocks noGrp="1"/>
          </p:cNvSpPr>
          <p:nvPr>
            <p:ph type="title"/>
          </p:nvPr>
        </p:nvSpPr>
        <p:spPr/>
        <p:txBody>
          <a:bodyPr/>
          <a:lstStyle/>
          <a:p>
            <a:r>
              <a:rPr lang="en-US" dirty="0"/>
              <a:t>Memory</a:t>
            </a:r>
            <a:endParaRPr lang="en-IN" dirty="0"/>
          </a:p>
        </p:txBody>
      </p:sp>
      <p:sp>
        <p:nvSpPr>
          <p:cNvPr id="3" name="Text Placeholder 2">
            <a:extLst>
              <a:ext uri="{FF2B5EF4-FFF2-40B4-BE49-F238E27FC236}">
                <a16:creationId xmlns:a16="http://schemas.microsoft.com/office/drawing/2014/main" id="{789E2A35-2313-8F5D-839B-3DC2FFF7FA54}"/>
              </a:ext>
            </a:extLst>
          </p:cNvPr>
          <p:cNvSpPr>
            <a:spLocks noGrp="1"/>
          </p:cNvSpPr>
          <p:nvPr>
            <p:ph type="body" idx="1"/>
          </p:nvPr>
        </p:nvSpPr>
        <p:spPr/>
        <p:txBody>
          <a:bodyPr/>
          <a:lstStyle/>
          <a:p>
            <a:r>
              <a:rPr lang="en-US" dirty="0"/>
              <a:t>Memory in </a:t>
            </a:r>
            <a:r>
              <a:rPr lang="en-US" dirty="0" err="1"/>
              <a:t>LangChain</a:t>
            </a:r>
            <a:r>
              <a:rPr lang="en-US" dirty="0"/>
              <a:t> refers to persisting information across chain executions to enable </a:t>
            </a:r>
            <a:r>
              <a:rPr lang="en-US" u="sng" dirty="0" err="1"/>
              <a:t>statefulness</a:t>
            </a:r>
            <a:r>
              <a:rPr lang="en-US" dirty="0"/>
              <a:t>.</a:t>
            </a:r>
          </a:p>
          <a:p>
            <a:r>
              <a:rPr lang="en-US" dirty="0"/>
              <a:t>Chains pass conversational memory to models, ensuring consistency by retaining facts and relationships about the world despite changing conditions.</a:t>
            </a:r>
          </a:p>
          <a:p>
            <a:r>
              <a:rPr lang="en-US" dirty="0"/>
              <a:t>This memory enables agents to track progress on multi-step goals and reduces the need for repetitive information retrieval from language models.</a:t>
            </a:r>
          </a:p>
          <a:p>
            <a:r>
              <a:rPr lang="en-US" dirty="0"/>
              <a:t>Memory is especially essential for </a:t>
            </a:r>
            <a:r>
              <a:rPr lang="en-US" dirty="0" err="1"/>
              <a:t>GenAI</a:t>
            </a:r>
            <a:r>
              <a:rPr lang="en-US" dirty="0"/>
              <a:t> based chatbots.</a:t>
            </a:r>
            <a:endParaRPr lang="en-IN" dirty="0"/>
          </a:p>
        </p:txBody>
      </p:sp>
    </p:spTree>
    <p:extLst>
      <p:ext uri="{BB962C8B-B14F-4D97-AF65-F5344CB8AC3E}">
        <p14:creationId xmlns:p14="http://schemas.microsoft.com/office/powerpoint/2010/main" val="4545422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248ED9A-DCA2-CD61-4A1D-4C750DB1C9A5}"/>
              </a:ext>
            </a:extLst>
          </p:cNvPr>
          <p:cNvSpPr>
            <a:spLocks noGrp="1"/>
          </p:cNvSpPr>
          <p:nvPr>
            <p:ph type="body" idx="1"/>
          </p:nvPr>
        </p:nvSpPr>
        <p:spPr>
          <a:xfrm>
            <a:off x="368300" y="203200"/>
            <a:ext cx="5257800" cy="5986463"/>
          </a:xfrm>
        </p:spPr>
        <p:txBody>
          <a:bodyPr>
            <a:noAutofit/>
          </a:bodyPr>
          <a:lstStyle/>
          <a:p>
            <a:pPr marL="114300" indent="0">
              <a:buNone/>
            </a:pPr>
            <a:r>
              <a:rPr lang="en-US" sz="2000" dirty="0">
                <a:latin typeface="Rockwell" panose="02060603020205020403" pitchFamily="18" charset="0"/>
              </a:rPr>
              <a:t>from </a:t>
            </a:r>
            <a:r>
              <a:rPr lang="en-US" sz="2000" dirty="0" err="1">
                <a:latin typeface="Rockwell" panose="02060603020205020403" pitchFamily="18" charset="0"/>
              </a:rPr>
              <a:t>langchain</a:t>
            </a:r>
            <a:r>
              <a:rPr lang="en-US" sz="2000" dirty="0">
                <a:latin typeface="Rockwell" panose="02060603020205020403" pitchFamily="18" charset="0"/>
              </a:rPr>
              <a:t> import OpenAI, </a:t>
            </a:r>
            <a:r>
              <a:rPr lang="en-US" sz="2000" dirty="0" err="1">
                <a:latin typeface="Rockwell" panose="02060603020205020403" pitchFamily="18" charset="0"/>
              </a:rPr>
              <a:t>ConversationBufferMemory</a:t>
            </a:r>
            <a:endParaRPr lang="en-US" sz="2000" dirty="0">
              <a:latin typeface="Rockwell" panose="02060603020205020403" pitchFamily="18" charset="0"/>
            </a:endParaRPr>
          </a:p>
          <a:p>
            <a:pPr marL="114300" indent="0">
              <a:buNone/>
            </a:pPr>
            <a:r>
              <a:rPr lang="en-US" sz="2000" dirty="0">
                <a:latin typeface="Rockwell" panose="02060603020205020403" pitchFamily="18" charset="0"/>
              </a:rPr>
              <a:t>from </a:t>
            </a:r>
            <a:r>
              <a:rPr lang="en-US" sz="2000" dirty="0" err="1">
                <a:latin typeface="Rockwell" panose="02060603020205020403" pitchFamily="18" charset="0"/>
              </a:rPr>
              <a:t>langchain.chains</a:t>
            </a:r>
            <a:r>
              <a:rPr lang="en-US" sz="2000" dirty="0">
                <a:latin typeface="Rockwell" panose="02060603020205020403" pitchFamily="18" charset="0"/>
              </a:rPr>
              <a:t> import </a:t>
            </a:r>
            <a:r>
              <a:rPr lang="en-US" sz="2000" dirty="0" err="1">
                <a:latin typeface="Rockwell" panose="02060603020205020403" pitchFamily="18" charset="0"/>
              </a:rPr>
              <a:t>ConversationChain</a:t>
            </a:r>
            <a:endParaRPr lang="en-US" sz="2000" dirty="0">
              <a:latin typeface="Rockwell" panose="02060603020205020403" pitchFamily="18" charset="0"/>
            </a:endParaRPr>
          </a:p>
          <a:p>
            <a:pPr marL="114300" indent="0">
              <a:buNone/>
            </a:pPr>
            <a:endParaRPr lang="en-US" sz="2000" dirty="0">
              <a:latin typeface="Rockwell" panose="02060603020205020403" pitchFamily="18" charset="0"/>
            </a:endParaRPr>
          </a:p>
          <a:p>
            <a:pPr marL="114300" indent="0">
              <a:buNone/>
            </a:pPr>
            <a:r>
              <a:rPr lang="en-US" sz="2000" dirty="0">
                <a:latin typeface="Rockwell" panose="02060603020205020403" pitchFamily="18" charset="0"/>
              </a:rPr>
              <a:t># Initialize the memory object to store conversation history</a:t>
            </a:r>
          </a:p>
          <a:p>
            <a:pPr marL="114300" indent="0">
              <a:buNone/>
            </a:pPr>
            <a:r>
              <a:rPr lang="en-US" sz="2000" dirty="0">
                <a:latin typeface="Rockwell" panose="02060603020205020403" pitchFamily="18" charset="0"/>
              </a:rPr>
              <a:t>memory = </a:t>
            </a:r>
            <a:r>
              <a:rPr lang="en-US" sz="2000" dirty="0" err="1">
                <a:latin typeface="Rockwell" panose="02060603020205020403" pitchFamily="18" charset="0"/>
              </a:rPr>
              <a:t>ConversationalBufferMemory</a:t>
            </a:r>
            <a:r>
              <a:rPr lang="en-US" sz="2000" dirty="0">
                <a:latin typeface="Rockwell" panose="02060603020205020403" pitchFamily="18" charset="0"/>
              </a:rPr>
              <a:t>()</a:t>
            </a:r>
          </a:p>
          <a:p>
            <a:pPr marL="114300" indent="0">
              <a:buNone/>
            </a:pPr>
            <a:endParaRPr lang="en-US" sz="2000" dirty="0">
              <a:latin typeface="Rockwell" panose="02060603020205020403" pitchFamily="18" charset="0"/>
            </a:endParaRPr>
          </a:p>
          <a:p>
            <a:pPr marL="114300" indent="0">
              <a:buNone/>
            </a:pPr>
            <a:r>
              <a:rPr lang="en-US" sz="2000" dirty="0">
                <a:latin typeface="Rockwell" panose="02060603020205020403" pitchFamily="18" charset="0"/>
              </a:rPr>
              <a:t># Initialize the language model</a:t>
            </a:r>
          </a:p>
          <a:p>
            <a:pPr marL="114300" indent="0">
              <a:buNone/>
            </a:pPr>
            <a:r>
              <a:rPr lang="en-US" sz="2000" dirty="0" err="1">
                <a:latin typeface="Rockwell" panose="02060603020205020403" pitchFamily="18" charset="0"/>
              </a:rPr>
              <a:t>llm</a:t>
            </a:r>
            <a:r>
              <a:rPr lang="en-US" sz="2000" dirty="0">
                <a:latin typeface="Rockwell" panose="02060603020205020403" pitchFamily="18" charset="0"/>
              </a:rPr>
              <a:t> = OpenAI(temperature=0)</a:t>
            </a:r>
          </a:p>
          <a:p>
            <a:pPr marL="114300" indent="0">
              <a:buNone/>
            </a:pPr>
            <a:endParaRPr lang="en-US" sz="2000" dirty="0">
              <a:latin typeface="Rockwell" panose="02060603020205020403" pitchFamily="18" charset="0"/>
            </a:endParaRPr>
          </a:p>
          <a:p>
            <a:pPr marL="114300" indent="0">
              <a:buNone/>
            </a:pPr>
            <a:r>
              <a:rPr lang="en-US" sz="2000" dirty="0">
                <a:latin typeface="Rockwell" panose="02060603020205020403" pitchFamily="18" charset="0"/>
              </a:rPr>
              <a:t># Create the conversation chain with the memory object</a:t>
            </a:r>
          </a:p>
          <a:p>
            <a:pPr marL="114300" indent="0">
              <a:buNone/>
            </a:pPr>
            <a:r>
              <a:rPr lang="en-US" sz="2000" dirty="0">
                <a:latin typeface="Rockwell" panose="02060603020205020403" pitchFamily="18" charset="0"/>
              </a:rPr>
              <a:t>conversation = </a:t>
            </a:r>
            <a:r>
              <a:rPr lang="en-US" sz="2000" dirty="0" err="1">
                <a:latin typeface="Rockwell" panose="02060603020205020403" pitchFamily="18" charset="0"/>
              </a:rPr>
              <a:t>ConversationChain</a:t>
            </a:r>
            <a:r>
              <a:rPr lang="en-US" sz="2000" dirty="0">
                <a:latin typeface="Rockwell" panose="02060603020205020403" pitchFamily="18" charset="0"/>
              </a:rPr>
              <a:t>( </a:t>
            </a:r>
            <a:r>
              <a:rPr lang="en-US" sz="2000" dirty="0" err="1">
                <a:latin typeface="Rockwell" panose="02060603020205020403" pitchFamily="18" charset="0"/>
              </a:rPr>
              <a:t>llm</a:t>
            </a:r>
            <a:r>
              <a:rPr lang="en-US" sz="2000" dirty="0">
                <a:latin typeface="Rockwell" panose="02060603020205020403" pitchFamily="18" charset="0"/>
              </a:rPr>
              <a:t>=</a:t>
            </a:r>
            <a:r>
              <a:rPr lang="en-US" sz="2000" dirty="0" err="1">
                <a:latin typeface="Rockwell" panose="02060603020205020403" pitchFamily="18" charset="0"/>
              </a:rPr>
              <a:t>llm</a:t>
            </a:r>
            <a:r>
              <a:rPr lang="en-US" sz="2000" dirty="0">
                <a:latin typeface="Rockwell" panose="02060603020205020403" pitchFamily="18" charset="0"/>
              </a:rPr>
              <a:t>, memory=memory, verbose=True)</a:t>
            </a:r>
          </a:p>
          <a:p>
            <a:pPr marL="114300" indent="0">
              <a:buNone/>
            </a:pPr>
            <a:endParaRPr lang="en-US" sz="2000" dirty="0">
              <a:latin typeface="Rockwell" panose="02060603020205020403" pitchFamily="18" charset="0"/>
            </a:endParaRPr>
          </a:p>
        </p:txBody>
      </p:sp>
      <p:sp>
        <p:nvSpPr>
          <p:cNvPr id="4" name="Text Placeholder 2">
            <a:extLst>
              <a:ext uri="{FF2B5EF4-FFF2-40B4-BE49-F238E27FC236}">
                <a16:creationId xmlns:a16="http://schemas.microsoft.com/office/drawing/2014/main" id="{ADE4BC65-BFE9-59E2-4200-BAF1EF3D4AE2}"/>
              </a:ext>
            </a:extLst>
          </p:cNvPr>
          <p:cNvSpPr txBox="1">
            <a:spLocks/>
          </p:cNvSpPr>
          <p:nvPr/>
        </p:nvSpPr>
        <p:spPr>
          <a:xfrm>
            <a:off x="5740400" y="0"/>
            <a:ext cx="6235700" cy="59864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None/>
            </a:pPr>
            <a:r>
              <a:rPr lang="en-US" sz="2000" dirty="0">
                <a:latin typeface="Rockwell" panose="02060603020205020403" pitchFamily="18" charset="0"/>
              </a:rPr>
              <a:t># Start the conversation</a:t>
            </a:r>
          </a:p>
          <a:p>
            <a:pPr marL="114300" indent="0">
              <a:buNone/>
            </a:pPr>
            <a:r>
              <a:rPr lang="en-US" sz="2000" dirty="0">
                <a:latin typeface="Rockwell" panose="02060603020205020403" pitchFamily="18" charset="0"/>
              </a:rPr>
              <a:t>print('Human: Hi there!')</a:t>
            </a:r>
          </a:p>
          <a:p>
            <a:pPr marL="114300" indent="0">
              <a:buNone/>
            </a:pPr>
            <a:r>
              <a:rPr lang="en-US" sz="2000" dirty="0">
                <a:latin typeface="Rockwell" panose="02060603020205020403" pitchFamily="18" charset="0"/>
              </a:rPr>
              <a:t>response = </a:t>
            </a:r>
            <a:r>
              <a:rPr lang="en-US" sz="2000" dirty="0" err="1">
                <a:latin typeface="Rockwell" panose="02060603020205020403" pitchFamily="18" charset="0"/>
              </a:rPr>
              <a:t>conversation.run</a:t>
            </a:r>
            <a:r>
              <a:rPr lang="en-US" sz="2000" dirty="0">
                <a:latin typeface="Rockwell" panose="02060603020205020403" pitchFamily="18" charset="0"/>
              </a:rPr>
              <a:t>('Hi there!')</a:t>
            </a:r>
          </a:p>
          <a:p>
            <a:pPr marL="114300" indent="0">
              <a:buNone/>
            </a:pPr>
            <a:r>
              <a:rPr lang="en-US" sz="2000" dirty="0">
                <a:latin typeface="Rockwell" panose="02060603020205020403" pitchFamily="18" charset="0"/>
              </a:rPr>
              <a:t>print(</a:t>
            </a:r>
            <a:r>
              <a:rPr lang="en-US" sz="2000" dirty="0" err="1">
                <a:latin typeface="Rockwell" panose="02060603020205020403" pitchFamily="18" charset="0"/>
              </a:rPr>
              <a:t>f'AI</a:t>
            </a:r>
            <a:r>
              <a:rPr lang="en-US" sz="2000" dirty="0">
                <a:latin typeface="Rockwell" panose="02060603020205020403" pitchFamily="18" charset="0"/>
              </a:rPr>
              <a:t>: {response}')</a:t>
            </a:r>
          </a:p>
          <a:p>
            <a:pPr marL="114300" indent="0">
              <a:buNone/>
            </a:pPr>
            <a:endParaRPr lang="en-US" sz="2000" dirty="0">
              <a:latin typeface="Rockwell" panose="02060603020205020403" pitchFamily="18" charset="0"/>
            </a:endParaRPr>
          </a:p>
          <a:p>
            <a:pPr marL="114300" indent="0">
              <a:buNone/>
            </a:pPr>
            <a:r>
              <a:rPr lang="en-US" sz="2000" dirty="0">
                <a:latin typeface="Rockwell" panose="02060603020205020403" pitchFamily="18" charset="0"/>
              </a:rPr>
              <a:t># The memory will store the previous interaction</a:t>
            </a:r>
          </a:p>
          <a:p>
            <a:pPr marL="114300" indent="0">
              <a:buNone/>
            </a:pPr>
            <a:r>
              <a:rPr lang="en-US" sz="2000" dirty="0">
                <a:latin typeface="Rockwell" panose="02060603020205020403" pitchFamily="18" charset="0"/>
              </a:rPr>
              <a:t>print('Human: What is the capital of France?')</a:t>
            </a:r>
          </a:p>
          <a:p>
            <a:pPr marL="114300" indent="0">
              <a:buNone/>
            </a:pPr>
            <a:r>
              <a:rPr lang="en-US" sz="2000" dirty="0">
                <a:latin typeface="Rockwell" panose="02060603020205020403" pitchFamily="18" charset="0"/>
              </a:rPr>
              <a:t>response = </a:t>
            </a:r>
            <a:r>
              <a:rPr lang="en-US" sz="2000" dirty="0" err="1">
                <a:latin typeface="Rockwell" panose="02060603020205020403" pitchFamily="18" charset="0"/>
              </a:rPr>
              <a:t>conversation.run</a:t>
            </a:r>
            <a:r>
              <a:rPr lang="en-US" sz="2000" dirty="0">
                <a:latin typeface="Rockwell" panose="02060603020205020403" pitchFamily="18" charset="0"/>
              </a:rPr>
              <a:t>('What is the capital of France?')</a:t>
            </a:r>
          </a:p>
          <a:p>
            <a:pPr marL="114300" indent="0">
              <a:buNone/>
            </a:pPr>
            <a:r>
              <a:rPr lang="en-US" sz="2000" dirty="0">
                <a:latin typeface="Rockwell" panose="02060603020205020403" pitchFamily="18" charset="0"/>
              </a:rPr>
              <a:t>print(</a:t>
            </a:r>
            <a:r>
              <a:rPr lang="en-US" sz="2000" dirty="0" err="1">
                <a:latin typeface="Rockwell" panose="02060603020205020403" pitchFamily="18" charset="0"/>
              </a:rPr>
              <a:t>f'AI</a:t>
            </a:r>
            <a:r>
              <a:rPr lang="en-US" sz="2000" dirty="0">
                <a:latin typeface="Rockwell" panose="02060603020205020403" pitchFamily="18" charset="0"/>
              </a:rPr>
              <a:t>: {response}')</a:t>
            </a:r>
          </a:p>
          <a:p>
            <a:pPr marL="114300" indent="0">
              <a:buNone/>
            </a:pPr>
            <a:endParaRPr lang="en-US" sz="2000" dirty="0">
              <a:latin typeface="Rockwell" panose="02060603020205020403" pitchFamily="18" charset="0"/>
            </a:endParaRPr>
          </a:p>
          <a:p>
            <a:pPr marL="114300" indent="0">
              <a:buNone/>
            </a:pPr>
            <a:r>
              <a:rPr lang="en-US" sz="2000" dirty="0">
                <a:latin typeface="Rockwell" panose="02060603020205020403" pitchFamily="18" charset="0"/>
              </a:rPr>
              <a:t># The model can now reference the conversation history</a:t>
            </a:r>
          </a:p>
          <a:p>
            <a:pPr marL="114300" indent="0">
              <a:buNone/>
            </a:pPr>
            <a:r>
              <a:rPr lang="en-US" sz="2000" dirty="0">
                <a:latin typeface="Rockwell" panose="02060603020205020403" pitchFamily="18" charset="0"/>
              </a:rPr>
              <a:t>print('Human: And what is the currency used there?')</a:t>
            </a:r>
          </a:p>
          <a:p>
            <a:pPr marL="114300" indent="0">
              <a:buNone/>
            </a:pPr>
            <a:r>
              <a:rPr lang="en-US" sz="2000" dirty="0">
                <a:latin typeface="Rockwell" panose="02060603020205020403" pitchFamily="18" charset="0"/>
              </a:rPr>
              <a:t>response = </a:t>
            </a:r>
            <a:r>
              <a:rPr lang="en-US" sz="2000" dirty="0" err="1">
                <a:latin typeface="Rockwell" panose="02060603020205020403" pitchFamily="18" charset="0"/>
              </a:rPr>
              <a:t>conversation.run</a:t>
            </a:r>
            <a:r>
              <a:rPr lang="en-US" sz="2000" dirty="0">
                <a:latin typeface="Rockwell" panose="02060603020205020403" pitchFamily="18" charset="0"/>
              </a:rPr>
              <a:t>('And what is the currency used there?')</a:t>
            </a:r>
          </a:p>
          <a:p>
            <a:pPr marL="114300" indent="0">
              <a:buNone/>
            </a:pPr>
            <a:r>
              <a:rPr lang="en-US" sz="2000" dirty="0">
                <a:latin typeface="Rockwell" panose="02060603020205020403" pitchFamily="18" charset="0"/>
              </a:rPr>
              <a:t>print(</a:t>
            </a:r>
            <a:r>
              <a:rPr lang="en-US" sz="2000" dirty="0" err="1">
                <a:latin typeface="Rockwell" panose="02060603020205020403" pitchFamily="18" charset="0"/>
              </a:rPr>
              <a:t>f'AI</a:t>
            </a:r>
            <a:r>
              <a:rPr lang="en-US" sz="2000" dirty="0">
                <a:latin typeface="Rockwell" panose="02060603020205020403" pitchFamily="18" charset="0"/>
              </a:rPr>
              <a:t>: {response}')</a:t>
            </a:r>
            <a:endParaRPr lang="en-IN" sz="2000" dirty="0">
              <a:latin typeface="Rockwell" panose="02060603020205020403" pitchFamily="18" charset="0"/>
            </a:endParaRPr>
          </a:p>
        </p:txBody>
      </p:sp>
    </p:spTree>
    <p:extLst>
      <p:ext uri="{BB962C8B-B14F-4D97-AF65-F5344CB8AC3E}">
        <p14:creationId xmlns:p14="http://schemas.microsoft.com/office/powerpoint/2010/main" val="27674529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6DD7D-94B2-0943-E856-A98D3BC848A7}"/>
              </a:ext>
            </a:extLst>
          </p:cNvPr>
          <p:cNvSpPr>
            <a:spLocks noGrp="1"/>
          </p:cNvSpPr>
          <p:nvPr>
            <p:ph type="title"/>
          </p:nvPr>
        </p:nvSpPr>
        <p:spPr/>
        <p:txBody>
          <a:bodyPr/>
          <a:lstStyle/>
          <a:p>
            <a:r>
              <a:rPr lang="en-US" dirty="0"/>
              <a:t>Tools</a:t>
            </a:r>
            <a:endParaRPr lang="en-IN" dirty="0"/>
          </a:p>
        </p:txBody>
      </p:sp>
      <p:sp>
        <p:nvSpPr>
          <p:cNvPr id="3" name="Text Placeholder 2">
            <a:extLst>
              <a:ext uri="{FF2B5EF4-FFF2-40B4-BE49-F238E27FC236}">
                <a16:creationId xmlns:a16="http://schemas.microsoft.com/office/drawing/2014/main" id="{10CFEC8E-80F1-23F8-7FEF-752533E6E322}"/>
              </a:ext>
            </a:extLst>
          </p:cNvPr>
          <p:cNvSpPr>
            <a:spLocks noGrp="1"/>
          </p:cNvSpPr>
          <p:nvPr>
            <p:ph type="body" idx="1"/>
          </p:nvPr>
        </p:nvSpPr>
        <p:spPr>
          <a:xfrm>
            <a:off x="838200" y="1511300"/>
            <a:ext cx="10515600" cy="4787899"/>
          </a:xfrm>
        </p:spPr>
        <p:txBody>
          <a:bodyPr>
            <a:normAutofit fontScale="70000" lnSpcReduction="20000"/>
          </a:bodyPr>
          <a:lstStyle/>
          <a:p>
            <a:r>
              <a:rPr lang="en-US" dirty="0"/>
              <a:t>Tools serve as interfaces for agents, chains, or LLMs to interact with the world, comprising:</a:t>
            </a:r>
          </a:p>
          <a:p>
            <a:pPr lvl="1"/>
            <a:r>
              <a:rPr lang="en-US" dirty="0"/>
              <a:t>Name of the tool</a:t>
            </a:r>
          </a:p>
          <a:p>
            <a:pPr lvl="1"/>
            <a:r>
              <a:rPr lang="en-US" dirty="0"/>
              <a:t>Description of its functionality</a:t>
            </a:r>
          </a:p>
          <a:p>
            <a:pPr lvl="1"/>
            <a:r>
              <a:rPr lang="en-US" dirty="0"/>
              <a:t>JSON schema outlining input specifications</a:t>
            </a:r>
          </a:p>
          <a:p>
            <a:pPr lvl="1"/>
            <a:r>
              <a:rPr lang="en-US" dirty="0"/>
              <a:t>Associated function to execute</a:t>
            </a:r>
          </a:p>
          <a:p>
            <a:pPr lvl="1"/>
            <a:r>
              <a:rPr lang="en-US" dirty="0"/>
              <a:t>Specification of whether the tool's result should be directly returned to the user</a:t>
            </a:r>
            <a:br>
              <a:rPr lang="en-US" dirty="0"/>
            </a:br>
            <a:endParaRPr lang="en-US" dirty="0"/>
          </a:p>
          <a:p>
            <a:r>
              <a:rPr lang="en-US" dirty="0"/>
              <a:t>Comprehensive tool information enables the construction of action-taking systems by guiding LLMs on how to specify actions based on the tool's name, description, and JSON schema.</a:t>
            </a:r>
            <a:br>
              <a:rPr lang="en-US" dirty="0"/>
            </a:br>
            <a:endParaRPr lang="en-US" dirty="0"/>
          </a:p>
          <a:p>
            <a:r>
              <a:rPr lang="en-US" dirty="0"/>
              <a:t>Simplicity in tool inputs enhances LLM usability; many agents prefer tools with single string inputs.</a:t>
            </a:r>
            <a:br>
              <a:rPr lang="en-US" dirty="0"/>
            </a:br>
            <a:endParaRPr lang="en-US" dirty="0"/>
          </a:p>
          <a:p>
            <a:r>
              <a:rPr lang="en-US" dirty="0"/>
              <a:t>Clear and precise tool naming, descriptions, and JSON schemas are crucial for effective prompts; adjustments may be necessary if the LLM struggles to comprehend tool usage.</a:t>
            </a:r>
            <a:endParaRPr lang="en-IN" dirty="0"/>
          </a:p>
        </p:txBody>
      </p:sp>
    </p:spTree>
    <p:extLst>
      <p:ext uri="{BB962C8B-B14F-4D97-AF65-F5344CB8AC3E}">
        <p14:creationId xmlns:p14="http://schemas.microsoft.com/office/powerpoint/2010/main" val="1827750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4" name="Picture 3">
            <a:extLst>
              <a:ext uri="{FF2B5EF4-FFF2-40B4-BE49-F238E27FC236}">
                <a16:creationId xmlns:a16="http://schemas.microsoft.com/office/drawing/2014/main" id="{42EA7C23-AC69-2DA6-A22D-A01973A49B05}"/>
              </a:ext>
            </a:extLst>
          </p:cNvPr>
          <p:cNvPicPr>
            <a:picLocks noChangeAspect="1"/>
          </p:cNvPicPr>
          <p:nvPr/>
        </p:nvPicPr>
        <p:blipFill>
          <a:blip r:embed="rId3"/>
          <a:stretch>
            <a:fillRect/>
          </a:stretch>
        </p:blipFill>
        <p:spPr>
          <a:xfrm>
            <a:off x="385504" y="2223292"/>
            <a:ext cx="6077881" cy="4346963"/>
          </a:xfrm>
          <a:prstGeom prst="rect">
            <a:avLst/>
          </a:prstGeom>
        </p:spPr>
      </p:pic>
      <p:pic>
        <p:nvPicPr>
          <p:cNvPr id="114" name="Google Shape;114;p12"/>
          <p:cNvPicPr preferRelativeResize="0"/>
          <p:nvPr/>
        </p:nvPicPr>
        <p:blipFill rotWithShape="1">
          <a:blip r:embed="rId4">
            <a:alphaModFix/>
          </a:blip>
          <a:srcRect/>
          <a:stretch/>
        </p:blipFill>
        <p:spPr>
          <a:xfrm>
            <a:off x="9639008" y="240791"/>
            <a:ext cx="2261616" cy="507491"/>
          </a:xfrm>
          <a:prstGeom prst="rect">
            <a:avLst/>
          </a:prstGeom>
          <a:noFill/>
          <a:ln>
            <a:noFill/>
          </a:ln>
        </p:spPr>
      </p:pic>
      <p:grpSp>
        <p:nvGrpSpPr>
          <p:cNvPr id="2" name="Group 1">
            <a:extLst>
              <a:ext uri="{FF2B5EF4-FFF2-40B4-BE49-F238E27FC236}">
                <a16:creationId xmlns:a16="http://schemas.microsoft.com/office/drawing/2014/main" id="{AD6B63B7-D72B-7FF9-E480-F5C60D219CA5}"/>
              </a:ext>
            </a:extLst>
          </p:cNvPr>
          <p:cNvGrpSpPr/>
          <p:nvPr/>
        </p:nvGrpSpPr>
        <p:grpSpPr>
          <a:xfrm>
            <a:off x="954284" y="287744"/>
            <a:ext cx="8684724" cy="3383349"/>
            <a:chOff x="1687281" y="3007142"/>
            <a:chExt cx="8684724" cy="3383349"/>
          </a:xfrm>
        </p:grpSpPr>
        <p:sp>
          <p:nvSpPr>
            <p:cNvPr id="9" name="Freeform: Shape 8">
              <a:extLst>
                <a:ext uri="{FF2B5EF4-FFF2-40B4-BE49-F238E27FC236}">
                  <a16:creationId xmlns:a16="http://schemas.microsoft.com/office/drawing/2014/main" id="{60CD1127-BF31-D920-900E-DEFCAACA6ADF}"/>
                </a:ext>
              </a:extLst>
            </p:cNvPr>
            <p:cNvSpPr/>
            <p:nvPr/>
          </p:nvSpPr>
          <p:spPr>
            <a:xfrm>
              <a:off x="1687281" y="3007142"/>
              <a:ext cx="1979124" cy="843716"/>
            </a:xfrm>
            <a:custGeom>
              <a:avLst/>
              <a:gdLst>
                <a:gd name="connsiteX0" fmla="*/ 0 w 2901156"/>
                <a:gd name="connsiteY0" fmla="*/ 0 h 1160462"/>
                <a:gd name="connsiteX1" fmla="*/ 2320925 w 2901156"/>
                <a:gd name="connsiteY1" fmla="*/ 0 h 1160462"/>
                <a:gd name="connsiteX2" fmla="*/ 2901156 w 2901156"/>
                <a:gd name="connsiteY2" fmla="*/ 580231 h 1160462"/>
                <a:gd name="connsiteX3" fmla="*/ 2320925 w 2901156"/>
                <a:gd name="connsiteY3" fmla="*/ 1160462 h 1160462"/>
                <a:gd name="connsiteX4" fmla="*/ 0 w 2901156"/>
                <a:gd name="connsiteY4" fmla="*/ 1160462 h 1160462"/>
                <a:gd name="connsiteX5" fmla="*/ 580231 w 2901156"/>
                <a:gd name="connsiteY5" fmla="*/ 580231 h 1160462"/>
                <a:gd name="connsiteX6" fmla="*/ 0 w 2901156"/>
                <a:gd name="connsiteY6" fmla="*/ 0 h 116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1156" h="1160462">
                  <a:moveTo>
                    <a:pt x="0" y="0"/>
                  </a:moveTo>
                  <a:lnTo>
                    <a:pt x="2320925" y="0"/>
                  </a:lnTo>
                  <a:lnTo>
                    <a:pt x="2901156" y="580231"/>
                  </a:lnTo>
                  <a:lnTo>
                    <a:pt x="2320925" y="1160462"/>
                  </a:lnTo>
                  <a:lnTo>
                    <a:pt x="0" y="1160462"/>
                  </a:lnTo>
                  <a:lnTo>
                    <a:pt x="580231" y="58023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44252" tIns="54674" rIns="634905" bIns="54674" numCol="1" spcCol="1270" anchor="ctr" anchorCtr="0">
              <a:noAutofit/>
            </a:bodyPr>
            <a:lstStyle/>
            <a:p>
              <a:pPr marL="0" lvl="0" indent="0" algn="ctr" defTabSz="1822450">
                <a:lnSpc>
                  <a:spcPct val="90000"/>
                </a:lnSpc>
                <a:spcBef>
                  <a:spcPct val="0"/>
                </a:spcBef>
                <a:spcAft>
                  <a:spcPct val="35000"/>
                </a:spcAft>
                <a:buNone/>
              </a:pPr>
              <a:r>
                <a:rPr lang="en-US" sz="1600" kern="1200" dirty="0"/>
                <a:t>GPT 1</a:t>
              </a:r>
              <a:endParaRPr lang="en-IN" sz="1600" kern="1200" dirty="0"/>
            </a:p>
          </p:txBody>
        </p:sp>
        <p:sp>
          <p:nvSpPr>
            <p:cNvPr id="12" name="Freeform: Shape 11">
              <a:extLst>
                <a:ext uri="{FF2B5EF4-FFF2-40B4-BE49-F238E27FC236}">
                  <a16:creationId xmlns:a16="http://schemas.microsoft.com/office/drawing/2014/main" id="{97C87D60-59FB-D88C-13A5-0E6A9AF5A13B}"/>
                </a:ext>
              </a:extLst>
            </p:cNvPr>
            <p:cNvSpPr/>
            <p:nvPr/>
          </p:nvSpPr>
          <p:spPr>
            <a:xfrm>
              <a:off x="3363681" y="3007142"/>
              <a:ext cx="1979124" cy="843716"/>
            </a:xfrm>
            <a:custGeom>
              <a:avLst/>
              <a:gdLst>
                <a:gd name="connsiteX0" fmla="*/ 0 w 2901156"/>
                <a:gd name="connsiteY0" fmla="*/ 0 h 1160462"/>
                <a:gd name="connsiteX1" fmla="*/ 2320925 w 2901156"/>
                <a:gd name="connsiteY1" fmla="*/ 0 h 1160462"/>
                <a:gd name="connsiteX2" fmla="*/ 2901156 w 2901156"/>
                <a:gd name="connsiteY2" fmla="*/ 580231 h 1160462"/>
                <a:gd name="connsiteX3" fmla="*/ 2320925 w 2901156"/>
                <a:gd name="connsiteY3" fmla="*/ 1160462 h 1160462"/>
                <a:gd name="connsiteX4" fmla="*/ 0 w 2901156"/>
                <a:gd name="connsiteY4" fmla="*/ 1160462 h 1160462"/>
                <a:gd name="connsiteX5" fmla="*/ 580231 w 2901156"/>
                <a:gd name="connsiteY5" fmla="*/ 580231 h 1160462"/>
                <a:gd name="connsiteX6" fmla="*/ 0 w 2901156"/>
                <a:gd name="connsiteY6" fmla="*/ 0 h 116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1156" h="1160462">
                  <a:moveTo>
                    <a:pt x="0" y="0"/>
                  </a:moveTo>
                  <a:lnTo>
                    <a:pt x="2320925" y="0"/>
                  </a:lnTo>
                  <a:lnTo>
                    <a:pt x="2901156" y="580231"/>
                  </a:lnTo>
                  <a:lnTo>
                    <a:pt x="2320925" y="1160462"/>
                  </a:lnTo>
                  <a:lnTo>
                    <a:pt x="0" y="1160462"/>
                  </a:lnTo>
                  <a:lnTo>
                    <a:pt x="580231" y="58023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44252" tIns="54674" rIns="634905" bIns="54674" numCol="1" spcCol="1270" anchor="ctr" anchorCtr="0">
              <a:noAutofit/>
            </a:bodyPr>
            <a:lstStyle/>
            <a:p>
              <a:pPr marL="0" lvl="0" indent="0" algn="ctr" defTabSz="1822450">
                <a:lnSpc>
                  <a:spcPct val="90000"/>
                </a:lnSpc>
                <a:spcBef>
                  <a:spcPct val="0"/>
                </a:spcBef>
                <a:spcAft>
                  <a:spcPct val="35000"/>
                </a:spcAft>
                <a:buNone/>
              </a:pPr>
              <a:r>
                <a:rPr lang="en-US" sz="1600" kern="1200" dirty="0"/>
                <a:t>GPT 2</a:t>
              </a:r>
              <a:endParaRPr lang="en-IN" sz="1600" kern="1200" dirty="0"/>
            </a:p>
          </p:txBody>
        </p:sp>
        <p:sp>
          <p:nvSpPr>
            <p:cNvPr id="13" name="Freeform: Shape 12">
              <a:extLst>
                <a:ext uri="{FF2B5EF4-FFF2-40B4-BE49-F238E27FC236}">
                  <a16:creationId xmlns:a16="http://schemas.microsoft.com/office/drawing/2014/main" id="{35785582-0CD4-1CC9-28A8-AA550D212301}"/>
                </a:ext>
              </a:extLst>
            </p:cNvPr>
            <p:cNvSpPr/>
            <p:nvPr/>
          </p:nvSpPr>
          <p:spPr>
            <a:xfrm>
              <a:off x="5040081" y="3007142"/>
              <a:ext cx="1979124" cy="843716"/>
            </a:xfrm>
            <a:custGeom>
              <a:avLst/>
              <a:gdLst>
                <a:gd name="connsiteX0" fmla="*/ 0 w 2901156"/>
                <a:gd name="connsiteY0" fmla="*/ 0 h 1160462"/>
                <a:gd name="connsiteX1" fmla="*/ 2320925 w 2901156"/>
                <a:gd name="connsiteY1" fmla="*/ 0 h 1160462"/>
                <a:gd name="connsiteX2" fmla="*/ 2901156 w 2901156"/>
                <a:gd name="connsiteY2" fmla="*/ 580231 h 1160462"/>
                <a:gd name="connsiteX3" fmla="*/ 2320925 w 2901156"/>
                <a:gd name="connsiteY3" fmla="*/ 1160462 h 1160462"/>
                <a:gd name="connsiteX4" fmla="*/ 0 w 2901156"/>
                <a:gd name="connsiteY4" fmla="*/ 1160462 h 1160462"/>
                <a:gd name="connsiteX5" fmla="*/ 580231 w 2901156"/>
                <a:gd name="connsiteY5" fmla="*/ 580231 h 1160462"/>
                <a:gd name="connsiteX6" fmla="*/ 0 w 2901156"/>
                <a:gd name="connsiteY6" fmla="*/ 0 h 116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1156" h="1160462">
                  <a:moveTo>
                    <a:pt x="0" y="0"/>
                  </a:moveTo>
                  <a:lnTo>
                    <a:pt x="2320925" y="0"/>
                  </a:lnTo>
                  <a:lnTo>
                    <a:pt x="2901156" y="580231"/>
                  </a:lnTo>
                  <a:lnTo>
                    <a:pt x="2320925" y="1160462"/>
                  </a:lnTo>
                  <a:lnTo>
                    <a:pt x="0" y="1160462"/>
                  </a:lnTo>
                  <a:lnTo>
                    <a:pt x="580231" y="58023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44252" tIns="54674" rIns="634905" bIns="54674" numCol="1" spcCol="1270" anchor="ctr" anchorCtr="0">
              <a:noAutofit/>
            </a:bodyPr>
            <a:lstStyle/>
            <a:p>
              <a:pPr marL="0" lvl="0" indent="0" algn="ctr" defTabSz="1822450">
                <a:lnSpc>
                  <a:spcPct val="90000"/>
                </a:lnSpc>
                <a:spcBef>
                  <a:spcPct val="0"/>
                </a:spcBef>
                <a:spcAft>
                  <a:spcPct val="35000"/>
                </a:spcAft>
                <a:buNone/>
              </a:pPr>
              <a:r>
                <a:rPr lang="en-US" sz="1600" kern="1200" dirty="0"/>
                <a:t>GPT 3</a:t>
              </a:r>
              <a:endParaRPr lang="en-IN" sz="1600" kern="1200" dirty="0"/>
            </a:p>
          </p:txBody>
        </p:sp>
        <p:sp>
          <p:nvSpPr>
            <p:cNvPr id="14" name="Freeform: Shape 13">
              <a:extLst>
                <a:ext uri="{FF2B5EF4-FFF2-40B4-BE49-F238E27FC236}">
                  <a16:creationId xmlns:a16="http://schemas.microsoft.com/office/drawing/2014/main" id="{FDDD2B39-1EDC-4088-1D25-E0E42A4BC6C0}"/>
                </a:ext>
              </a:extLst>
            </p:cNvPr>
            <p:cNvSpPr/>
            <p:nvPr/>
          </p:nvSpPr>
          <p:spPr>
            <a:xfrm>
              <a:off x="6716481" y="3007142"/>
              <a:ext cx="1979124" cy="843716"/>
            </a:xfrm>
            <a:custGeom>
              <a:avLst/>
              <a:gdLst>
                <a:gd name="connsiteX0" fmla="*/ 0 w 2901156"/>
                <a:gd name="connsiteY0" fmla="*/ 0 h 1160462"/>
                <a:gd name="connsiteX1" fmla="*/ 2320925 w 2901156"/>
                <a:gd name="connsiteY1" fmla="*/ 0 h 1160462"/>
                <a:gd name="connsiteX2" fmla="*/ 2901156 w 2901156"/>
                <a:gd name="connsiteY2" fmla="*/ 580231 h 1160462"/>
                <a:gd name="connsiteX3" fmla="*/ 2320925 w 2901156"/>
                <a:gd name="connsiteY3" fmla="*/ 1160462 h 1160462"/>
                <a:gd name="connsiteX4" fmla="*/ 0 w 2901156"/>
                <a:gd name="connsiteY4" fmla="*/ 1160462 h 1160462"/>
                <a:gd name="connsiteX5" fmla="*/ 580231 w 2901156"/>
                <a:gd name="connsiteY5" fmla="*/ 580231 h 1160462"/>
                <a:gd name="connsiteX6" fmla="*/ 0 w 2901156"/>
                <a:gd name="connsiteY6" fmla="*/ 0 h 116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1156" h="1160462">
                  <a:moveTo>
                    <a:pt x="0" y="0"/>
                  </a:moveTo>
                  <a:lnTo>
                    <a:pt x="2320925" y="0"/>
                  </a:lnTo>
                  <a:lnTo>
                    <a:pt x="2901156" y="580231"/>
                  </a:lnTo>
                  <a:lnTo>
                    <a:pt x="2320925" y="1160462"/>
                  </a:lnTo>
                  <a:lnTo>
                    <a:pt x="0" y="1160462"/>
                  </a:lnTo>
                  <a:lnTo>
                    <a:pt x="580231" y="58023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44252" tIns="54674" rIns="634905" bIns="54674" numCol="1" spcCol="1270" anchor="ctr" anchorCtr="0">
              <a:noAutofit/>
            </a:bodyPr>
            <a:lstStyle/>
            <a:p>
              <a:pPr marL="0" lvl="0" indent="0" algn="ctr" defTabSz="1822450">
                <a:lnSpc>
                  <a:spcPct val="90000"/>
                </a:lnSpc>
                <a:spcBef>
                  <a:spcPct val="0"/>
                </a:spcBef>
                <a:spcAft>
                  <a:spcPct val="35000"/>
                </a:spcAft>
                <a:buNone/>
              </a:pPr>
              <a:r>
                <a:rPr lang="en-US" sz="1600" kern="1200" dirty="0"/>
                <a:t>GPT 3.5</a:t>
              </a:r>
              <a:endParaRPr lang="en-IN" sz="1600" kern="1200" dirty="0"/>
            </a:p>
          </p:txBody>
        </p:sp>
        <p:sp>
          <p:nvSpPr>
            <p:cNvPr id="15" name="Freeform: Shape 14">
              <a:extLst>
                <a:ext uri="{FF2B5EF4-FFF2-40B4-BE49-F238E27FC236}">
                  <a16:creationId xmlns:a16="http://schemas.microsoft.com/office/drawing/2014/main" id="{0FAFFBC4-D497-8F65-84CF-905FE7EDC494}"/>
                </a:ext>
              </a:extLst>
            </p:cNvPr>
            <p:cNvSpPr/>
            <p:nvPr/>
          </p:nvSpPr>
          <p:spPr>
            <a:xfrm>
              <a:off x="8392881" y="3007142"/>
              <a:ext cx="1979124" cy="843716"/>
            </a:xfrm>
            <a:custGeom>
              <a:avLst/>
              <a:gdLst>
                <a:gd name="connsiteX0" fmla="*/ 0 w 2901156"/>
                <a:gd name="connsiteY0" fmla="*/ 0 h 1160462"/>
                <a:gd name="connsiteX1" fmla="*/ 2320925 w 2901156"/>
                <a:gd name="connsiteY1" fmla="*/ 0 h 1160462"/>
                <a:gd name="connsiteX2" fmla="*/ 2901156 w 2901156"/>
                <a:gd name="connsiteY2" fmla="*/ 580231 h 1160462"/>
                <a:gd name="connsiteX3" fmla="*/ 2320925 w 2901156"/>
                <a:gd name="connsiteY3" fmla="*/ 1160462 h 1160462"/>
                <a:gd name="connsiteX4" fmla="*/ 0 w 2901156"/>
                <a:gd name="connsiteY4" fmla="*/ 1160462 h 1160462"/>
                <a:gd name="connsiteX5" fmla="*/ 580231 w 2901156"/>
                <a:gd name="connsiteY5" fmla="*/ 580231 h 1160462"/>
                <a:gd name="connsiteX6" fmla="*/ 0 w 2901156"/>
                <a:gd name="connsiteY6" fmla="*/ 0 h 116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1156" h="1160462">
                  <a:moveTo>
                    <a:pt x="0" y="0"/>
                  </a:moveTo>
                  <a:lnTo>
                    <a:pt x="2320925" y="0"/>
                  </a:lnTo>
                  <a:lnTo>
                    <a:pt x="2901156" y="580231"/>
                  </a:lnTo>
                  <a:lnTo>
                    <a:pt x="2320925" y="1160462"/>
                  </a:lnTo>
                  <a:lnTo>
                    <a:pt x="0" y="1160462"/>
                  </a:lnTo>
                  <a:lnTo>
                    <a:pt x="580231" y="58023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44252" tIns="54674" rIns="634905" bIns="54674" numCol="1" spcCol="1270" anchor="ctr" anchorCtr="0">
              <a:noAutofit/>
            </a:bodyPr>
            <a:lstStyle/>
            <a:p>
              <a:pPr marL="0" lvl="0" indent="0" algn="ctr" defTabSz="1822450">
                <a:lnSpc>
                  <a:spcPct val="90000"/>
                </a:lnSpc>
                <a:spcBef>
                  <a:spcPct val="0"/>
                </a:spcBef>
                <a:spcAft>
                  <a:spcPct val="35000"/>
                </a:spcAft>
                <a:buNone/>
              </a:pPr>
              <a:r>
                <a:rPr lang="en-US" sz="1600" kern="1200" dirty="0"/>
                <a:t>GPT 4</a:t>
              </a:r>
              <a:endParaRPr lang="en-IN" sz="1600" kern="1200" dirty="0"/>
            </a:p>
          </p:txBody>
        </p:sp>
        <p:sp>
          <p:nvSpPr>
            <p:cNvPr id="16" name="TextBox 15">
              <a:extLst>
                <a:ext uri="{FF2B5EF4-FFF2-40B4-BE49-F238E27FC236}">
                  <a16:creationId xmlns:a16="http://schemas.microsoft.com/office/drawing/2014/main" id="{3779828E-93B2-3D06-2E63-2AE7D51CB805}"/>
                </a:ext>
              </a:extLst>
            </p:cNvPr>
            <p:cNvSpPr txBox="1"/>
            <p:nvPr/>
          </p:nvSpPr>
          <p:spPr>
            <a:xfrm>
              <a:off x="2387600" y="3904009"/>
              <a:ext cx="582211" cy="307777"/>
            </a:xfrm>
            <a:prstGeom prst="rect">
              <a:avLst/>
            </a:prstGeom>
            <a:noFill/>
          </p:spPr>
          <p:txBody>
            <a:bodyPr wrap="none" rtlCol="0">
              <a:spAutoFit/>
            </a:bodyPr>
            <a:lstStyle/>
            <a:p>
              <a:r>
                <a:rPr lang="en-US" b="1" dirty="0"/>
                <a:t>2018</a:t>
              </a:r>
              <a:endParaRPr lang="en-IN" b="1" dirty="0"/>
            </a:p>
          </p:txBody>
        </p:sp>
        <p:sp>
          <p:nvSpPr>
            <p:cNvPr id="17" name="TextBox 16">
              <a:extLst>
                <a:ext uri="{FF2B5EF4-FFF2-40B4-BE49-F238E27FC236}">
                  <a16:creationId xmlns:a16="http://schemas.microsoft.com/office/drawing/2014/main" id="{35B1C5E6-9D4F-7B6D-DEDC-19282ED2CDAF}"/>
                </a:ext>
              </a:extLst>
            </p:cNvPr>
            <p:cNvSpPr txBox="1"/>
            <p:nvPr/>
          </p:nvSpPr>
          <p:spPr>
            <a:xfrm>
              <a:off x="4062137" y="3904008"/>
              <a:ext cx="582211" cy="307777"/>
            </a:xfrm>
            <a:prstGeom prst="rect">
              <a:avLst/>
            </a:prstGeom>
            <a:noFill/>
          </p:spPr>
          <p:txBody>
            <a:bodyPr wrap="none" rtlCol="0">
              <a:spAutoFit/>
            </a:bodyPr>
            <a:lstStyle/>
            <a:p>
              <a:r>
                <a:rPr lang="en-US" b="1" dirty="0"/>
                <a:t>2019</a:t>
              </a:r>
              <a:endParaRPr lang="en-IN" b="1" dirty="0"/>
            </a:p>
          </p:txBody>
        </p:sp>
        <p:sp>
          <p:nvSpPr>
            <p:cNvPr id="18" name="TextBox 17">
              <a:extLst>
                <a:ext uri="{FF2B5EF4-FFF2-40B4-BE49-F238E27FC236}">
                  <a16:creationId xmlns:a16="http://schemas.microsoft.com/office/drawing/2014/main" id="{E9B55588-8D88-68A6-D7D3-2AAB03648EBC}"/>
                </a:ext>
              </a:extLst>
            </p:cNvPr>
            <p:cNvSpPr txBox="1"/>
            <p:nvPr/>
          </p:nvSpPr>
          <p:spPr>
            <a:xfrm>
              <a:off x="5736674" y="3904007"/>
              <a:ext cx="582211" cy="307777"/>
            </a:xfrm>
            <a:prstGeom prst="rect">
              <a:avLst/>
            </a:prstGeom>
            <a:noFill/>
          </p:spPr>
          <p:txBody>
            <a:bodyPr wrap="none" rtlCol="0">
              <a:spAutoFit/>
            </a:bodyPr>
            <a:lstStyle/>
            <a:p>
              <a:r>
                <a:rPr lang="en-US" b="1" dirty="0"/>
                <a:t>2020</a:t>
              </a:r>
              <a:endParaRPr lang="en-IN" b="1" dirty="0"/>
            </a:p>
          </p:txBody>
        </p:sp>
        <p:sp>
          <p:nvSpPr>
            <p:cNvPr id="19" name="TextBox 18">
              <a:extLst>
                <a:ext uri="{FF2B5EF4-FFF2-40B4-BE49-F238E27FC236}">
                  <a16:creationId xmlns:a16="http://schemas.microsoft.com/office/drawing/2014/main" id="{0B6D6B4E-DAF3-31C3-4201-6783D8F6CE9F}"/>
                </a:ext>
              </a:extLst>
            </p:cNvPr>
            <p:cNvSpPr txBox="1"/>
            <p:nvPr/>
          </p:nvSpPr>
          <p:spPr>
            <a:xfrm>
              <a:off x="7411211" y="3904006"/>
              <a:ext cx="582211" cy="307777"/>
            </a:xfrm>
            <a:prstGeom prst="rect">
              <a:avLst/>
            </a:prstGeom>
            <a:noFill/>
          </p:spPr>
          <p:txBody>
            <a:bodyPr wrap="none" rtlCol="0">
              <a:spAutoFit/>
            </a:bodyPr>
            <a:lstStyle/>
            <a:p>
              <a:r>
                <a:rPr lang="en-US" b="1" dirty="0"/>
                <a:t>2022</a:t>
              </a:r>
              <a:endParaRPr lang="en-IN" b="1" dirty="0"/>
            </a:p>
          </p:txBody>
        </p:sp>
        <p:sp>
          <p:nvSpPr>
            <p:cNvPr id="20" name="TextBox 19">
              <a:extLst>
                <a:ext uri="{FF2B5EF4-FFF2-40B4-BE49-F238E27FC236}">
                  <a16:creationId xmlns:a16="http://schemas.microsoft.com/office/drawing/2014/main" id="{8FB5BE41-1251-4948-2724-B35B89C89C3E}"/>
                </a:ext>
              </a:extLst>
            </p:cNvPr>
            <p:cNvSpPr txBox="1"/>
            <p:nvPr/>
          </p:nvSpPr>
          <p:spPr>
            <a:xfrm>
              <a:off x="9085748" y="3904005"/>
              <a:ext cx="582211" cy="307777"/>
            </a:xfrm>
            <a:prstGeom prst="rect">
              <a:avLst/>
            </a:prstGeom>
            <a:noFill/>
          </p:spPr>
          <p:txBody>
            <a:bodyPr wrap="none" rtlCol="0">
              <a:spAutoFit/>
            </a:bodyPr>
            <a:lstStyle/>
            <a:p>
              <a:r>
                <a:rPr lang="en-US" b="1" dirty="0"/>
                <a:t>2023</a:t>
              </a:r>
              <a:endParaRPr lang="en-IN" b="1" dirty="0"/>
            </a:p>
          </p:txBody>
        </p:sp>
        <p:sp>
          <p:nvSpPr>
            <p:cNvPr id="21" name="Callout: Up Arrow 20">
              <a:extLst>
                <a:ext uri="{FF2B5EF4-FFF2-40B4-BE49-F238E27FC236}">
                  <a16:creationId xmlns:a16="http://schemas.microsoft.com/office/drawing/2014/main" id="{720FCE47-45F4-CFF3-A7E2-DE8982791602}"/>
                </a:ext>
              </a:extLst>
            </p:cNvPr>
            <p:cNvSpPr/>
            <p:nvPr/>
          </p:nvSpPr>
          <p:spPr>
            <a:xfrm>
              <a:off x="7031948" y="4211782"/>
              <a:ext cx="1383431" cy="703118"/>
            </a:xfrm>
            <a:prstGeom prst="upArrowCallou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ChatGPT</a:t>
              </a:r>
              <a:endParaRPr lang="en-IN" dirty="0"/>
            </a:p>
          </p:txBody>
        </p:sp>
        <p:pic>
          <p:nvPicPr>
            <p:cNvPr id="23" name="Picture 22" descr="A yellow and pink comic book explosion&#10;&#10;Description automatically generated">
              <a:extLst>
                <a:ext uri="{FF2B5EF4-FFF2-40B4-BE49-F238E27FC236}">
                  <a16:creationId xmlns:a16="http://schemas.microsoft.com/office/drawing/2014/main" id="{3FA2AB8F-513F-D009-6CB7-FAF39C894040}"/>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7174127" y="4942691"/>
              <a:ext cx="1521478" cy="1447800"/>
            </a:xfrm>
            <a:prstGeom prst="rect">
              <a:avLst/>
            </a:prstGeom>
          </p:spPr>
        </p:pic>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139D177-F425-05A4-9F22-D7F145EFD237}"/>
              </a:ext>
            </a:extLst>
          </p:cNvPr>
          <p:cNvSpPr>
            <a:spLocks noGrp="1"/>
          </p:cNvSpPr>
          <p:nvPr>
            <p:ph type="body" idx="1"/>
          </p:nvPr>
        </p:nvSpPr>
        <p:spPr/>
        <p:txBody>
          <a:bodyPr/>
          <a:lstStyle/>
          <a:p>
            <a:pPr marL="114300" indent="0">
              <a:buNone/>
            </a:pPr>
            <a:r>
              <a:rPr lang="en-US" dirty="0">
                <a:latin typeface="Rockwell" panose="02060603020205020403" pitchFamily="18" charset="0"/>
              </a:rPr>
              <a:t>from </a:t>
            </a:r>
            <a:r>
              <a:rPr lang="en-US" dirty="0" err="1">
                <a:latin typeface="Rockwell" panose="02060603020205020403" pitchFamily="18" charset="0"/>
              </a:rPr>
              <a:t>langchain_community.tools</a:t>
            </a:r>
            <a:r>
              <a:rPr lang="en-US" dirty="0">
                <a:latin typeface="Rockwell" panose="02060603020205020403" pitchFamily="18" charset="0"/>
              </a:rPr>
              <a:t> import </a:t>
            </a:r>
            <a:r>
              <a:rPr lang="en-US" dirty="0" err="1">
                <a:latin typeface="Rockwell" panose="02060603020205020403" pitchFamily="18" charset="0"/>
              </a:rPr>
              <a:t>YouTubeSearchTool</a:t>
            </a:r>
            <a:endParaRPr lang="en-US" dirty="0">
              <a:latin typeface="Rockwell" panose="02060603020205020403" pitchFamily="18" charset="0"/>
            </a:endParaRPr>
          </a:p>
          <a:p>
            <a:pPr marL="114300" indent="0">
              <a:buNone/>
            </a:pPr>
            <a:endParaRPr lang="en-US" dirty="0">
              <a:latin typeface="Rockwell" panose="02060603020205020403" pitchFamily="18" charset="0"/>
            </a:endParaRPr>
          </a:p>
          <a:p>
            <a:pPr marL="114300" indent="0">
              <a:buNone/>
            </a:pPr>
            <a:r>
              <a:rPr lang="en-US" dirty="0">
                <a:latin typeface="Rockwell" panose="02060603020205020403" pitchFamily="18" charset="0"/>
              </a:rPr>
              <a:t>tool = </a:t>
            </a:r>
            <a:r>
              <a:rPr lang="en-US" dirty="0" err="1">
                <a:latin typeface="Rockwell" panose="02060603020205020403" pitchFamily="18" charset="0"/>
              </a:rPr>
              <a:t>YouTubeSearchTool</a:t>
            </a:r>
            <a:r>
              <a:rPr lang="en-US" dirty="0">
                <a:latin typeface="Rockwell" panose="02060603020205020403" pitchFamily="18" charset="0"/>
              </a:rPr>
              <a:t>()</a:t>
            </a:r>
          </a:p>
          <a:p>
            <a:pPr marL="114300" indent="0">
              <a:buNone/>
            </a:pPr>
            <a:endParaRPr lang="en-US" dirty="0">
              <a:latin typeface="Rockwell" panose="02060603020205020403" pitchFamily="18" charset="0"/>
            </a:endParaRPr>
          </a:p>
          <a:p>
            <a:pPr marL="114300" indent="0">
              <a:buNone/>
            </a:pPr>
            <a:r>
              <a:rPr lang="en-US" dirty="0" err="1">
                <a:latin typeface="Rockwell" panose="02060603020205020403" pitchFamily="18" charset="0"/>
              </a:rPr>
              <a:t>tool.run</a:t>
            </a:r>
            <a:r>
              <a:rPr lang="en-US" dirty="0">
                <a:latin typeface="Rockwell" panose="02060603020205020403" pitchFamily="18" charset="0"/>
              </a:rPr>
              <a:t>(“Andrej </a:t>
            </a:r>
            <a:r>
              <a:rPr lang="en-US" dirty="0" err="1">
                <a:latin typeface="Rockwell" panose="02060603020205020403" pitchFamily="18" charset="0"/>
              </a:rPr>
              <a:t>Karpathy</a:t>
            </a:r>
            <a:r>
              <a:rPr lang="en-US" dirty="0">
                <a:latin typeface="Rockwell" panose="02060603020205020403" pitchFamily="18" charset="0"/>
              </a:rPr>
              <a:t>")</a:t>
            </a:r>
          </a:p>
          <a:p>
            <a:pPr marL="114300" indent="0">
              <a:buNone/>
            </a:pPr>
            <a:endParaRPr lang="en-US" dirty="0">
              <a:latin typeface="Rockwell" panose="02060603020205020403" pitchFamily="18" charset="0"/>
            </a:endParaRPr>
          </a:p>
          <a:p>
            <a:pPr marL="114300" indent="0">
              <a:buNone/>
            </a:pPr>
            <a:endParaRPr lang="en-US" dirty="0">
              <a:latin typeface="Rockwell" panose="02060603020205020403" pitchFamily="18" charset="0"/>
            </a:endParaRPr>
          </a:p>
          <a:p>
            <a:pPr marL="114300" indent="0">
              <a:buNone/>
            </a:pPr>
            <a:endParaRPr lang="en-IN" dirty="0">
              <a:latin typeface="Rockwell" panose="02060603020205020403" pitchFamily="18" charset="0"/>
            </a:endParaRPr>
          </a:p>
        </p:txBody>
      </p:sp>
      <p:pic>
        <p:nvPicPr>
          <p:cNvPr id="4" name="Picture 3">
            <a:extLst>
              <a:ext uri="{FF2B5EF4-FFF2-40B4-BE49-F238E27FC236}">
                <a16:creationId xmlns:a16="http://schemas.microsoft.com/office/drawing/2014/main" id="{D51518A4-B776-C11C-F645-3108F9FA2F8D}"/>
              </a:ext>
            </a:extLst>
          </p:cNvPr>
          <p:cNvPicPr>
            <a:picLocks noChangeAspect="1"/>
          </p:cNvPicPr>
          <p:nvPr/>
        </p:nvPicPr>
        <p:blipFill>
          <a:blip r:embed="rId2"/>
          <a:stretch>
            <a:fillRect/>
          </a:stretch>
        </p:blipFill>
        <p:spPr>
          <a:xfrm>
            <a:off x="3071700" y="4698142"/>
            <a:ext cx="4772691" cy="1714739"/>
          </a:xfrm>
          <a:prstGeom prst="rect">
            <a:avLst/>
          </a:prstGeom>
        </p:spPr>
      </p:pic>
    </p:spTree>
    <p:extLst>
      <p:ext uri="{BB962C8B-B14F-4D97-AF65-F5344CB8AC3E}">
        <p14:creationId xmlns:p14="http://schemas.microsoft.com/office/powerpoint/2010/main" val="29360835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8C224-15CB-A79E-04F5-622035450F1B}"/>
              </a:ext>
            </a:extLst>
          </p:cNvPr>
          <p:cNvSpPr>
            <a:spLocks noGrp="1"/>
          </p:cNvSpPr>
          <p:nvPr>
            <p:ph type="title"/>
          </p:nvPr>
        </p:nvSpPr>
        <p:spPr/>
        <p:txBody>
          <a:bodyPr/>
          <a:lstStyle/>
          <a:p>
            <a:r>
              <a:rPr lang="en-US" dirty="0" err="1"/>
              <a:t>LangChain</a:t>
            </a:r>
            <a:r>
              <a:rPr lang="en-US" dirty="0"/>
              <a:t> Hub</a:t>
            </a:r>
            <a:endParaRPr lang="en-IN" dirty="0"/>
          </a:p>
        </p:txBody>
      </p:sp>
      <p:sp>
        <p:nvSpPr>
          <p:cNvPr id="3" name="Text Placeholder 2">
            <a:extLst>
              <a:ext uri="{FF2B5EF4-FFF2-40B4-BE49-F238E27FC236}">
                <a16:creationId xmlns:a16="http://schemas.microsoft.com/office/drawing/2014/main" id="{06A0662F-8AE0-3DC5-75A9-690E0369F1FD}"/>
              </a:ext>
            </a:extLst>
          </p:cNvPr>
          <p:cNvSpPr>
            <a:spLocks noGrp="1"/>
          </p:cNvSpPr>
          <p:nvPr>
            <p:ph type="body" idx="1"/>
          </p:nvPr>
        </p:nvSpPr>
        <p:spPr/>
        <p:txBody>
          <a:bodyPr/>
          <a:lstStyle/>
          <a:p>
            <a:r>
              <a:rPr lang="en-US" dirty="0"/>
              <a:t>Library of reusable elements/functions/wrappers</a:t>
            </a:r>
            <a:endParaRPr lang="en-IN" dirty="0"/>
          </a:p>
        </p:txBody>
      </p:sp>
      <p:pic>
        <p:nvPicPr>
          <p:cNvPr id="5" name="Picture 4">
            <a:extLst>
              <a:ext uri="{FF2B5EF4-FFF2-40B4-BE49-F238E27FC236}">
                <a16:creationId xmlns:a16="http://schemas.microsoft.com/office/drawing/2014/main" id="{7481302B-F92E-D982-2F29-8E58CC0644E0}"/>
              </a:ext>
            </a:extLst>
          </p:cNvPr>
          <p:cNvPicPr>
            <a:picLocks noChangeAspect="1"/>
          </p:cNvPicPr>
          <p:nvPr/>
        </p:nvPicPr>
        <p:blipFill>
          <a:blip r:embed="rId2"/>
          <a:stretch>
            <a:fillRect/>
          </a:stretch>
        </p:blipFill>
        <p:spPr>
          <a:xfrm>
            <a:off x="1841500" y="2503553"/>
            <a:ext cx="7345231" cy="3808347"/>
          </a:xfrm>
          <a:prstGeom prst="rect">
            <a:avLst/>
          </a:prstGeom>
        </p:spPr>
      </p:pic>
      <p:sp>
        <p:nvSpPr>
          <p:cNvPr id="6" name="TextBox 5">
            <a:extLst>
              <a:ext uri="{FF2B5EF4-FFF2-40B4-BE49-F238E27FC236}">
                <a16:creationId xmlns:a16="http://schemas.microsoft.com/office/drawing/2014/main" id="{CB117349-9A4C-3016-DE0C-913DCF77C75B}"/>
              </a:ext>
            </a:extLst>
          </p:cNvPr>
          <p:cNvSpPr txBox="1"/>
          <p:nvPr/>
        </p:nvSpPr>
        <p:spPr>
          <a:xfrm>
            <a:off x="3975100" y="6311900"/>
            <a:ext cx="2701381" cy="307777"/>
          </a:xfrm>
          <a:prstGeom prst="rect">
            <a:avLst/>
          </a:prstGeom>
          <a:noFill/>
        </p:spPr>
        <p:txBody>
          <a:bodyPr wrap="none" rtlCol="0">
            <a:spAutoFit/>
          </a:bodyPr>
          <a:lstStyle/>
          <a:p>
            <a:r>
              <a:rPr lang="en-IN" dirty="0"/>
              <a:t>https://smith.langchain.com/hub</a:t>
            </a:r>
          </a:p>
        </p:txBody>
      </p:sp>
    </p:spTree>
    <p:extLst>
      <p:ext uri="{BB962C8B-B14F-4D97-AF65-F5344CB8AC3E}">
        <p14:creationId xmlns:p14="http://schemas.microsoft.com/office/powerpoint/2010/main" val="1103731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7"/>
          <p:cNvPicPr preferRelativeResize="0"/>
          <p:nvPr/>
        </p:nvPicPr>
        <p:blipFill rotWithShape="1">
          <a:blip r:embed="rId3">
            <a:alphaModFix/>
          </a:blip>
          <a:srcRect/>
          <a:stretch/>
        </p:blipFill>
        <p:spPr>
          <a:xfrm>
            <a:off x="-7620" y="0"/>
            <a:ext cx="12199620" cy="6865618"/>
          </a:xfrm>
          <a:prstGeom prst="rect">
            <a:avLst/>
          </a:prstGeom>
          <a:noFill/>
          <a:ln>
            <a:noFill/>
          </a:ln>
        </p:spPr>
      </p:pic>
      <p:sp>
        <p:nvSpPr>
          <p:cNvPr id="105" name="Google Shape;105;p7"/>
          <p:cNvSpPr txBox="1">
            <a:spLocks noGrp="1"/>
          </p:cNvSpPr>
          <p:nvPr>
            <p:ph type="title"/>
          </p:nvPr>
        </p:nvSpPr>
        <p:spPr>
          <a:xfrm>
            <a:off x="357326" y="2696408"/>
            <a:ext cx="7262700" cy="1508618"/>
          </a:xfrm>
          <a:prstGeom prst="rect">
            <a:avLst/>
          </a:prstGeom>
          <a:noFill/>
          <a:ln>
            <a:noFill/>
          </a:ln>
        </p:spPr>
        <p:txBody>
          <a:bodyPr spcFirstLastPara="1" wrap="square" lIns="0" tIns="12700" rIns="0" bIns="0" anchor="ctr" anchorCtr="0">
            <a:spAutoFit/>
          </a:bodyPr>
          <a:lstStyle/>
          <a:p>
            <a:pPr marL="12700" lvl="0" indent="0" algn="l" rtl="0">
              <a:lnSpc>
                <a:spcPct val="90000"/>
              </a:lnSpc>
              <a:spcBef>
                <a:spcPts val="0"/>
              </a:spcBef>
              <a:spcAft>
                <a:spcPts val="0"/>
              </a:spcAft>
              <a:buClr>
                <a:schemeClr val="lt1"/>
              </a:buClr>
              <a:buSzPts val="3600"/>
              <a:buFont typeface="Play"/>
              <a:buNone/>
            </a:pPr>
            <a:r>
              <a:rPr lang="en-US" sz="3600" b="1" dirty="0">
                <a:solidFill>
                  <a:schemeClr val="lt1"/>
                </a:solidFill>
                <a:latin typeface="Arial"/>
                <a:ea typeface="Arial"/>
                <a:cs typeface="Arial"/>
                <a:sym typeface="Arial"/>
              </a:rPr>
              <a:t>Comparison of LLM development with </a:t>
            </a:r>
            <a:r>
              <a:rPr lang="en-US" sz="3600" b="1" dirty="0" err="1">
                <a:solidFill>
                  <a:schemeClr val="lt1"/>
                </a:solidFill>
                <a:latin typeface="Arial"/>
                <a:ea typeface="Arial"/>
                <a:cs typeface="Arial"/>
                <a:sym typeface="Arial"/>
              </a:rPr>
              <a:t>LangChain</a:t>
            </a:r>
            <a:r>
              <a:rPr lang="en-US" sz="3600" b="1" dirty="0">
                <a:solidFill>
                  <a:schemeClr val="lt1"/>
                </a:solidFill>
                <a:latin typeface="Arial"/>
                <a:ea typeface="Arial"/>
                <a:cs typeface="Arial"/>
                <a:sym typeface="Arial"/>
              </a:rPr>
              <a:t> vs Native Libraries</a:t>
            </a:r>
            <a:endParaRPr sz="3600" dirty="0">
              <a:solidFill>
                <a:schemeClr val="lt1"/>
              </a:solidFill>
              <a:latin typeface="Arial"/>
              <a:ea typeface="Arial"/>
              <a:cs typeface="Arial"/>
              <a:sym typeface="Arial"/>
            </a:endParaRPr>
          </a:p>
        </p:txBody>
      </p:sp>
      <p:pic>
        <p:nvPicPr>
          <p:cNvPr id="106" name="Google Shape;106;p7"/>
          <p:cNvPicPr preferRelativeResize="0"/>
          <p:nvPr/>
        </p:nvPicPr>
        <p:blipFill rotWithShape="1">
          <a:blip r:embed="rId4">
            <a:alphaModFix/>
          </a:blip>
          <a:srcRect/>
          <a:stretch/>
        </p:blipFill>
        <p:spPr>
          <a:xfrm>
            <a:off x="9055607" y="167639"/>
            <a:ext cx="2779776" cy="62484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94365-8345-C3EF-A4FC-25BF4CC05280}"/>
              </a:ext>
            </a:extLst>
          </p:cNvPr>
          <p:cNvSpPr>
            <a:spLocks noGrp="1"/>
          </p:cNvSpPr>
          <p:nvPr>
            <p:ph type="title"/>
          </p:nvPr>
        </p:nvSpPr>
        <p:spPr/>
        <p:txBody>
          <a:bodyPr/>
          <a:lstStyle/>
          <a:p>
            <a:r>
              <a:rPr lang="en-US" dirty="0"/>
              <a:t>Traditional Software application (simplified)</a:t>
            </a:r>
            <a:endParaRPr lang="en-IN" dirty="0"/>
          </a:p>
        </p:txBody>
      </p:sp>
      <p:graphicFrame>
        <p:nvGraphicFramePr>
          <p:cNvPr id="3" name="Diagram 2">
            <a:extLst>
              <a:ext uri="{FF2B5EF4-FFF2-40B4-BE49-F238E27FC236}">
                <a16:creationId xmlns:a16="http://schemas.microsoft.com/office/drawing/2014/main" id="{0CFE3E3A-9392-E8BE-AB71-562429A2BF8D}"/>
              </a:ext>
            </a:extLst>
          </p:cNvPr>
          <p:cNvGraphicFramePr/>
          <p:nvPr>
            <p:extLst>
              <p:ext uri="{D42A27DB-BD31-4B8C-83A1-F6EECF244321}">
                <p14:modId xmlns:p14="http://schemas.microsoft.com/office/powerpoint/2010/main" val="2761114507"/>
              </p:ext>
            </p:extLst>
          </p:nvPr>
        </p:nvGraphicFramePr>
        <p:xfrm>
          <a:off x="1879600" y="107420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6" name="Freeform: Shape 25">
            <a:extLst>
              <a:ext uri="{FF2B5EF4-FFF2-40B4-BE49-F238E27FC236}">
                <a16:creationId xmlns:a16="http://schemas.microsoft.com/office/drawing/2014/main" id="{3D35D480-B666-EA6B-691F-5F07EF0B33BE}"/>
              </a:ext>
            </a:extLst>
          </p:cNvPr>
          <p:cNvSpPr/>
          <p:nvPr/>
        </p:nvSpPr>
        <p:spPr>
          <a:xfrm>
            <a:off x="4837814" y="4255941"/>
            <a:ext cx="4493254" cy="1129242"/>
          </a:xfrm>
          <a:custGeom>
            <a:avLst/>
            <a:gdLst>
              <a:gd name="connsiteX0" fmla="*/ 0 w 4493254"/>
              <a:gd name="connsiteY0" fmla="*/ 28980 h 1129242"/>
              <a:gd name="connsiteX1" fmla="*/ 489098 w 4493254"/>
              <a:gd name="connsiteY1" fmla="*/ 911482 h 1129242"/>
              <a:gd name="connsiteX2" fmla="*/ 2105246 w 4493254"/>
              <a:gd name="connsiteY2" fmla="*/ 1124133 h 1129242"/>
              <a:gd name="connsiteX3" fmla="*/ 3689498 w 4493254"/>
              <a:gd name="connsiteY3" fmla="*/ 1028440 h 1129242"/>
              <a:gd name="connsiteX4" fmla="*/ 4391246 w 4493254"/>
              <a:gd name="connsiteY4" fmla="*/ 656301 h 1129242"/>
              <a:gd name="connsiteX5" fmla="*/ 4486939 w 4493254"/>
              <a:gd name="connsiteY5" fmla="*/ 60878 h 1129242"/>
              <a:gd name="connsiteX6" fmla="*/ 4476307 w 4493254"/>
              <a:gd name="connsiteY6" fmla="*/ 50245 h 112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3254" h="1129242">
                <a:moveTo>
                  <a:pt x="0" y="28980"/>
                </a:moveTo>
                <a:cubicBezTo>
                  <a:pt x="69112" y="378968"/>
                  <a:pt x="138224" y="728957"/>
                  <a:pt x="489098" y="911482"/>
                </a:cubicBezTo>
                <a:cubicBezTo>
                  <a:pt x="839972" y="1094008"/>
                  <a:pt x="1571846" y="1104640"/>
                  <a:pt x="2105246" y="1124133"/>
                </a:cubicBezTo>
                <a:cubicBezTo>
                  <a:pt x="2638646" y="1143626"/>
                  <a:pt x="3308498" y="1106412"/>
                  <a:pt x="3689498" y="1028440"/>
                </a:cubicBezTo>
                <a:cubicBezTo>
                  <a:pt x="4070498" y="950468"/>
                  <a:pt x="4258339" y="817561"/>
                  <a:pt x="4391246" y="656301"/>
                </a:cubicBezTo>
                <a:cubicBezTo>
                  <a:pt x="4524153" y="495041"/>
                  <a:pt x="4472762" y="161887"/>
                  <a:pt x="4486939" y="60878"/>
                </a:cubicBezTo>
                <a:cubicBezTo>
                  <a:pt x="4501116" y="-40131"/>
                  <a:pt x="4488711" y="5057"/>
                  <a:pt x="4476307" y="50245"/>
                </a:cubicBezTo>
              </a:path>
            </a:pathLst>
          </a:custGeom>
          <a:noFill/>
          <a:ln>
            <a:head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098178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F4EAD-9F7F-DF8A-6683-7DA33CDF7E4A}"/>
              </a:ext>
            </a:extLst>
          </p:cNvPr>
          <p:cNvSpPr>
            <a:spLocks noGrp="1"/>
          </p:cNvSpPr>
          <p:nvPr>
            <p:ph type="title"/>
          </p:nvPr>
        </p:nvSpPr>
        <p:spPr/>
        <p:txBody>
          <a:bodyPr/>
          <a:lstStyle/>
          <a:p>
            <a:r>
              <a:rPr lang="en-US" dirty="0"/>
              <a:t>LLM App</a:t>
            </a:r>
            <a:endParaRPr lang="en-IN" dirty="0"/>
          </a:p>
        </p:txBody>
      </p:sp>
      <p:graphicFrame>
        <p:nvGraphicFramePr>
          <p:cNvPr id="3" name="Diagram 2">
            <a:extLst>
              <a:ext uri="{FF2B5EF4-FFF2-40B4-BE49-F238E27FC236}">
                <a16:creationId xmlns:a16="http://schemas.microsoft.com/office/drawing/2014/main" id="{9AC23417-5E40-B42A-C573-2627B9EDFDAE}"/>
              </a:ext>
            </a:extLst>
          </p:cNvPr>
          <p:cNvGraphicFramePr/>
          <p:nvPr>
            <p:extLst>
              <p:ext uri="{D42A27DB-BD31-4B8C-83A1-F6EECF244321}">
                <p14:modId xmlns:p14="http://schemas.microsoft.com/office/powerpoint/2010/main" val="2435143254"/>
              </p:ext>
            </p:extLst>
          </p:nvPr>
        </p:nvGraphicFramePr>
        <p:xfrm>
          <a:off x="1638300" y="-182034"/>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a:extLst>
              <a:ext uri="{FF2B5EF4-FFF2-40B4-BE49-F238E27FC236}">
                <a16:creationId xmlns:a16="http://schemas.microsoft.com/office/drawing/2014/main" id="{01D68B23-2F23-3A32-77AE-7E300A3256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68400" y="4777933"/>
            <a:ext cx="9474200" cy="144827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6B1E851F-5B95-70B4-B988-F25048DD60AC}"/>
              </a:ext>
            </a:extLst>
          </p:cNvPr>
          <p:cNvSpPr txBox="1">
            <a:spLocks/>
          </p:cNvSpPr>
          <p:nvPr/>
        </p:nvSpPr>
        <p:spPr>
          <a:xfrm>
            <a:off x="800100" y="3452370"/>
            <a:ext cx="10515600" cy="132556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t>LLM RAG/Context Adding</a:t>
            </a:r>
            <a:endParaRPr lang="en-IN" dirty="0"/>
          </a:p>
        </p:txBody>
      </p:sp>
    </p:spTree>
    <p:extLst>
      <p:ext uri="{BB962C8B-B14F-4D97-AF65-F5344CB8AC3E}">
        <p14:creationId xmlns:p14="http://schemas.microsoft.com/office/powerpoint/2010/main" val="42483319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347DA-DD56-407D-7CDE-4E485BF5D3A2}"/>
              </a:ext>
            </a:extLst>
          </p:cNvPr>
          <p:cNvSpPr>
            <a:spLocks noGrp="1"/>
          </p:cNvSpPr>
          <p:nvPr>
            <p:ph type="title"/>
          </p:nvPr>
        </p:nvSpPr>
        <p:spPr>
          <a:xfrm>
            <a:off x="584200" y="363313"/>
            <a:ext cx="10515600" cy="755463"/>
          </a:xfrm>
        </p:spPr>
        <p:txBody>
          <a:bodyPr/>
          <a:lstStyle/>
          <a:p>
            <a:r>
              <a:rPr lang="en-US" dirty="0"/>
              <a:t>Native libraries</a:t>
            </a:r>
            <a:endParaRPr lang="en-IN" dirty="0"/>
          </a:p>
        </p:txBody>
      </p:sp>
      <p:sp>
        <p:nvSpPr>
          <p:cNvPr id="3" name="Text Placeholder 2">
            <a:extLst>
              <a:ext uri="{FF2B5EF4-FFF2-40B4-BE49-F238E27FC236}">
                <a16:creationId xmlns:a16="http://schemas.microsoft.com/office/drawing/2014/main" id="{ECE9B47F-1B59-48F9-99F1-728F80FD0B2C}"/>
              </a:ext>
            </a:extLst>
          </p:cNvPr>
          <p:cNvSpPr>
            <a:spLocks noGrp="1"/>
          </p:cNvSpPr>
          <p:nvPr>
            <p:ph type="body" sz="quarter" idx="13"/>
          </p:nvPr>
        </p:nvSpPr>
        <p:spPr>
          <a:xfrm>
            <a:off x="584200" y="1384151"/>
            <a:ext cx="8305800" cy="4732804"/>
          </a:xfrm>
        </p:spPr>
        <p:txBody>
          <a:bodyPr>
            <a:normAutofit/>
          </a:bodyPr>
          <a:lstStyle/>
          <a:p>
            <a:r>
              <a:rPr lang="en-US" sz="2000" dirty="0"/>
              <a:t>Native libraries refer to the official software development kits (SDKs) and application programming interfaces (APIs) provided directly by LLM providers.</a:t>
            </a:r>
          </a:p>
          <a:p>
            <a:r>
              <a:rPr lang="en-US" sz="2000" dirty="0"/>
              <a:t>Key features:</a:t>
            </a:r>
          </a:p>
          <a:p>
            <a:pPr lvl="1"/>
            <a:r>
              <a:rPr lang="en-US" sz="1600" b="1" dirty="0"/>
              <a:t>Fine-Grained Control</a:t>
            </a:r>
            <a:r>
              <a:rPr lang="en-US" sz="1600" dirty="0"/>
              <a:t>: Native libraries provide direct access to the underlying LLM functionalities, giving developers fine-grained control over the model's behavior. This allows for customization and optimization of the LLM's output to match specific application requirements.</a:t>
            </a:r>
          </a:p>
          <a:p>
            <a:pPr lvl="1"/>
            <a:r>
              <a:rPr lang="en-US" sz="1600" b="1" dirty="0"/>
              <a:t>Latest Features</a:t>
            </a:r>
            <a:r>
              <a:rPr lang="en-US" sz="1600" dirty="0"/>
              <a:t>: By using native libraries, developers gain immediate access to the latest model features, updates, and improvements released by the LLM provider. This ensures that applications built with native libraries are always leveraging the most advanced capabilities of the LLM.</a:t>
            </a:r>
          </a:p>
          <a:p>
            <a:pPr lvl="1"/>
            <a:r>
              <a:rPr lang="en-US" sz="1600" b="1" dirty="0"/>
              <a:t>Potential for Higher Performance</a:t>
            </a:r>
            <a:r>
              <a:rPr lang="en-US" sz="1600" dirty="0"/>
              <a:t>: With reduced abstraction, native libraries have the potential to offer higher performance and lower latency. They provide direct access to the LLM's computational resources, enabling efficient utilization of the model's capabilities.</a:t>
            </a:r>
            <a:endParaRPr lang="en-IN" sz="1600" dirty="0"/>
          </a:p>
        </p:txBody>
      </p:sp>
      <p:pic>
        <p:nvPicPr>
          <p:cNvPr id="5" name="Picture 4">
            <a:extLst>
              <a:ext uri="{FF2B5EF4-FFF2-40B4-BE49-F238E27FC236}">
                <a16:creationId xmlns:a16="http://schemas.microsoft.com/office/drawing/2014/main" id="{0E644F7D-4A25-F082-40CB-9D827B8AB300}"/>
              </a:ext>
            </a:extLst>
          </p:cNvPr>
          <p:cNvPicPr>
            <a:picLocks noChangeAspect="1"/>
          </p:cNvPicPr>
          <p:nvPr/>
        </p:nvPicPr>
        <p:blipFill>
          <a:blip r:embed="rId2"/>
          <a:stretch>
            <a:fillRect/>
          </a:stretch>
        </p:blipFill>
        <p:spPr>
          <a:xfrm>
            <a:off x="9286237" y="4465320"/>
            <a:ext cx="2611123" cy="904699"/>
          </a:xfrm>
          <a:prstGeom prst="rect">
            <a:avLst/>
          </a:prstGeom>
        </p:spPr>
      </p:pic>
      <p:pic>
        <p:nvPicPr>
          <p:cNvPr id="7" name="Picture 6">
            <a:extLst>
              <a:ext uri="{FF2B5EF4-FFF2-40B4-BE49-F238E27FC236}">
                <a16:creationId xmlns:a16="http://schemas.microsoft.com/office/drawing/2014/main" id="{73DCD2AB-D304-EBFC-CB91-3D7A55DC2A3F}"/>
              </a:ext>
            </a:extLst>
          </p:cNvPr>
          <p:cNvPicPr>
            <a:picLocks noChangeAspect="1"/>
          </p:cNvPicPr>
          <p:nvPr/>
        </p:nvPicPr>
        <p:blipFill>
          <a:blip r:embed="rId3"/>
          <a:stretch>
            <a:fillRect/>
          </a:stretch>
        </p:blipFill>
        <p:spPr>
          <a:xfrm>
            <a:off x="9286238" y="3065320"/>
            <a:ext cx="2611123" cy="1081225"/>
          </a:xfrm>
          <a:prstGeom prst="rect">
            <a:avLst/>
          </a:prstGeom>
        </p:spPr>
      </p:pic>
      <p:pic>
        <p:nvPicPr>
          <p:cNvPr id="9" name="Picture 8">
            <a:extLst>
              <a:ext uri="{FF2B5EF4-FFF2-40B4-BE49-F238E27FC236}">
                <a16:creationId xmlns:a16="http://schemas.microsoft.com/office/drawing/2014/main" id="{F5E61313-78CA-5D21-BA40-EB6CD09F90FD}"/>
              </a:ext>
            </a:extLst>
          </p:cNvPr>
          <p:cNvPicPr>
            <a:picLocks noChangeAspect="1"/>
          </p:cNvPicPr>
          <p:nvPr/>
        </p:nvPicPr>
        <p:blipFill>
          <a:blip r:embed="rId4"/>
          <a:stretch>
            <a:fillRect/>
          </a:stretch>
        </p:blipFill>
        <p:spPr>
          <a:xfrm>
            <a:off x="9286239" y="1807846"/>
            <a:ext cx="2611123" cy="970896"/>
          </a:xfrm>
          <a:prstGeom prst="rect">
            <a:avLst/>
          </a:prstGeom>
        </p:spPr>
      </p:pic>
    </p:spTree>
    <p:extLst>
      <p:ext uri="{BB962C8B-B14F-4D97-AF65-F5344CB8AC3E}">
        <p14:creationId xmlns:p14="http://schemas.microsoft.com/office/powerpoint/2010/main" val="13049156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D4791-ECC6-31EA-92FF-5FA282793393}"/>
              </a:ext>
            </a:extLst>
          </p:cNvPr>
          <p:cNvSpPr>
            <a:spLocks noGrp="1"/>
          </p:cNvSpPr>
          <p:nvPr>
            <p:ph type="title"/>
          </p:nvPr>
        </p:nvSpPr>
        <p:spPr/>
        <p:txBody>
          <a:bodyPr/>
          <a:lstStyle/>
          <a:p>
            <a:r>
              <a:rPr lang="en-US" dirty="0" err="1"/>
              <a:t>LangChain</a:t>
            </a:r>
            <a:endParaRPr lang="en-IN" dirty="0"/>
          </a:p>
        </p:txBody>
      </p:sp>
      <p:sp>
        <p:nvSpPr>
          <p:cNvPr id="3" name="Text Placeholder 2">
            <a:extLst>
              <a:ext uri="{FF2B5EF4-FFF2-40B4-BE49-F238E27FC236}">
                <a16:creationId xmlns:a16="http://schemas.microsoft.com/office/drawing/2014/main" id="{DD10E327-8683-1968-35F9-09FFC77E6861}"/>
              </a:ext>
            </a:extLst>
          </p:cNvPr>
          <p:cNvSpPr>
            <a:spLocks noGrp="1"/>
          </p:cNvSpPr>
          <p:nvPr>
            <p:ph type="body" sz="quarter" idx="13"/>
          </p:nvPr>
        </p:nvSpPr>
        <p:spPr/>
        <p:txBody>
          <a:bodyPr>
            <a:normAutofit/>
          </a:bodyPr>
          <a:lstStyle/>
          <a:p>
            <a:r>
              <a:rPr lang="en-US" sz="2000" dirty="0"/>
              <a:t>Essentially, </a:t>
            </a:r>
            <a:r>
              <a:rPr lang="en-US" sz="2000" dirty="0" err="1"/>
              <a:t>LangChain</a:t>
            </a:r>
            <a:r>
              <a:rPr lang="en-US" sz="2000" dirty="0"/>
              <a:t> is an open-source framework designed to simplify the process of building applications powered by Large Language Models (LLMs). </a:t>
            </a:r>
          </a:p>
          <a:p>
            <a:r>
              <a:rPr lang="en-US" sz="2000" dirty="0"/>
              <a:t>It provides a higher-level abstraction layer that makes it easier to work with LLMs and build AI-assisted applications.</a:t>
            </a:r>
          </a:p>
          <a:p>
            <a:r>
              <a:rPr lang="en-US" sz="2000" dirty="0"/>
              <a:t>Benefits over native libraries:</a:t>
            </a:r>
          </a:p>
          <a:p>
            <a:pPr lvl="1"/>
            <a:r>
              <a:rPr lang="en-US" sz="1600" b="1" dirty="0"/>
              <a:t>Abstraction layer</a:t>
            </a:r>
            <a:r>
              <a:rPr lang="en-US" sz="1600" dirty="0"/>
              <a:t>: Offers a consistent and simplified interface to interact with different LLM APIs, such as OpenAI, Cohere, and more. This abstraction layer handles the complexities of API interactions, allowing developers to focus on application logic.</a:t>
            </a:r>
          </a:p>
          <a:p>
            <a:pPr lvl="1"/>
            <a:r>
              <a:rPr lang="en-US" sz="1600" b="1" dirty="0"/>
              <a:t>Built-in Tools</a:t>
            </a:r>
            <a:r>
              <a:rPr lang="en-US" sz="1600" dirty="0"/>
              <a:t>: Includes a range of built-in tools and functionalities, such as entity recognition, sentiment analysis, question answering, and more. These tools enable developers to add AI capabilities to their applications without starting from scratch.</a:t>
            </a:r>
          </a:p>
          <a:p>
            <a:pPr lvl="1"/>
            <a:r>
              <a:rPr lang="en-US" sz="1600" b="1" dirty="0"/>
              <a:t>Easy Integration</a:t>
            </a:r>
            <a:r>
              <a:rPr lang="en-US" sz="1600" dirty="0"/>
              <a:t>: </a:t>
            </a:r>
            <a:r>
              <a:rPr lang="en-US" sz="1600" dirty="0" err="1"/>
              <a:t>LangChain</a:t>
            </a:r>
            <a:r>
              <a:rPr lang="en-US" sz="1600" dirty="0"/>
              <a:t> is designed to seamlessly integrate with existing codebases and workflows. It provides flexible APIs and supports various programming languages, making it accessible to a wide range of developers.</a:t>
            </a:r>
            <a:endParaRPr lang="en-IN" sz="1600" dirty="0"/>
          </a:p>
        </p:txBody>
      </p:sp>
    </p:spTree>
    <p:extLst>
      <p:ext uri="{BB962C8B-B14F-4D97-AF65-F5344CB8AC3E}">
        <p14:creationId xmlns:p14="http://schemas.microsoft.com/office/powerpoint/2010/main" val="15533957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41691-9BBB-D5B3-3EA8-DD4573D73058}"/>
              </a:ext>
            </a:extLst>
          </p:cNvPr>
          <p:cNvSpPr>
            <a:spLocks noGrp="1"/>
          </p:cNvSpPr>
          <p:nvPr>
            <p:ph type="title"/>
          </p:nvPr>
        </p:nvSpPr>
        <p:spPr/>
        <p:txBody>
          <a:bodyPr>
            <a:noAutofit/>
          </a:bodyPr>
          <a:lstStyle/>
          <a:p>
            <a:r>
              <a:rPr lang="en-US" sz="2800" dirty="0"/>
              <a:t>Task: To find out “When and where was Wimbledon 2023 held?”</a:t>
            </a:r>
            <a:endParaRPr lang="en-IN" sz="2800" dirty="0"/>
          </a:p>
        </p:txBody>
      </p:sp>
      <p:pic>
        <p:nvPicPr>
          <p:cNvPr id="5" name="Picture 4">
            <a:extLst>
              <a:ext uri="{FF2B5EF4-FFF2-40B4-BE49-F238E27FC236}">
                <a16:creationId xmlns:a16="http://schemas.microsoft.com/office/drawing/2014/main" id="{B934BB12-4644-DE0C-C165-5F40D474C431}"/>
              </a:ext>
            </a:extLst>
          </p:cNvPr>
          <p:cNvPicPr>
            <a:picLocks noChangeAspect="1"/>
          </p:cNvPicPr>
          <p:nvPr/>
        </p:nvPicPr>
        <p:blipFill rotWithShape="1">
          <a:blip r:embed="rId2"/>
          <a:srcRect b="18621"/>
          <a:stretch/>
        </p:blipFill>
        <p:spPr>
          <a:xfrm>
            <a:off x="3352209" y="1120588"/>
            <a:ext cx="5856030" cy="1892824"/>
          </a:xfrm>
          <a:prstGeom prst="rect">
            <a:avLst/>
          </a:prstGeom>
        </p:spPr>
      </p:pic>
      <p:pic>
        <p:nvPicPr>
          <p:cNvPr id="7" name="Picture 6">
            <a:extLst>
              <a:ext uri="{FF2B5EF4-FFF2-40B4-BE49-F238E27FC236}">
                <a16:creationId xmlns:a16="http://schemas.microsoft.com/office/drawing/2014/main" id="{D9835303-E80B-AE92-75FA-3352D84D9067}"/>
              </a:ext>
            </a:extLst>
          </p:cNvPr>
          <p:cNvPicPr>
            <a:picLocks noChangeAspect="1"/>
          </p:cNvPicPr>
          <p:nvPr/>
        </p:nvPicPr>
        <p:blipFill rotWithShape="1">
          <a:blip r:embed="rId3"/>
          <a:srcRect t="5260"/>
          <a:stretch/>
        </p:blipFill>
        <p:spPr>
          <a:xfrm>
            <a:off x="983585" y="4364177"/>
            <a:ext cx="10593278" cy="1064973"/>
          </a:xfrm>
          <a:prstGeom prst="rect">
            <a:avLst/>
          </a:prstGeom>
        </p:spPr>
      </p:pic>
      <p:sp>
        <p:nvSpPr>
          <p:cNvPr id="8" name="TextBox 7">
            <a:extLst>
              <a:ext uri="{FF2B5EF4-FFF2-40B4-BE49-F238E27FC236}">
                <a16:creationId xmlns:a16="http://schemas.microsoft.com/office/drawing/2014/main" id="{EB4C094A-BD79-85D0-47C7-B4B298657FB5}"/>
              </a:ext>
            </a:extLst>
          </p:cNvPr>
          <p:cNvSpPr txBox="1"/>
          <p:nvPr/>
        </p:nvSpPr>
        <p:spPr>
          <a:xfrm>
            <a:off x="4576873" y="3121223"/>
            <a:ext cx="3406702" cy="307777"/>
          </a:xfrm>
          <a:prstGeom prst="rect">
            <a:avLst/>
          </a:prstGeom>
          <a:noFill/>
        </p:spPr>
        <p:txBody>
          <a:bodyPr wrap="none" rtlCol="0">
            <a:spAutoFit/>
          </a:bodyPr>
          <a:lstStyle/>
          <a:p>
            <a:r>
              <a:rPr lang="en-IN" dirty="0"/>
              <a:t>Response from ChatGPT on 25-04-2024</a:t>
            </a:r>
          </a:p>
        </p:txBody>
      </p:sp>
      <p:sp>
        <p:nvSpPr>
          <p:cNvPr id="9" name="TextBox 8">
            <a:extLst>
              <a:ext uri="{FF2B5EF4-FFF2-40B4-BE49-F238E27FC236}">
                <a16:creationId xmlns:a16="http://schemas.microsoft.com/office/drawing/2014/main" id="{B1C83F5B-F653-89BB-9567-8054AA454F36}"/>
              </a:ext>
            </a:extLst>
          </p:cNvPr>
          <p:cNvSpPr txBox="1"/>
          <p:nvPr/>
        </p:nvSpPr>
        <p:spPr>
          <a:xfrm>
            <a:off x="3831477" y="5583523"/>
            <a:ext cx="4897495" cy="307777"/>
          </a:xfrm>
          <a:prstGeom prst="rect">
            <a:avLst/>
          </a:prstGeom>
          <a:noFill/>
        </p:spPr>
        <p:txBody>
          <a:bodyPr wrap="none" rtlCol="0">
            <a:spAutoFit/>
          </a:bodyPr>
          <a:lstStyle/>
          <a:p>
            <a:r>
              <a:rPr lang="en-IN" dirty="0"/>
              <a:t>Response from a code based on </a:t>
            </a:r>
            <a:r>
              <a:rPr lang="en-IN" dirty="0" err="1"/>
              <a:t>LangChain</a:t>
            </a:r>
            <a:r>
              <a:rPr lang="en-IN" dirty="0"/>
              <a:t> on 25-04-2024</a:t>
            </a:r>
          </a:p>
        </p:txBody>
      </p:sp>
    </p:spTree>
    <p:extLst>
      <p:ext uri="{BB962C8B-B14F-4D97-AF65-F5344CB8AC3E}">
        <p14:creationId xmlns:p14="http://schemas.microsoft.com/office/powerpoint/2010/main" val="10884607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E9B4BEF-3CE0-C68D-75AE-0E3EB8ECF703}"/>
              </a:ext>
            </a:extLst>
          </p:cNvPr>
          <p:cNvGrpSpPr/>
          <p:nvPr/>
        </p:nvGrpSpPr>
        <p:grpSpPr>
          <a:xfrm>
            <a:off x="324495" y="292779"/>
            <a:ext cx="5517505" cy="2795862"/>
            <a:chOff x="1726575" y="1522138"/>
            <a:chExt cx="8738850" cy="4239217"/>
          </a:xfrm>
        </p:grpSpPr>
        <p:pic>
          <p:nvPicPr>
            <p:cNvPr id="11" name="Picture 10">
              <a:extLst>
                <a:ext uri="{FF2B5EF4-FFF2-40B4-BE49-F238E27FC236}">
                  <a16:creationId xmlns:a16="http://schemas.microsoft.com/office/drawing/2014/main" id="{893E0E2E-17A8-C12A-59FD-58ADF716574C}"/>
                </a:ext>
              </a:extLst>
            </p:cNvPr>
            <p:cNvPicPr>
              <a:picLocks noChangeAspect="1"/>
            </p:cNvPicPr>
            <p:nvPr/>
          </p:nvPicPr>
          <p:blipFill rotWithShape="1">
            <a:blip r:embed="rId2"/>
            <a:srcRect l="935"/>
            <a:stretch/>
          </p:blipFill>
          <p:spPr>
            <a:xfrm>
              <a:off x="1726575" y="1522138"/>
              <a:ext cx="8738850" cy="4239217"/>
            </a:xfrm>
            <a:prstGeom prst="rect">
              <a:avLst/>
            </a:prstGeom>
          </p:spPr>
        </p:pic>
        <p:sp>
          <p:nvSpPr>
            <p:cNvPr id="5" name="Rectangle 4">
              <a:extLst>
                <a:ext uri="{FF2B5EF4-FFF2-40B4-BE49-F238E27FC236}">
                  <a16:creationId xmlns:a16="http://schemas.microsoft.com/office/drawing/2014/main" id="{8BB76844-D177-9947-C6CD-0B387D15A6A2}"/>
                </a:ext>
              </a:extLst>
            </p:cNvPr>
            <p:cNvSpPr/>
            <p:nvPr/>
          </p:nvSpPr>
          <p:spPr>
            <a:xfrm>
              <a:off x="1797695" y="3769360"/>
              <a:ext cx="2256145" cy="406400"/>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8" name="Picture 7">
            <a:extLst>
              <a:ext uri="{FF2B5EF4-FFF2-40B4-BE49-F238E27FC236}">
                <a16:creationId xmlns:a16="http://schemas.microsoft.com/office/drawing/2014/main" id="{2EE2995B-5B7D-97E0-CF71-CCFCC2BA1E33}"/>
              </a:ext>
            </a:extLst>
          </p:cNvPr>
          <p:cNvPicPr>
            <a:picLocks noChangeAspect="1"/>
          </p:cNvPicPr>
          <p:nvPr/>
        </p:nvPicPr>
        <p:blipFill>
          <a:blip r:embed="rId3"/>
          <a:stretch>
            <a:fillRect/>
          </a:stretch>
        </p:blipFill>
        <p:spPr>
          <a:xfrm>
            <a:off x="5533517" y="3200400"/>
            <a:ext cx="6240466" cy="3494102"/>
          </a:xfrm>
          <a:prstGeom prst="rect">
            <a:avLst/>
          </a:prstGeom>
        </p:spPr>
      </p:pic>
    </p:spTree>
    <p:extLst>
      <p:ext uri="{BB962C8B-B14F-4D97-AF65-F5344CB8AC3E}">
        <p14:creationId xmlns:p14="http://schemas.microsoft.com/office/powerpoint/2010/main" val="836412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D6416-D2FA-42E9-42E7-3E1E28146C69}"/>
              </a:ext>
            </a:extLst>
          </p:cNvPr>
          <p:cNvSpPr>
            <a:spLocks noGrp="1"/>
          </p:cNvSpPr>
          <p:nvPr>
            <p:ph type="title"/>
          </p:nvPr>
        </p:nvSpPr>
        <p:spPr/>
        <p:txBody>
          <a:bodyPr/>
          <a:lstStyle/>
          <a:p>
            <a:r>
              <a:rPr lang="en-IN" dirty="0"/>
              <a:t>What’s the problem with ChatGPT?</a:t>
            </a:r>
          </a:p>
        </p:txBody>
      </p:sp>
      <p:sp>
        <p:nvSpPr>
          <p:cNvPr id="4" name="TextBox 3">
            <a:extLst>
              <a:ext uri="{FF2B5EF4-FFF2-40B4-BE49-F238E27FC236}">
                <a16:creationId xmlns:a16="http://schemas.microsoft.com/office/drawing/2014/main" id="{D13FBBE2-D9B2-C5B6-DE05-BDE9CC2C3A63}"/>
              </a:ext>
            </a:extLst>
          </p:cNvPr>
          <p:cNvSpPr txBox="1"/>
          <p:nvPr/>
        </p:nvSpPr>
        <p:spPr>
          <a:xfrm>
            <a:off x="935665" y="1120588"/>
            <a:ext cx="10706986" cy="887231"/>
          </a:xfrm>
          <a:prstGeom prst="rect">
            <a:avLst/>
          </a:prstGeom>
          <a:noFill/>
        </p:spPr>
        <p:txBody>
          <a:bodyPr wrap="square" rtlCol="0">
            <a:spAutoFit/>
          </a:bodyPr>
          <a:lstStyle/>
          <a:p>
            <a:pPr>
              <a:lnSpc>
                <a:spcPct val="200000"/>
              </a:lnSpc>
            </a:pPr>
            <a:r>
              <a:rPr lang="en-IN" dirty="0"/>
              <a:t>It is expensive to train a LLM. Hence, it is difficult for it to keep pace with updated information. Lack of information leads to incorrect response.</a:t>
            </a:r>
          </a:p>
        </p:txBody>
      </p:sp>
      <p:sp>
        <p:nvSpPr>
          <p:cNvPr id="6" name="TextBox 5">
            <a:extLst>
              <a:ext uri="{FF2B5EF4-FFF2-40B4-BE49-F238E27FC236}">
                <a16:creationId xmlns:a16="http://schemas.microsoft.com/office/drawing/2014/main" id="{4C0C869D-7AAF-55AA-BD78-B4EEA5D66725}"/>
              </a:ext>
            </a:extLst>
          </p:cNvPr>
          <p:cNvSpPr txBox="1"/>
          <p:nvPr/>
        </p:nvSpPr>
        <p:spPr>
          <a:xfrm>
            <a:off x="935666" y="3962733"/>
            <a:ext cx="10706985" cy="456343"/>
          </a:xfrm>
          <a:prstGeom prst="rect">
            <a:avLst/>
          </a:prstGeom>
          <a:noFill/>
        </p:spPr>
        <p:txBody>
          <a:bodyPr wrap="square">
            <a:spAutoFit/>
          </a:bodyPr>
          <a:lstStyle/>
          <a:p>
            <a:pPr>
              <a:lnSpc>
                <a:spcPct val="200000"/>
              </a:lnSpc>
            </a:pPr>
            <a:r>
              <a:rPr lang="en-IN" b="1" dirty="0"/>
              <a:t>How did we use </a:t>
            </a:r>
            <a:r>
              <a:rPr lang="en-IN" b="1" dirty="0" err="1"/>
              <a:t>LangChain</a:t>
            </a:r>
            <a:r>
              <a:rPr lang="en-IN" b="1" dirty="0"/>
              <a:t> overcome this problem?</a:t>
            </a:r>
            <a:endParaRPr lang="en-IN" dirty="0"/>
          </a:p>
        </p:txBody>
      </p:sp>
      <p:sp>
        <p:nvSpPr>
          <p:cNvPr id="8" name="TextBox 7">
            <a:extLst>
              <a:ext uri="{FF2B5EF4-FFF2-40B4-BE49-F238E27FC236}">
                <a16:creationId xmlns:a16="http://schemas.microsoft.com/office/drawing/2014/main" id="{17F2475D-14CA-F4CF-7E4E-3BFBA72C6D3C}"/>
              </a:ext>
            </a:extLst>
          </p:cNvPr>
          <p:cNvSpPr txBox="1"/>
          <p:nvPr/>
        </p:nvSpPr>
        <p:spPr>
          <a:xfrm>
            <a:off x="935665" y="4419076"/>
            <a:ext cx="10515599" cy="2179892"/>
          </a:xfrm>
          <a:prstGeom prst="rect">
            <a:avLst/>
          </a:prstGeom>
          <a:noFill/>
        </p:spPr>
        <p:txBody>
          <a:bodyPr wrap="square">
            <a:spAutoFit/>
          </a:bodyPr>
          <a:lstStyle/>
          <a:p>
            <a:pPr marL="342900" indent="-342900">
              <a:lnSpc>
                <a:spcPct val="200000"/>
              </a:lnSpc>
              <a:buFont typeface="+mj-lt"/>
              <a:buAutoNum type="arabicPeriod"/>
            </a:pPr>
            <a:r>
              <a:rPr lang="en-US" dirty="0" err="1"/>
              <a:t>LangChain</a:t>
            </a:r>
            <a:r>
              <a:rPr lang="en-US" dirty="0"/>
              <a:t> provides tools which perform different functions. One such tool is </a:t>
            </a:r>
            <a:r>
              <a:rPr lang="en-US" i="1" dirty="0" err="1"/>
              <a:t>WikipediaQueryRun</a:t>
            </a:r>
            <a:r>
              <a:rPr lang="en-US" dirty="0"/>
              <a:t>.</a:t>
            </a:r>
          </a:p>
          <a:p>
            <a:pPr marL="342900" indent="-342900">
              <a:lnSpc>
                <a:spcPct val="200000"/>
              </a:lnSpc>
              <a:buFont typeface="+mj-lt"/>
              <a:buAutoNum type="arabicPeriod"/>
            </a:pPr>
            <a:r>
              <a:rPr lang="en-US" dirty="0"/>
              <a:t>Instead of relying on the fixed weights of trained model to produce a response, we invoke </a:t>
            </a:r>
            <a:r>
              <a:rPr lang="en-US" i="1" dirty="0" err="1"/>
              <a:t>WikipediaQueryRun</a:t>
            </a:r>
            <a:r>
              <a:rPr lang="en-US" dirty="0"/>
              <a:t> tool to access the Wimbledon 2023 on Wikipedia page over internet.</a:t>
            </a:r>
          </a:p>
          <a:p>
            <a:pPr marL="342900" indent="-342900">
              <a:lnSpc>
                <a:spcPct val="200000"/>
              </a:lnSpc>
              <a:buFont typeface="+mj-lt"/>
              <a:buAutoNum type="arabicPeriod"/>
            </a:pPr>
            <a:r>
              <a:rPr lang="en-US" dirty="0" err="1"/>
              <a:t>LangChain</a:t>
            </a:r>
            <a:r>
              <a:rPr lang="en-US" dirty="0"/>
              <a:t> allows us to pass the content of the webpage along with the query to the model. </a:t>
            </a:r>
          </a:p>
          <a:p>
            <a:pPr marL="342900" indent="-342900">
              <a:lnSpc>
                <a:spcPct val="200000"/>
              </a:lnSpc>
              <a:buFont typeface="+mj-lt"/>
              <a:buAutoNum type="arabicPeriod"/>
            </a:pPr>
            <a:r>
              <a:rPr lang="en-US" dirty="0"/>
              <a:t>The model looks up the correct information from the context and responds with the correct answer.</a:t>
            </a:r>
          </a:p>
        </p:txBody>
      </p:sp>
      <p:pic>
        <p:nvPicPr>
          <p:cNvPr id="10" name="Picture 9">
            <a:extLst>
              <a:ext uri="{FF2B5EF4-FFF2-40B4-BE49-F238E27FC236}">
                <a16:creationId xmlns:a16="http://schemas.microsoft.com/office/drawing/2014/main" id="{3234ACC4-D8C2-911B-77D1-5E1FAF6F1ACB}"/>
              </a:ext>
            </a:extLst>
          </p:cNvPr>
          <p:cNvPicPr>
            <a:picLocks noChangeAspect="1"/>
          </p:cNvPicPr>
          <p:nvPr/>
        </p:nvPicPr>
        <p:blipFill>
          <a:blip r:embed="rId2"/>
          <a:stretch>
            <a:fillRect/>
          </a:stretch>
        </p:blipFill>
        <p:spPr>
          <a:xfrm>
            <a:off x="3916129" y="1693691"/>
            <a:ext cx="3438661" cy="2126827"/>
          </a:xfrm>
          <a:prstGeom prst="rect">
            <a:avLst/>
          </a:prstGeom>
        </p:spPr>
      </p:pic>
    </p:spTree>
    <p:extLst>
      <p:ext uri="{BB962C8B-B14F-4D97-AF65-F5344CB8AC3E}">
        <p14:creationId xmlns:p14="http://schemas.microsoft.com/office/powerpoint/2010/main" val="3930839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74BD1-8EE5-1FE9-23DF-C655A3684D95}"/>
              </a:ext>
            </a:extLst>
          </p:cNvPr>
          <p:cNvSpPr>
            <a:spLocks noGrp="1"/>
          </p:cNvSpPr>
          <p:nvPr>
            <p:ph type="title"/>
          </p:nvPr>
        </p:nvSpPr>
        <p:spPr/>
        <p:txBody>
          <a:bodyPr/>
          <a:lstStyle/>
          <a:p>
            <a:r>
              <a:rPr lang="en-US" dirty="0"/>
              <a:t>Generative AI</a:t>
            </a:r>
            <a:endParaRPr lang="en-IN" dirty="0"/>
          </a:p>
        </p:txBody>
      </p:sp>
      <p:pic>
        <p:nvPicPr>
          <p:cNvPr id="5" name="Picture 4">
            <a:extLst>
              <a:ext uri="{FF2B5EF4-FFF2-40B4-BE49-F238E27FC236}">
                <a16:creationId xmlns:a16="http://schemas.microsoft.com/office/drawing/2014/main" id="{4886E0EE-5FF3-122E-50C7-ECED69EC3062}"/>
              </a:ext>
            </a:extLst>
          </p:cNvPr>
          <p:cNvPicPr>
            <a:picLocks noChangeAspect="1"/>
          </p:cNvPicPr>
          <p:nvPr/>
        </p:nvPicPr>
        <p:blipFill>
          <a:blip r:embed="rId3"/>
          <a:stretch>
            <a:fillRect/>
          </a:stretch>
        </p:blipFill>
        <p:spPr>
          <a:xfrm>
            <a:off x="7889358" y="1727902"/>
            <a:ext cx="4093622" cy="3762759"/>
          </a:xfrm>
          <a:prstGeom prst="rect">
            <a:avLst/>
          </a:prstGeom>
        </p:spPr>
      </p:pic>
      <p:sp>
        <p:nvSpPr>
          <p:cNvPr id="6" name="TextBox 5">
            <a:extLst>
              <a:ext uri="{FF2B5EF4-FFF2-40B4-BE49-F238E27FC236}">
                <a16:creationId xmlns:a16="http://schemas.microsoft.com/office/drawing/2014/main" id="{B3E79B7B-8B54-15F9-9E35-0432B6871709}"/>
              </a:ext>
            </a:extLst>
          </p:cNvPr>
          <p:cNvSpPr txBox="1"/>
          <p:nvPr/>
        </p:nvSpPr>
        <p:spPr>
          <a:xfrm>
            <a:off x="7889358" y="5490661"/>
            <a:ext cx="4373313" cy="253916"/>
          </a:xfrm>
          <a:prstGeom prst="rect">
            <a:avLst/>
          </a:prstGeom>
          <a:noFill/>
        </p:spPr>
        <p:txBody>
          <a:bodyPr wrap="none" rtlCol="0">
            <a:spAutoFit/>
          </a:bodyPr>
          <a:lstStyle/>
          <a:p>
            <a:r>
              <a:rPr lang="en-IN" sz="1050" dirty="0"/>
              <a:t>https://www.cmu.edu/intelligentbusiness/expertise/genai-principles.pdf</a:t>
            </a:r>
          </a:p>
        </p:txBody>
      </p:sp>
      <p:sp>
        <p:nvSpPr>
          <p:cNvPr id="7" name="TextBox 6">
            <a:extLst>
              <a:ext uri="{FF2B5EF4-FFF2-40B4-BE49-F238E27FC236}">
                <a16:creationId xmlns:a16="http://schemas.microsoft.com/office/drawing/2014/main" id="{F01D75EF-1255-705B-8D8E-6D63E1BA7C66}"/>
              </a:ext>
            </a:extLst>
          </p:cNvPr>
          <p:cNvSpPr txBox="1"/>
          <p:nvPr/>
        </p:nvSpPr>
        <p:spPr>
          <a:xfrm>
            <a:off x="664029" y="2122714"/>
            <a:ext cx="6781800" cy="2246769"/>
          </a:xfrm>
          <a:prstGeom prst="rect">
            <a:avLst/>
          </a:prstGeom>
          <a:noFill/>
        </p:spPr>
        <p:txBody>
          <a:bodyPr wrap="square" rtlCol="0">
            <a:spAutoFit/>
          </a:bodyPr>
          <a:lstStyle/>
          <a:p>
            <a:pPr marL="285750" indent="-285750">
              <a:buFont typeface="Arial" panose="020B0604020202020204" pitchFamily="34" charset="0"/>
              <a:buChar char="•"/>
            </a:pPr>
            <a:r>
              <a:rPr lang="en-US" dirty="0"/>
              <a:t>“Generative" in Generative AI refers to the ability of models to generate new content from their training data and underlying algorithms. </a:t>
            </a:r>
            <a:br>
              <a:rPr lang="en-US" dirty="0"/>
            </a:br>
            <a:endParaRPr lang="en-US" dirty="0"/>
          </a:p>
          <a:p>
            <a:pPr marL="285750" indent="-285750">
              <a:buFont typeface="Arial" panose="020B0604020202020204" pitchFamily="34" charset="0"/>
              <a:buChar char="•"/>
            </a:pPr>
            <a:r>
              <a:rPr lang="en-US" dirty="0"/>
              <a:t>Generative AI models are trained using unsupervised learning techniques which means they learn patterns and representations from the data itself without being explicitly told what to learn.</a:t>
            </a:r>
            <a:br>
              <a:rPr lang="en-US" dirty="0"/>
            </a:br>
            <a:endParaRPr lang="en-US" dirty="0"/>
          </a:p>
          <a:p>
            <a:pPr marL="285750" indent="-285750">
              <a:buFont typeface="Arial" panose="020B0604020202020204" pitchFamily="34" charset="0"/>
              <a:buChar char="•"/>
            </a:pPr>
            <a:r>
              <a:rPr lang="en-US" dirty="0"/>
              <a:t>Generative models often employ probabilistic techniques to learn the underlying distribution of the training data and generate new samples that resemble that distribution.</a:t>
            </a:r>
            <a:endParaRPr lang="en-IN" dirty="0"/>
          </a:p>
        </p:txBody>
      </p:sp>
      <p:sp>
        <p:nvSpPr>
          <p:cNvPr id="8" name="TextBox 7">
            <a:extLst>
              <a:ext uri="{FF2B5EF4-FFF2-40B4-BE49-F238E27FC236}">
                <a16:creationId xmlns:a16="http://schemas.microsoft.com/office/drawing/2014/main" id="{3C185A05-A130-FB47-027C-1C599E5EC3D3}"/>
              </a:ext>
            </a:extLst>
          </p:cNvPr>
          <p:cNvSpPr txBox="1"/>
          <p:nvPr/>
        </p:nvSpPr>
        <p:spPr>
          <a:xfrm>
            <a:off x="664029" y="5992132"/>
            <a:ext cx="6781800" cy="523220"/>
          </a:xfrm>
          <a:prstGeom prst="rect">
            <a:avLst/>
          </a:prstGeom>
          <a:noFill/>
        </p:spPr>
        <p:txBody>
          <a:bodyPr wrap="square" rtlCol="0">
            <a:spAutoFit/>
          </a:bodyPr>
          <a:lstStyle/>
          <a:p>
            <a:r>
              <a:rPr lang="en-US" b="1" dirty="0"/>
              <a:t>Question</a:t>
            </a:r>
            <a:r>
              <a:rPr lang="en-US" dirty="0"/>
              <a:t>: </a:t>
            </a:r>
            <a:r>
              <a:rPr lang="en-US" i="1" dirty="0"/>
              <a:t>Can algorithms like SMOTE/ROSE which synthesize new examples from the training data be called Generative AI?</a:t>
            </a:r>
            <a:endParaRPr lang="en-IN" i="1" dirty="0"/>
          </a:p>
        </p:txBody>
      </p:sp>
    </p:spTree>
    <p:extLst>
      <p:ext uri="{BB962C8B-B14F-4D97-AF65-F5344CB8AC3E}">
        <p14:creationId xmlns:p14="http://schemas.microsoft.com/office/powerpoint/2010/main" val="18281147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EF7B7C82-30D4-F11A-453E-1FA1ECFA5531}"/>
              </a:ext>
            </a:extLst>
          </p:cNvPr>
          <p:cNvGraphicFramePr/>
          <p:nvPr>
            <p:extLst>
              <p:ext uri="{D42A27DB-BD31-4B8C-83A1-F6EECF244321}">
                <p14:modId xmlns:p14="http://schemas.microsoft.com/office/powerpoint/2010/main" val="3523970172"/>
              </p:ext>
            </p:extLst>
          </p:nvPr>
        </p:nvGraphicFramePr>
        <p:xfrm>
          <a:off x="1819054" y="870589"/>
          <a:ext cx="8128000" cy="27551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6" name="Group 5">
            <a:extLst>
              <a:ext uri="{FF2B5EF4-FFF2-40B4-BE49-F238E27FC236}">
                <a16:creationId xmlns:a16="http://schemas.microsoft.com/office/drawing/2014/main" id="{47CDE28A-F6AA-FFC2-CB43-0BDEB07B0CFD}"/>
              </a:ext>
            </a:extLst>
          </p:cNvPr>
          <p:cNvGrpSpPr/>
          <p:nvPr/>
        </p:nvGrpSpPr>
        <p:grpSpPr>
          <a:xfrm>
            <a:off x="5315148" y="3247568"/>
            <a:ext cx="1561703" cy="937021"/>
            <a:chOff x="2189956" y="909045"/>
            <a:chExt cx="1561703" cy="937021"/>
          </a:xfrm>
        </p:grpSpPr>
        <p:sp>
          <p:nvSpPr>
            <p:cNvPr id="7" name="Rectangle: Rounded Corners 6">
              <a:extLst>
                <a:ext uri="{FF2B5EF4-FFF2-40B4-BE49-F238E27FC236}">
                  <a16:creationId xmlns:a16="http://schemas.microsoft.com/office/drawing/2014/main" id="{F2107C1B-5260-B441-B9CB-8DE2644A686A}"/>
                </a:ext>
              </a:extLst>
            </p:cNvPr>
            <p:cNvSpPr/>
            <p:nvPr/>
          </p:nvSpPr>
          <p:spPr>
            <a:xfrm>
              <a:off x="2189956" y="909045"/>
              <a:ext cx="1561703" cy="937021"/>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IN"/>
            </a:p>
          </p:txBody>
        </p:sp>
        <p:sp>
          <p:nvSpPr>
            <p:cNvPr id="8" name="Rectangle: Rounded Corners 4">
              <a:extLst>
                <a:ext uri="{FF2B5EF4-FFF2-40B4-BE49-F238E27FC236}">
                  <a16:creationId xmlns:a16="http://schemas.microsoft.com/office/drawing/2014/main" id="{9F7FCC2C-53AC-F83E-39AD-828CF3682CC9}"/>
                </a:ext>
              </a:extLst>
            </p:cNvPr>
            <p:cNvSpPr txBox="1"/>
            <p:nvPr/>
          </p:nvSpPr>
          <p:spPr>
            <a:xfrm>
              <a:off x="2217400" y="936489"/>
              <a:ext cx="1506815" cy="8821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Context</a:t>
              </a:r>
              <a:endParaRPr lang="en-IN" sz="2600" kern="1200" dirty="0"/>
            </a:p>
          </p:txBody>
        </p:sp>
      </p:grpSp>
      <p:grpSp>
        <p:nvGrpSpPr>
          <p:cNvPr id="9" name="Group 8">
            <a:extLst>
              <a:ext uri="{FF2B5EF4-FFF2-40B4-BE49-F238E27FC236}">
                <a16:creationId xmlns:a16="http://schemas.microsoft.com/office/drawing/2014/main" id="{755AAB8B-14FD-1DF4-861A-3976B404A58C}"/>
              </a:ext>
            </a:extLst>
          </p:cNvPr>
          <p:cNvGrpSpPr/>
          <p:nvPr/>
        </p:nvGrpSpPr>
        <p:grpSpPr>
          <a:xfrm rot="16200000">
            <a:off x="5861545" y="2733594"/>
            <a:ext cx="331081" cy="387302"/>
            <a:chOff x="3907829" y="1183905"/>
            <a:chExt cx="331081" cy="387302"/>
          </a:xfrm>
        </p:grpSpPr>
        <p:sp>
          <p:nvSpPr>
            <p:cNvPr id="10" name="Arrow: Right 9">
              <a:extLst>
                <a:ext uri="{FF2B5EF4-FFF2-40B4-BE49-F238E27FC236}">
                  <a16:creationId xmlns:a16="http://schemas.microsoft.com/office/drawing/2014/main" id="{B12912B7-E41E-A645-02FB-6E73AFE86612}"/>
                </a:ext>
              </a:extLst>
            </p:cNvPr>
            <p:cNvSpPr/>
            <p:nvPr/>
          </p:nvSpPr>
          <p:spPr>
            <a:xfrm>
              <a:off x="3907829" y="1183905"/>
              <a:ext cx="331081" cy="387302"/>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IN"/>
            </a:p>
          </p:txBody>
        </p:sp>
        <p:sp>
          <p:nvSpPr>
            <p:cNvPr id="11" name="Arrow: Right 4">
              <a:extLst>
                <a:ext uri="{FF2B5EF4-FFF2-40B4-BE49-F238E27FC236}">
                  <a16:creationId xmlns:a16="http://schemas.microsoft.com/office/drawing/2014/main" id="{6C3181D6-44C4-957F-F203-F93D173BA497}"/>
                </a:ext>
              </a:extLst>
            </p:cNvPr>
            <p:cNvSpPr txBox="1"/>
            <p:nvPr/>
          </p:nvSpPr>
          <p:spPr>
            <a:xfrm>
              <a:off x="3907829" y="1261365"/>
              <a:ext cx="231757" cy="2323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IN" sz="1700" kern="1200"/>
            </a:p>
          </p:txBody>
        </p:sp>
      </p:grpSp>
      <p:pic>
        <p:nvPicPr>
          <p:cNvPr id="12" name="Picture 4" descr="LangChain Is All You Need. LangChain is an integration framework… | by  Mohammad Zeynali | Medium">
            <a:extLst>
              <a:ext uri="{FF2B5EF4-FFF2-40B4-BE49-F238E27FC236}">
                <a16:creationId xmlns:a16="http://schemas.microsoft.com/office/drawing/2014/main" id="{12CE563B-FF7C-60D9-AE25-85EF2AB7806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2981" b="35143"/>
          <a:stretch/>
        </p:blipFill>
        <p:spPr bwMode="auto">
          <a:xfrm>
            <a:off x="4416586" y="4212033"/>
            <a:ext cx="3453382" cy="57607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260391A-2A5C-2ECD-242C-EBEFDA018BED}"/>
              </a:ext>
            </a:extLst>
          </p:cNvPr>
          <p:cNvSpPr txBox="1"/>
          <p:nvPr/>
        </p:nvSpPr>
        <p:spPr>
          <a:xfrm>
            <a:off x="4403321" y="5987411"/>
            <a:ext cx="2959465" cy="307777"/>
          </a:xfrm>
          <a:prstGeom prst="rect">
            <a:avLst/>
          </a:prstGeom>
          <a:noFill/>
        </p:spPr>
        <p:txBody>
          <a:bodyPr wrap="none" rtlCol="0">
            <a:spAutoFit/>
          </a:bodyPr>
          <a:lstStyle/>
          <a:p>
            <a:r>
              <a:rPr lang="en-IN" dirty="0" err="1"/>
              <a:t>LangChain</a:t>
            </a:r>
            <a:r>
              <a:rPr lang="en-IN" dirty="0"/>
              <a:t> helps add context here.</a:t>
            </a:r>
          </a:p>
        </p:txBody>
      </p:sp>
    </p:spTree>
    <p:extLst>
      <p:ext uri="{BB962C8B-B14F-4D97-AF65-F5344CB8AC3E}">
        <p14:creationId xmlns:p14="http://schemas.microsoft.com/office/powerpoint/2010/main" val="35865869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30C5F2-1BC1-8212-CC76-C07B715617AE}"/>
              </a:ext>
            </a:extLst>
          </p:cNvPr>
          <p:cNvSpPr txBox="1"/>
          <p:nvPr/>
        </p:nvSpPr>
        <p:spPr>
          <a:xfrm>
            <a:off x="551622" y="1080059"/>
            <a:ext cx="5054600" cy="5047536"/>
          </a:xfrm>
          <a:prstGeom prst="rect">
            <a:avLst/>
          </a:prstGeom>
          <a:noFill/>
        </p:spPr>
        <p:txBody>
          <a:bodyPr wrap="square" rtlCol="0">
            <a:spAutoFit/>
          </a:bodyPr>
          <a:lstStyle/>
          <a:p>
            <a:r>
              <a:rPr lang="en-IN" dirty="0">
                <a:latin typeface="Rockwell" panose="02060603020205020403" pitchFamily="18" charset="0"/>
              </a:rPr>
              <a:t>from typing import Iterator</a:t>
            </a:r>
          </a:p>
          <a:p>
            <a:endParaRPr lang="en-IN" dirty="0">
              <a:latin typeface="Rockwell" panose="02060603020205020403" pitchFamily="18" charset="0"/>
            </a:endParaRPr>
          </a:p>
          <a:p>
            <a:endParaRPr lang="en-IN" dirty="0">
              <a:latin typeface="Rockwell" panose="02060603020205020403" pitchFamily="18" charset="0"/>
            </a:endParaRPr>
          </a:p>
          <a:p>
            <a:r>
              <a:rPr lang="en-IN" dirty="0">
                <a:latin typeface="Rockwell" panose="02060603020205020403" pitchFamily="18" charset="0"/>
              </a:rPr>
              <a:t>def </a:t>
            </a:r>
            <a:r>
              <a:rPr lang="en-IN" dirty="0" err="1">
                <a:latin typeface="Rockwell" panose="02060603020205020403" pitchFamily="18" charset="0"/>
              </a:rPr>
              <a:t>stream_chat_model</a:t>
            </a:r>
            <a:r>
              <a:rPr lang="en-IN" dirty="0">
                <a:latin typeface="Rockwell" panose="02060603020205020403" pitchFamily="18" charset="0"/>
              </a:rPr>
              <a:t>(messages: List[</a:t>
            </a:r>
            <a:r>
              <a:rPr lang="en-IN" dirty="0" err="1">
                <a:latin typeface="Rockwell" panose="02060603020205020403" pitchFamily="18" charset="0"/>
              </a:rPr>
              <a:t>dict</a:t>
            </a:r>
            <a:r>
              <a:rPr lang="en-IN" dirty="0">
                <a:latin typeface="Rockwell" panose="02060603020205020403" pitchFamily="18" charset="0"/>
              </a:rPr>
              <a:t>]) -&gt; Iterator[str]:</a:t>
            </a:r>
          </a:p>
          <a:p>
            <a:r>
              <a:rPr lang="en-IN" dirty="0">
                <a:latin typeface="Rockwell" panose="02060603020205020403" pitchFamily="18" charset="0"/>
              </a:rPr>
              <a:t>    stream = </a:t>
            </a:r>
            <a:r>
              <a:rPr lang="en-IN" dirty="0" err="1">
                <a:latin typeface="Rockwell" panose="02060603020205020403" pitchFamily="18" charset="0"/>
              </a:rPr>
              <a:t>client.chat.completions.create</a:t>
            </a:r>
            <a:r>
              <a:rPr lang="en-IN" dirty="0">
                <a:latin typeface="Rockwell" panose="02060603020205020403" pitchFamily="18" charset="0"/>
              </a:rPr>
              <a:t>(</a:t>
            </a:r>
          </a:p>
          <a:p>
            <a:r>
              <a:rPr lang="en-IN" dirty="0">
                <a:latin typeface="Rockwell" panose="02060603020205020403" pitchFamily="18" charset="0"/>
              </a:rPr>
              <a:t>        model="gpt-3.5-turbo",</a:t>
            </a:r>
          </a:p>
          <a:p>
            <a:r>
              <a:rPr lang="en-IN" dirty="0">
                <a:latin typeface="Rockwell" panose="02060603020205020403" pitchFamily="18" charset="0"/>
              </a:rPr>
              <a:t>        messages=messages,</a:t>
            </a:r>
          </a:p>
          <a:p>
            <a:r>
              <a:rPr lang="en-IN" dirty="0">
                <a:latin typeface="Rockwell" panose="02060603020205020403" pitchFamily="18" charset="0"/>
              </a:rPr>
              <a:t>        stream=True,</a:t>
            </a:r>
          </a:p>
          <a:p>
            <a:r>
              <a:rPr lang="en-IN" dirty="0">
                <a:latin typeface="Rockwell" panose="02060603020205020403" pitchFamily="18" charset="0"/>
              </a:rPr>
              <a:t>    )</a:t>
            </a:r>
          </a:p>
          <a:p>
            <a:r>
              <a:rPr lang="en-IN" dirty="0">
                <a:latin typeface="Rockwell" panose="02060603020205020403" pitchFamily="18" charset="0"/>
              </a:rPr>
              <a:t>    for response in stream:</a:t>
            </a:r>
          </a:p>
          <a:p>
            <a:r>
              <a:rPr lang="en-IN" dirty="0">
                <a:latin typeface="Rockwell" panose="02060603020205020403" pitchFamily="18" charset="0"/>
              </a:rPr>
              <a:t>        content = </a:t>
            </a:r>
            <a:r>
              <a:rPr lang="en-IN" dirty="0" err="1">
                <a:latin typeface="Rockwell" panose="02060603020205020403" pitchFamily="18" charset="0"/>
              </a:rPr>
              <a:t>response.choices</a:t>
            </a:r>
            <a:r>
              <a:rPr lang="en-IN" dirty="0">
                <a:latin typeface="Rockwell" panose="02060603020205020403" pitchFamily="18" charset="0"/>
              </a:rPr>
              <a:t>[0].</a:t>
            </a:r>
            <a:r>
              <a:rPr lang="en-IN" dirty="0" err="1">
                <a:latin typeface="Rockwell" panose="02060603020205020403" pitchFamily="18" charset="0"/>
              </a:rPr>
              <a:t>delta.content</a:t>
            </a:r>
            <a:endParaRPr lang="en-IN" dirty="0">
              <a:latin typeface="Rockwell" panose="02060603020205020403" pitchFamily="18" charset="0"/>
            </a:endParaRPr>
          </a:p>
          <a:p>
            <a:r>
              <a:rPr lang="en-IN" dirty="0">
                <a:latin typeface="Rockwell" panose="02060603020205020403" pitchFamily="18" charset="0"/>
              </a:rPr>
              <a:t>        if content is not None:</a:t>
            </a:r>
          </a:p>
          <a:p>
            <a:r>
              <a:rPr lang="en-IN" dirty="0">
                <a:latin typeface="Rockwell" panose="02060603020205020403" pitchFamily="18" charset="0"/>
              </a:rPr>
              <a:t>            yield content</a:t>
            </a:r>
          </a:p>
          <a:p>
            <a:endParaRPr lang="en-IN" dirty="0">
              <a:latin typeface="Rockwell" panose="02060603020205020403" pitchFamily="18" charset="0"/>
            </a:endParaRPr>
          </a:p>
          <a:p>
            <a:r>
              <a:rPr lang="en-IN" dirty="0">
                <a:latin typeface="Rockwell" panose="02060603020205020403" pitchFamily="18" charset="0"/>
              </a:rPr>
              <a:t>def </a:t>
            </a:r>
            <a:r>
              <a:rPr lang="en-IN" dirty="0" err="1">
                <a:latin typeface="Rockwell" panose="02060603020205020403" pitchFamily="18" charset="0"/>
              </a:rPr>
              <a:t>stream_chain</a:t>
            </a:r>
            <a:r>
              <a:rPr lang="en-IN" dirty="0">
                <a:latin typeface="Rockwell" panose="02060603020205020403" pitchFamily="18" charset="0"/>
              </a:rPr>
              <a:t>(topic: str) -&gt; Iterator[str]:</a:t>
            </a:r>
          </a:p>
          <a:p>
            <a:r>
              <a:rPr lang="en-IN" dirty="0">
                <a:latin typeface="Rockwell" panose="02060603020205020403" pitchFamily="18" charset="0"/>
              </a:rPr>
              <a:t>    </a:t>
            </a:r>
            <a:r>
              <a:rPr lang="en-IN" dirty="0" err="1">
                <a:latin typeface="Rockwell" panose="02060603020205020403" pitchFamily="18" charset="0"/>
              </a:rPr>
              <a:t>prompt_value</a:t>
            </a:r>
            <a:r>
              <a:rPr lang="en-IN" dirty="0">
                <a:latin typeface="Rockwell" panose="02060603020205020403" pitchFamily="18" charset="0"/>
              </a:rPr>
              <a:t> = </a:t>
            </a:r>
            <a:r>
              <a:rPr lang="en-IN" dirty="0" err="1">
                <a:latin typeface="Rockwell" panose="02060603020205020403" pitchFamily="18" charset="0"/>
              </a:rPr>
              <a:t>prompt.format</a:t>
            </a:r>
            <a:r>
              <a:rPr lang="en-IN" dirty="0">
                <a:latin typeface="Rockwell" panose="02060603020205020403" pitchFamily="18" charset="0"/>
              </a:rPr>
              <a:t>(topic=topic)</a:t>
            </a:r>
          </a:p>
          <a:p>
            <a:r>
              <a:rPr lang="en-IN" dirty="0">
                <a:latin typeface="Rockwell" panose="02060603020205020403" pitchFamily="18" charset="0"/>
              </a:rPr>
              <a:t>    return </a:t>
            </a:r>
            <a:r>
              <a:rPr lang="en-IN" dirty="0" err="1">
                <a:latin typeface="Rockwell" panose="02060603020205020403" pitchFamily="18" charset="0"/>
              </a:rPr>
              <a:t>stream_chat_model</a:t>
            </a:r>
            <a:r>
              <a:rPr lang="en-IN" dirty="0">
                <a:latin typeface="Rockwell" panose="02060603020205020403" pitchFamily="18" charset="0"/>
              </a:rPr>
              <a:t>([{"role": "user", "content": </a:t>
            </a:r>
            <a:r>
              <a:rPr lang="en-IN" dirty="0" err="1">
                <a:latin typeface="Rockwell" panose="02060603020205020403" pitchFamily="18" charset="0"/>
              </a:rPr>
              <a:t>prompt_value</a:t>
            </a:r>
            <a:r>
              <a:rPr lang="en-IN" dirty="0">
                <a:latin typeface="Rockwell" panose="02060603020205020403" pitchFamily="18" charset="0"/>
              </a:rPr>
              <a:t>}])</a:t>
            </a:r>
          </a:p>
          <a:p>
            <a:endParaRPr lang="en-IN" dirty="0">
              <a:latin typeface="Rockwell" panose="02060603020205020403" pitchFamily="18" charset="0"/>
            </a:endParaRPr>
          </a:p>
          <a:p>
            <a:endParaRPr lang="en-IN" dirty="0">
              <a:latin typeface="Rockwell" panose="02060603020205020403" pitchFamily="18" charset="0"/>
            </a:endParaRPr>
          </a:p>
          <a:p>
            <a:r>
              <a:rPr lang="en-IN" dirty="0">
                <a:latin typeface="Rockwell" panose="02060603020205020403" pitchFamily="18" charset="0"/>
              </a:rPr>
              <a:t>for chunk in </a:t>
            </a:r>
            <a:r>
              <a:rPr lang="en-IN" dirty="0" err="1">
                <a:latin typeface="Rockwell" panose="02060603020205020403" pitchFamily="18" charset="0"/>
              </a:rPr>
              <a:t>stream_chain</a:t>
            </a:r>
            <a:r>
              <a:rPr lang="en-IN" dirty="0">
                <a:latin typeface="Rockwell" panose="02060603020205020403" pitchFamily="18" charset="0"/>
              </a:rPr>
              <a:t>("ice cream"):</a:t>
            </a:r>
          </a:p>
          <a:p>
            <a:r>
              <a:rPr lang="en-IN" dirty="0">
                <a:latin typeface="Rockwell" panose="02060603020205020403" pitchFamily="18" charset="0"/>
              </a:rPr>
              <a:t>    print(chunk, end="", flush=True)</a:t>
            </a:r>
          </a:p>
        </p:txBody>
      </p:sp>
      <p:sp>
        <p:nvSpPr>
          <p:cNvPr id="4" name="TextBox 3">
            <a:extLst>
              <a:ext uri="{FF2B5EF4-FFF2-40B4-BE49-F238E27FC236}">
                <a16:creationId xmlns:a16="http://schemas.microsoft.com/office/drawing/2014/main" id="{B25D09B8-0475-599A-85A8-FB9C6EB39D83}"/>
              </a:ext>
            </a:extLst>
          </p:cNvPr>
          <p:cNvSpPr txBox="1"/>
          <p:nvPr/>
        </p:nvSpPr>
        <p:spPr>
          <a:xfrm>
            <a:off x="5828748" y="1080059"/>
            <a:ext cx="5054600" cy="523220"/>
          </a:xfrm>
          <a:prstGeom prst="rect">
            <a:avLst/>
          </a:prstGeom>
          <a:noFill/>
        </p:spPr>
        <p:txBody>
          <a:bodyPr wrap="square" rtlCol="0">
            <a:spAutoFit/>
          </a:bodyPr>
          <a:lstStyle/>
          <a:p>
            <a:r>
              <a:rPr lang="en-US" dirty="0">
                <a:latin typeface="Rockwell" panose="02060603020205020403" pitchFamily="18" charset="0"/>
              </a:rPr>
              <a:t>for chunk in </a:t>
            </a:r>
            <a:r>
              <a:rPr lang="en-US" dirty="0" err="1">
                <a:latin typeface="Rockwell" panose="02060603020205020403" pitchFamily="18" charset="0"/>
              </a:rPr>
              <a:t>chain.stream</a:t>
            </a:r>
            <a:r>
              <a:rPr lang="en-US" dirty="0">
                <a:latin typeface="Rockwell" panose="02060603020205020403" pitchFamily="18" charset="0"/>
              </a:rPr>
              <a:t>("ice cream"):</a:t>
            </a:r>
          </a:p>
          <a:p>
            <a:r>
              <a:rPr lang="en-US" dirty="0">
                <a:latin typeface="Rockwell" panose="02060603020205020403" pitchFamily="18" charset="0"/>
              </a:rPr>
              <a:t>    print(chunk, end="", flush=True)</a:t>
            </a:r>
            <a:endParaRPr lang="en-IN" dirty="0">
              <a:latin typeface="Rockwell" panose="02060603020205020403" pitchFamily="18" charset="0"/>
            </a:endParaRPr>
          </a:p>
        </p:txBody>
      </p:sp>
      <p:sp>
        <p:nvSpPr>
          <p:cNvPr id="5" name="TextBox 4">
            <a:extLst>
              <a:ext uri="{FF2B5EF4-FFF2-40B4-BE49-F238E27FC236}">
                <a16:creationId xmlns:a16="http://schemas.microsoft.com/office/drawing/2014/main" id="{03C4084D-D9AE-2ABE-27E2-F81290BE60FC}"/>
              </a:ext>
            </a:extLst>
          </p:cNvPr>
          <p:cNvSpPr txBox="1"/>
          <p:nvPr/>
        </p:nvSpPr>
        <p:spPr>
          <a:xfrm>
            <a:off x="1741336" y="6239421"/>
            <a:ext cx="2078824" cy="307777"/>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Native python code</a:t>
            </a:r>
            <a:endParaRPr lang="en-IN" dirty="0">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D82611C3-E2E1-B132-D84C-79A7B2F146E1}"/>
              </a:ext>
            </a:extLst>
          </p:cNvPr>
          <p:cNvSpPr txBox="1"/>
          <p:nvPr/>
        </p:nvSpPr>
        <p:spPr>
          <a:xfrm>
            <a:off x="7423868" y="1853206"/>
            <a:ext cx="1059732" cy="307777"/>
          </a:xfrm>
          <a:prstGeom prst="rect">
            <a:avLst/>
          </a:prstGeom>
          <a:noFill/>
        </p:spPr>
        <p:txBody>
          <a:bodyPr wrap="square" rtlCol="0">
            <a:spAutoFit/>
          </a:bodyPr>
          <a:lstStyle/>
          <a:p>
            <a:r>
              <a:rPr lang="en-US" dirty="0" err="1">
                <a:latin typeface="Calibri" panose="020F0502020204030204" pitchFamily="34" charset="0"/>
                <a:ea typeface="Calibri" panose="020F0502020204030204" pitchFamily="34" charset="0"/>
                <a:cs typeface="Calibri" panose="020F0502020204030204" pitchFamily="34" charset="0"/>
              </a:rPr>
              <a:t>LangChain</a:t>
            </a:r>
            <a:endParaRPr lang="en-IN" dirty="0">
              <a:latin typeface="Calibri" panose="020F0502020204030204" pitchFamily="34" charset="0"/>
              <a:ea typeface="Calibri" panose="020F0502020204030204" pitchFamily="34" charset="0"/>
              <a:cs typeface="Calibri" panose="020F0502020204030204" pitchFamily="34" charset="0"/>
            </a:endParaRPr>
          </a:p>
        </p:txBody>
      </p:sp>
      <p:sp>
        <p:nvSpPr>
          <p:cNvPr id="7" name="Title 1">
            <a:extLst>
              <a:ext uri="{FF2B5EF4-FFF2-40B4-BE49-F238E27FC236}">
                <a16:creationId xmlns:a16="http://schemas.microsoft.com/office/drawing/2014/main" id="{C6A00863-DA3F-105D-58A1-56D3E002C73E}"/>
              </a:ext>
            </a:extLst>
          </p:cNvPr>
          <p:cNvSpPr>
            <a:spLocks noGrp="1"/>
          </p:cNvSpPr>
          <p:nvPr>
            <p:ph type="title"/>
          </p:nvPr>
        </p:nvSpPr>
        <p:spPr>
          <a:xfrm>
            <a:off x="329096" y="-22646"/>
            <a:ext cx="10515600" cy="1325563"/>
          </a:xfrm>
        </p:spPr>
        <p:txBody>
          <a:bodyPr/>
          <a:lstStyle/>
          <a:p>
            <a:r>
              <a:rPr lang="en-US" sz="3200" dirty="0"/>
              <a:t>Stream</a:t>
            </a:r>
            <a:endParaRPr lang="en-IN" dirty="0"/>
          </a:p>
        </p:txBody>
      </p:sp>
    </p:spTree>
    <p:extLst>
      <p:ext uri="{BB962C8B-B14F-4D97-AF65-F5344CB8AC3E}">
        <p14:creationId xmlns:p14="http://schemas.microsoft.com/office/powerpoint/2010/main" val="28131548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30C5F2-1BC1-8212-CC76-C07B715617AE}"/>
              </a:ext>
            </a:extLst>
          </p:cNvPr>
          <p:cNvSpPr txBox="1"/>
          <p:nvPr/>
        </p:nvSpPr>
        <p:spPr>
          <a:xfrm>
            <a:off x="329096" y="1080059"/>
            <a:ext cx="5054600" cy="1815882"/>
          </a:xfrm>
          <a:prstGeom prst="rect">
            <a:avLst/>
          </a:prstGeom>
          <a:noFill/>
        </p:spPr>
        <p:txBody>
          <a:bodyPr wrap="square" rtlCol="0">
            <a:spAutoFit/>
          </a:bodyPr>
          <a:lstStyle/>
          <a:p>
            <a:r>
              <a:rPr lang="en-IN" dirty="0">
                <a:latin typeface="Rockwell" panose="02060603020205020403" pitchFamily="18" charset="0"/>
              </a:rPr>
              <a:t>from </a:t>
            </a:r>
            <a:r>
              <a:rPr lang="en-IN" dirty="0" err="1">
                <a:latin typeface="Rockwell" panose="02060603020205020403" pitchFamily="18" charset="0"/>
              </a:rPr>
              <a:t>concurrent.futures</a:t>
            </a:r>
            <a:r>
              <a:rPr lang="en-IN" dirty="0">
                <a:latin typeface="Rockwell" panose="02060603020205020403" pitchFamily="18" charset="0"/>
              </a:rPr>
              <a:t> import </a:t>
            </a:r>
            <a:r>
              <a:rPr lang="en-IN" dirty="0" err="1">
                <a:latin typeface="Rockwell" panose="02060603020205020403" pitchFamily="18" charset="0"/>
              </a:rPr>
              <a:t>ThreadPoolExecutor</a:t>
            </a:r>
            <a:endParaRPr lang="en-IN" dirty="0">
              <a:latin typeface="Rockwell" panose="02060603020205020403" pitchFamily="18" charset="0"/>
            </a:endParaRPr>
          </a:p>
          <a:p>
            <a:endParaRPr lang="en-IN" dirty="0">
              <a:latin typeface="Rockwell" panose="02060603020205020403" pitchFamily="18" charset="0"/>
            </a:endParaRPr>
          </a:p>
          <a:p>
            <a:endParaRPr lang="en-IN" dirty="0">
              <a:latin typeface="Rockwell" panose="02060603020205020403" pitchFamily="18" charset="0"/>
            </a:endParaRPr>
          </a:p>
          <a:p>
            <a:r>
              <a:rPr lang="en-IN" dirty="0">
                <a:latin typeface="Rockwell" panose="02060603020205020403" pitchFamily="18" charset="0"/>
              </a:rPr>
              <a:t>def </a:t>
            </a:r>
            <a:r>
              <a:rPr lang="en-IN" dirty="0" err="1">
                <a:latin typeface="Rockwell" panose="02060603020205020403" pitchFamily="18" charset="0"/>
              </a:rPr>
              <a:t>batch_chain</a:t>
            </a:r>
            <a:r>
              <a:rPr lang="en-IN" dirty="0">
                <a:latin typeface="Rockwell" panose="02060603020205020403" pitchFamily="18" charset="0"/>
              </a:rPr>
              <a:t>(topics: list) -&gt; list:</a:t>
            </a:r>
          </a:p>
          <a:p>
            <a:r>
              <a:rPr lang="en-IN" dirty="0">
                <a:latin typeface="Rockwell" panose="02060603020205020403" pitchFamily="18" charset="0"/>
              </a:rPr>
              <a:t>    with </a:t>
            </a:r>
            <a:r>
              <a:rPr lang="en-IN" dirty="0" err="1">
                <a:latin typeface="Rockwell" panose="02060603020205020403" pitchFamily="18" charset="0"/>
              </a:rPr>
              <a:t>ThreadPoolExecutor</a:t>
            </a:r>
            <a:r>
              <a:rPr lang="en-IN" dirty="0">
                <a:latin typeface="Rockwell" panose="02060603020205020403" pitchFamily="18" charset="0"/>
              </a:rPr>
              <a:t>(</a:t>
            </a:r>
            <a:r>
              <a:rPr lang="en-IN" dirty="0" err="1">
                <a:latin typeface="Rockwell" panose="02060603020205020403" pitchFamily="18" charset="0"/>
              </a:rPr>
              <a:t>max_workers</a:t>
            </a:r>
            <a:r>
              <a:rPr lang="en-IN" dirty="0">
                <a:latin typeface="Rockwell" panose="02060603020205020403" pitchFamily="18" charset="0"/>
              </a:rPr>
              <a:t>=5) as executor:</a:t>
            </a:r>
          </a:p>
          <a:p>
            <a:r>
              <a:rPr lang="en-IN" dirty="0">
                <a:latin typeface="Rockwell" panose="02060603020205020403" pitchFamily="18" charset="0"/>
              </a:rPr>
              <a:t>        return list(</a:t>
            </a:r>
            <a:r>
              <a:rPr lang="en-IN" dirty="0" err="1">
                <a:latin typeface="Rockwell" panose="02060603020205020403" pitchFamily="18" charset="0"/>
              </a:rPr>
              <a:t>executor.map</a:t>
            </a:r>
            <a:r>
              <a:rPr lang="en-IN" dirty="0">
                <a:latin typeface="Rockwell" panose="02060603020205020403" pitchFamily="18" charset="0"/>
              </a:rPr>
              <a:t>(</a:t>
            </a:r>
            <a:r>
              <a:rPr lang="en-IN" dirty="0" err="1">
                <a:latin typeface="Rockwell" panose="02060603020205020403" pitchFamily="18" charset="0"/>
              </a:rPr>
              <a:t>invoke_chain</a:t>
            </a:r>
            <a:r>
              <a:rPr lang="en-IN" dirty="0">
                <a:latin typeface="Rockwell" panose="02060603020205020403" pitchFamily="18" charset="0"/>
              </a:rPr>
              <a:t>, topics))</a:t>
            </a:r>
          </a:p>
          <a:p>
            <a:endParaRPr lang="en-IN" dirty="0">
              <a:latin typeface="Rockwell" panose="02060603020205020403" pitchFamily="18" charset="0"/>
            </a:endParaRPr>
          </a:p>
          <a:p>
            <a:r>
              <a:rPr lang="en-IN" dirty="0" err="1">
                <a:latin typeface="Rockwell" panose="02060603020205020403" pitchFamily="18" charset="0"/>
              </a:rPr>
              <a:t>batch_chain</a:t>
            </a:r>
            <a:r>
              <a:rPr lang="en-IN" dirty="0">
                <a:latin typeface="Rockwell" panose="02060603020205020403" pitchFamily="18" charset="0"/>
              </a:rPr>
              <a:t>(["ice cream", "spaghetti", "dumplings"])</a:t>
            </a:r>
          </a:p>
        </p:txBody>
      </p:sp>
      <p:sp>
        <p:nvSpPr>
          <p:cNvPr id="4" name="TextBox 3">
            <a:extLst>
              <a:ext uri="{FF2B5EF4-FFF2-40B4-BE49-F238E27FC236}">
                <a16:creationId xmlns:a16="http://schemas.microsoft.com/office/drawing/2014/main" id="{B25D09B8-0475-599A-85A8-FB9C6EB39D83}"/>
              </a:ext>
            </a:extLst>
          </p:cNvPr>
          <p:cNvSpPr txBox="1"/>
          <p:nvPr/>
        </p:nvSpPr>
        <p:spPr>
          <a:xfrm>
            <a:off x="5828748" y="1080059"/>
            <a:ext cx="5054600" cy="307777"/>
          </a:xfrm>
          <a:prstGeom prst="rect">
            <a:avLst/>
          </a:prstGeom>
          <a:noFill/>
        </p:spPr>
        <p:txBody>
          <a:bodyPr wrap="square" rtlCol="0">
            <a:spAutoFit/>
          </a:bodyPr>
          <a:lstStyle/>
          <a:p>
            <a:r>
              <a:rPr lang="en-US" dirty="0" err="1">
                <a:latin typeface="Rockwell" panose="02060603020205020403" pitchFamily="18" charset="0"/>
              </a:rPr>
              <a:t>chain.batch</a:t>
            </a:r>
            <a:r>
              <a:rPr lang="en-US" dirty="0">
                <a:latin typeface="Rockwell" panose="02060603020205020403" pitchFamily="18" charset="0"/>
              </a:rPr>
              <a:t>(["ice cream", "spaghetti", "dumplings"])</a:t>
            </a:r>
            <a:endParaRPr lang="en-IN" dirty="0">
              <a:latin typeface="Rockwell" panose="02060603020205020403" pitchFamily="18" charset="0"/>
            </a:endParaRPr>
          </a:p>
        </p:txBody>
      </p:sp>
      <p:sp>
        <p:nvSpPr>
          <p:cNvPr id="5" name="TextBox 4">
            <a:extLst>
              <a:ext uri="{FF2B5EF4-FFF2-40B4-BE49-F238E27FC236}">
                <a16:creationId xmlns:a16="http://schemas.microsoft.com/office/drawing/2014/main" id="{03C4084D-D9AE-2ABE-27E2-F81290BE60FC}"/>
              </a:ext>
            </a:extLst>
          </p:cNvPr>
          <p:cNvSpPr txBox="1"/>
          <p:nvPr/>
        </p:nvSpPr>
        <p:spPr>
          <a:xfrm>
            <a:off x="329096" y="3121223"/>
            <a:ext cx="5054600" cy="307777"/>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Native python code</a:t>
            </a:r>
            <a:endParaRPr lang="en-IN" dirty="0">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D82611C3-E2E1-B132-D84C-79A7B2F146E1}"/>
              </a:ext>
            </a:extLst>
          </p:cNvPr>
          <p:cNvSpPr txBox="1"/>
          <p:nvPr/>
        </p:nvSpPr>
        <p:spPr>
          <a:xfrm>
            <a:off x="5828748" y="1459396"/>
            <a:ext cx="5054600" cy="307777"/>
          </a:xfrm>
          <a:prstGeom prst="rect">
            <a:avLst/>
          </a:prstGeom>
          <a:noFill/>
        </p:spPr>
        <p:txBody>
          <a:bodyPr wrap="square" rtlCol="0">
            <a:spAutoFit/>
          </a:bodyPr>
          <a:lstStyle/>
          <a:p>
            <a:r>
              <a:rPr lang="en-US" dirty="0" err="1">
                <a:latin typeface="Calibri" panose="020F0502020204030204" pitchFamily="34" charset="0"/>
                <a:ea typeface="Calibri" panose="020F0502020204030204" pitchFamily="34" charset="0"/>
                <a:cs typeface="Calibri" panose="020F0502020204030204" pitchFamily="34" charset="0"/>
              </a:rPr>
              <a:t>LangChain</a:t>
            </a:r>
            <a:endParaRPr lang="en-IN" dirty="0">
              <a:latin typeface="Calibri" panose="020F0502020204030204" pitchFamily="34" charset="0"/>
              <a:ea typeface="Calibri" panose="020F0502020204030204" pitchFamily="34" charset="0"/>
              <a:cs typeface="Calibri" panose="020F0502020204030204" pitchFamily="34" charset="0"/>
            </a:endParaRPr>
          </a:p>
        </p:txBody>
      </p:sp>
      <p:sp>
        <p:nvSpPr>
          <p:cNvPr id="7" name="Title 1">
            <a:extLst>
              <a:ext uri="{FF2B5EF4-FFF2-40B4-BE49-F238E27FC236}">
                <a16:creationId xmlns:a16="http://schemas.microsoft.com/office/drawing/2014/main" id="{C6A00863-DA3F-105D-58A1-56D3E002C73E}"/>
              </a:ext>
            </a:extLst>
          </p:cNvPr>
          <p:cNvSpPr>
            <a:spLocks noGrp="1"/>
          </p:cNvSpPr>
          <p:nvPr>
            <p:ph type="title"/>
          </p:nvPr>
        </p:nvSpPr>
        <p:spPr>
          <a:xfrm>
            <a:off x="329096" y="-22646"/>
            <a:ext cx="10515600" cy="1325563"/>
          </a:xfrm>
        </p:spPr>
        <p:txBody>
          <a:bodyPr/>
          <a:lstStyle/>
          <a:p>
            <a:r>
              <a:rPr lang="en-US" sz="3200" dirty="0"/>
              <a:t>Batch</a:t>
            </a:r>
            <a:endParaRPr lang="en-IN" dirty="0"/>
          </a:p>
        </p:txBody>
      </p:sp>
    </p:spTree>
    <p:extLst>
      <p:ext uri="{BB962C8B-B14F-4D97-AF65-F5344CB8AC3E}">
        <p14:creationId xmlns:p14="http://schemas.microsoft.com/office/powerpoint/2010/main" val="18900935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A8838570-BC73-743E-4B7F-98C2645322B3}"/>
              </a:ext>
            </a:extLst>
          </p:cNvPr>
          <p:cNvGraphicFramePr>
            <a:graphicFrameLocks noGrp="1"/>
          </p:cNvGraphicFramePr>
          <p:nvPr>
            <p:extLst>
              <p:ext uri="{D42A27DB-BD31-4B8C-83A1-F6EECF244321}">
                <p14:modId xmlns:p14="http://schemas.microsoft.com/office/powerpoint/2010/main" val="4280675327"/>
              </p:ext>
            </p:extLst>
          </p:nvPr>
        </p:nvGraphicFramePr>
        <p:xfrm>
          <a:off x="1198419" y="562004"/>
          <a:ext cx="9795162" cy="3837276"/>
        </p:xfrm>
        <a:graphic>
          <a:graphicData uri="http://schemas.openxmlformats.org/drawingml/2006/table">
            <a:tbl>
              <a:tblPr firstRow="1" bandRow="1">
                <a:tableStyleId>{5C22544A-7EE6-4342-B048-85BDC9FD1C3A}</a:tableStyleId>
              </a:tblPr>
              <a:tblGrid>
                <a:gridCol w="3265054">
                  <a:extLst>
                    <a:ext uri="{9D8B030D-6E8A-4147-A177-3AD203B41FA5}">
                      <a16:colId xmlns:a16="http://schemas.microsoft.com/office/drawing/2014/main" val="2749867237"/>
                    </a:ext>
                  </a:extLst>
                </a:gridCol>
                <a:gridCol w="3265054">
                  <a:extLst>
                    <a:ext uri="{9D8B030D-6E8A-4147-A177-3AD203B41FA5}">
                      <a16:colId xmlns:a16="http://schemas.microsoft.com/office/drawing/2014/main" val="3862913735"/>
                    </a:ext>
                  </a:extLst>
                </a:gridCol>
                <a:gridCol w="3265054">
                  <a:extLst>
                    <a:ext uri="{9D8B030D-6E8A-4147-A177-3AD203B41FA5}">
                      <a16:colId xmlns:a16="http://schemas.microsoft.com/office/drawing/2014/main" val="1952502036"/>
                    </a:ext>
                  </a:extLst>
                </a:gridCol>
              </a:tblGrid>
              <a:tr h="639546">
                <a:tc>
                  <a:txBody>
                    <a:bodyPr/>
                    <a:lstStyle/>
                    <a:p>
                      <a:pPr algn="ctr" fontAlgn="b"/>
                      <a:r>
                        <a:rPr lang="en-IN" sz="1800" b="1" dirty="0">
                          <a:effectLst/>
                        </a:rPr>
                        <a:t>Aspect</a:t>
                      </a:r>
                    </a:p>
                  </a:txBody>
                  <a:tcPr anchor="ctr"/>
                </a:tc>
                <a:tc>
                  <a:txBody>
                    <a:bodyPr/>
                    <a:lstStyle/>
                    <a:p>
                      <a:pPr algn="ctr" fontAlgn="b"/>
                      <a:r>
                        <a:rPr lang="en-IN" sz="1800" b="1" dirty="0" err="1">
                          <a:effectLst/>
                        </a:rPr>
                        <a:t>LangChain</a:t>
                      </a:r>
                      <a:endParaRPr lang="en-IN" sz="1800" b="1" dirty="0">
                        <a:effectLst/>
                      </a:endParaRPr>
                    </a:p>
                  </a:txBody>
                  <a:tcPr anchor="ctr"/>
                </a:tc>
                <a:tc>
                  <a:txBody>
                    <a:bodyPr/>
                    <a:lstStyle/>
                    <a:p>
                      <a:pPr algn="ctr" fontAlgn="b"/>
                      <a:r>
                        <a:rPr lang="en-IN" sz="1800" b="1" dirty="0">
                          <a:effectLst/>
                        </a:rPr>
                        <a:t>Native Libraries</a:t>
                      </a:r>
                    </a:p>
                  </a:txBody>
                  <a:tcPr anchor="ctr"/>
                </a:tc>
                <a:extLst>
                  <a:ext uri="{0D108BD9-81ED-4DB2-BD59-A6C34878D82A}">
                    <a16:rowId xmlns:a16="http://schemas.microsoft.com/office/drawing/2014/main" val="481051330"/>
                  </a:ext>
                </a:extLst>
              </a:tr>
              <a:tr h="639546">
                <a:tc>
                  <a:txBody>
                    <a:bodyPr/>
                    <a:lstStyle/>
                    <a:p>
                      <a:pPr algn="ctr" fontAlgn="base"/>
                      <a:r>
                        <a:rPr lang="en-IN">
                          <a:effectLst/>
                        </a:rPr>
                        <a:t>Ease of Use</a:t>
                      </a:r>
                    </a:p>
                  </a:txBody>
                  <a:tcPr anchor="ctr"/>
                </a:tc>
                <a:tc>
                  <a:txBody>
                    <a:bodyPr/>
                    <a:lstStyle/>
                    <a:p>
                      <a:pPr algn="ctr" fontAlgn="base"/>
                      <a:r>
                        <a:rPr lang="en-IN">
                          <a:effectLst/>
                        </a:rPr>
                        <a:t>High</a:t>
                      </a:r>
                    </a:p>
                  </a:txBody>
                  <a:tcPr anchor="ctr"/>
                </a:tc>
                <a:tc>
                  <a:txBody>
                    <a:bodyPr/>
                    <a:lstStyle/>
                    <a:p>
                      <a:pPr algn="ctr" fontAlgn="base"/>
                      <a:r>
                        <a:rPr lang="en-IN">
                          <a:effectLst/>
                        </a:rPr>
                        <a:t>Medium</a:t>
                      </a:r>
                    </a:p>
                  </a:txBody>
                  <a:tcPr anchor="ctr"/>
                </a:tc>
                <a:extLst>
                  <a:ext uri="{0D108BD9-81ED-4DB2-BD59-A6C34878D82A}">
                    <a16:rowId xmlns:a16="http://schemas.microsoft.com/office/drawing/2014/main" val="3233102408"/>
                  </a:ext>
                </a:extLst>
              </a:tr>
              <a:tr h="639546">
                <a:tc>
                  <a:txBody>
                    <a:bodyPr/>
                    <a:lstStyle/>
                    <a:p>
                      <a:pPr algn="ctr" fontAlgn="base"/>
                      <a:r>
                        <a:rPr lang="en-IN">
                          <a:effectLst/>
                        </a:rPr>
                        <a:t>Flexibility</a:t>
                      </a:r>
                    </a:p>
                  </a:txBody>
                  <a:tcPr anchor="ctr"/>
                </a:tc>
                <a:tc>
                  <a:txBody>
                    <a:bodyPr/>
                    <a:lstStyle/>
                    <a:p>
                      <a:pPr algn="ctr" fontAlgn="base"/>
                      <a:r>
                        <a:rPr lang="en-IN">
                          <a:effectLst/>
                        </a:rPr>
                        <a:t>Medium</a:t>
                      </a:r>
                    </a:p>
                  </a:txBody>
                  <a:tcPr anchor="ctr"/>
                </a:tc>
                <a:tc>
                  <a:txBody>
                    <a:bodyPr/>
                    <a:lstStyle/>
                    <a:p>
                      <a:pPr algn="ctr" fontAlgn="base"/>
                      <a:r>
                        <a:rPr lang="en-IN">
                          <a:effectLst/>
                        </a:rPr>
                        <a:t>High</a:t>
                      </a:r>
                    </a:p>
                  </a:txBody>
                  <a:tcPr anchor="ctr"/>
                </a:tc>
                <a:extLst>
                  <a:ext uri="{0D108BD9-81ED-4DB2-BD59-A6C34878D82A}">
                    <a16:rowId xmlns:a16="http://schemas.microsoft.com/office/drawing/2014/main" val="3775894372"/>
                  </a:ext>
                </a:extLst>
              </a:tr>
              <a:tr h="639546">
                <a:tc>
                  <a:txBody>
                    <a:bodyPr/>
                    <a:lstStyle/>
                    <a:p>
                      <a:pPr algn="ctr" fontAlgn="base"/>
                      <a:r>
                        <a:rPr lang="en-IN">
                          <a:effectLst/>
                        </a:rPr>
                        <a:t>Performance</a:t>
                      </a:r>
                    </a:p>
                  </a:txBody>
                  <a:tcPr anchor="ctr"/>
                </a:tc>
                <a:tc>
                  <a:txBody>
                    <a:bodyPr/>
                    <a:lstStyle/>
                    <a:p>
                      <a:pPr algn="ctr" fontAlgn="base"/>
                      <a:r>
                        <a:rPr lang="en-IN">
                          <a:effectLst/>
                        </a:rPr>
                        <a:t>Good</a:t>
                      </a:r>
                    </a:p>
                  </a:txBody>
                  <a:tcPr anchor="ctr"/>
                </a:tc>
                <a:tc>
                  <a:txBody>
                    <a:bodyPr/>
                    <a:lstStyle/>
                    <a:p>
                      <a:pPr algn="ctr" fontAlgn="base"/>
                      <a:r>
                        <a:rPr lang="en-IN">
                          <a:effectLst/>
                        </a:rPr>
                        <a:t>Excellent</a:t>
                      </a:r>
                    </a:p>
                  </a:txBody>
                  <a:tcPr anchor="ctr"/>
                </a:tc>
                <a:extLst>
                  <a:ext uri="{0D108BD9-81ED-4DB2-BD59-A6C34878D82A}">
                    <a16:rowId xmlns:a16="http://schemas.microsoft.com/office/drawing/2014/main" val="3798976304"/>
                  </a:ext>
                </a:extLst>
              </a:tr>
              <a:tr h="639546">
                <a:tc>
                  <a:txBody>
                    <a:bodyPr/>
                    <a:lstStyle/>
                    <a:p>
                      <a:pPr algn="ctr" fontAlgn="base"/>
                      <a:r>
                        <a:rPr lang="en-IN">
                          <a:effectLst/>
                        </a:rPr>
                        <a:t>Feature Updates</a:t>
                      </a:r>
                    </a:p>
                  </a:txBody>
                  <a:tcPr anchor="ctr"/>
                </a:tc>
                <a:tc>
                  <a:txBody>
                    <a:bodyPr/>
                    <a:lstStyle/>
                    <a:p>
                      <a:pPr algn="ctr" fontAlgn="base"/>
                      <a:r>
                        <a:rPr lang="en-IN">
                          <a:effectLst/>
                        </a:rPr>
                        <a:t>May lag behind</a:t>
                      </a:r>
                    </a:p>
                  </a:txBody>
                  <a:tcPr anchor="ctr"/>
                </a:tc>
                <a:tc>
                  <a:txBody>
                    <a:bodyPr/>
                    <a:lstStyle/>
                    <a:p>
                      <a:pPr algn="ctr" fontAlgn="base"/>
                      <a:r>
                        <a:rPr lang="en-IN" dirty="0">
                          <a:effectLst/>
                        </a:rPr>
                        <a:t>Immediate access</a:t>
                      </a:r>
                    </a:p>
                  </a:txBody>
                  <a:tcPr anchor="ctr"/>
                </a:tc>
                <a:extLst>
                  <a:ext uri="{0D108BD9-81ED-4DB2-BD59-A6C34878D82A}">
                    <a16:rowId xmlns:a16="http://schemas.microsoft.com/office/drawing/2014/main" val="1183673051"/>
                  </a:ext>
                </a:extLst>
              </a:tr>
              <a:tr h="639546">
                <a:tc>
                  <a:txBody>
                    <a:bodyPr/>
                    <a:lstStyle/>
                    <a:p>
                      <a:pPr algn="ctr" fontAlgn="base"/>
                      <a:r>
                        <a:rPr lang="en-IN">
                          <a:effectLst/>
                        </a:rPr>
                        <a:t>Community Support</a:t>
                      </a:r>
                    </a:p>
                  </a:txBody>
                  <a:tcPr anchor="ctr"/>
                </a:tc>
                <a:tc>
                  <a:txBody>
                    <a:bodyPr/>
                    <a:lstStyle/>
                    <a:p>
                      <a:pPr algn="ctr" fontAlgn="base"/>
                      <a:r>
                        <a:rPr lang="en-IN">
                          <a:effectLst/>
                        </a:rPr>
                        <a:t>Active and growing</a:t>
                      </a:r>
                    </a:p>
                  </a:txBody>
                  <a:tcPr anchor="ctr"/>
                </a:tc>
                <a:tc>
                  <a:txBody>
                    <a:bodyPr/>
                    <a:lstStyle/>
                    <a:p>
                      <a:pPr algn="ctr" fontAlgn="base"/>
                      <a:r>
                        <a:rPr lang="en-IN" dirty="0">
                          <a:effectLst/>
                        </a:rPr>
                        <a:t>Varies by provider</a:t>
                      </a:r>
                    </a:p>
                  </a:txBody>
                  <a:tcPr anchor="ctr"/>
                </a:tc>
                <a:extLst>
                  <a:ext uri="{0D108BD9-81ED-4DB2-BD59-A6C34878D82A}">
                    <a16:rowId xmlns:a16="http://schemas.microsoft.com/office/drawing/2014/main" val="3660148341"/>
                  </a:ext>
                </a:extLst>
              </a:tr>
            </a:tbl>
          </a:graphicData>
        </a:graphic>
      </p:graphicFrame>
    </p:spTree>
    <p:extLst>
      <p:ext uri="{BB962C8B-B14F-4D97-AF65-F5344CB8AC3E}">
        <p14:creationId xmlns:p14="http://schemas.microsoft.com/office/powerpoint/2010/main" val="9559508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7"/>
          <p:cNvPicPr preferRelativeResize="0"/>
          <p:nvPr/>
        </p:nvPicPr>
        <p:blipFill rotWithShape="1">
          <a:blip r:embed="rId3">
            <a:alphaModFix/>
          </a:blip>
          <a:srcRect/>
          <a:stretch/>
        </p:blipFill>
        <p:spPr>
          <a:xfrm>
            <a:off x="-7620" y="0"/>
            <a:ext cx="12199620" cy="6865618"/>
          </a:xfrm>
          <a:prstGeom prst="rect">
            <a:avLst/>
          </a:prstGeom>
          <a:noFill/>
          <a:ln>
            <a:noFill/>
          </a:ln>
        </p:spPr>
      </p:pic>
      <p:sp>
        <p:nvSpPr>
          <p:cNvPr id="105" name="Google Shape;105;p7"/>
          <p:cNvSpPr txBox="1">
            <a:spLocks noGrp="1"/>
          </p:cNvSpPr>
          <p:nvPr>
            <p:ph type="title"/>
          </p:nvPr>
        </p:nvSpPr>
        <p:spPr>
          <a:xfrm>
            <a:off x="357326" y="3195006"/>
            <a:ext cx="7262700" cy="511422"/>
          </a:xfrm>
          <a:prstGeom prst="rect">
            <a:avLst/>
          </a:prstGeom>
          <a:noFill/>
          <a:ln>
            <a:noFill/>
          </a:ln>
        </p:spPr>
        <p:txBody>
          <a:bodyPr spcFirstLastPara="1" wrap="square" lIns="0" tIns="12700" rIns="0" bIns="0" anchor="ctr" anchorCtr="0">
            <a:spAutoFit/>
          </a:bodyPr>
          <a:lstStyle/>
          <a:p>
            <a:pPr marL="12700" lvl="0" indent="0" algn="l" rtl="0">
              <a:lnSpc>
                <a:spcPct val="90000"/>
              </a:lnSpc>
              <a:spcBef>
                <a:spcPts val="0"/>
              </a:spcBef>
              <a:spcAft>
                <a:spcPts val="0"/>
              </a:spcAft>
              <a:buClr>
                <a:schemeClr val="lt1"/>
              </a:buClr>
              <a:buSzPts val="3600"/>
              <a:buFont typeface="Play"/>
              <a:buNone/>
            </a:pPr>
            <a:r>
              <a:rPr lang="en-US" sz="3600" b="1" dirty="0">
                <a:solidFill>
                  <a:schemeClr val="lt1"/>
                </a:solidFill>
                <a:latin typeface="Arial"/>
                <a:ea typeface="Arial"/>
                <a:cs typeface="Arial"/>
                <a:sym typeface="Arial"/>
              </a:rPr>
              <a:t>LLM APIs</a:t>
            </a:r>
            <a:endParaRPr sz="3600" dirty="0">
              <a:solidFill>
                <a:schemeClr val="lt1"/>
              </a:solidFill>
              <a:latin typeface="Arial"/>
              <a:ea typeface="Arial"/>
              <a:cs typeface="Arial"/>
              <a:sym typeface="Arial"/>
            </a:endParaRPr>
          </a:p>
        </p:txBody>
      </p:sp>
      <p:pic>
        <p:nvPicPr>
          <p:cNvPr id="106" name="Google Shape;106;p7"/>
          <p:cNvPicPr preferRelativeResize="0"/>
          <p:nvPr/>
        </p:nvPicPr>
        <p:blipFill rotWithShape="1">
          <a:blip r:embed="rId4">
            <a:alphaModFix/>
          </a:blip>
          <a:srcRect/>
          <a:stretch/>
        </p:blipFill>
        <p:spPr>
          <a:xfrm>
            <a:off x="9055607" y="167639"/>
            <a:ext cx="2779776" cy="624840"/>
          </a:xfrm>
          <a:prstGeom prst="rect">
            <a:avLst/>
          </a:prstGeom>
          <a:noFill/>
          <a:ln>
            <a:noFill/>
          </a:ln>
        </p:spPr>
      </p:pic>
    </p:spTree>
    <p:extLst>
      <p:ext uri="{BB962C8B-B14F-4D97-AF65-F5344CB8AC3E}">
        <p14:creationId xmlns:p14="http://schemas.microsoft.com/office/powerpoint/2010/main" val="35602377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C8FB2EF-21B1-E51D-8BE5-7164DF25A5E0}"/>
              </a:ext>
            </a:extLst>
          </p:cNvPr>
          <p:cNvSpPr>
            <a:spLocks noGrp="1"/>
          </p:cNvSpPr>
          <p:nvPr>
            <p:ph type="body" sz="quarter" idx="13"/>
          </p:nvPr>
        </p:nvSpPr>
        <p:spPr>
          <a:xfrm>
            <a:off x="838200" y="753979"/>
            <a:ext cx="10515600" cy="5332496"/>
          </a:xfrm>
        </p:spPr>
        <p:txBody>
          <a:bodyPr/>
          <a:lstStyle/>
          <a:p>
            <a:r>
              <a:rPr lang="en-US" dirty="0"/>
              <a:t>The most common LLM composition is:</a:t>
            </a:r>
          </a:p>
          <a:p>
            <a:pPr marL="50800" indent="0">
              <a:buNone/>
            </a:pPr>
            <a:endParaRPr lang="en-IN" dirty="0"/>
          </a:p>
        </p:txBody>
      </p:sp>
      <p:graphicFrame>
        <p:nvGraphicFramePr>
          <p:cNvPr id="4" name="Diagram 3">
            <a:extLst>
              <a:ext uri="{FF2B5EF4-FFF2-40B4-BE49-F238E27FC236}">
                <a16:creationId xmlns:a16="http://schemas.microsoft.com/office/drawing/2014/main" id="{C6692966-3451-8813-227B-D39016560E4B}"/>
              </a:ext>
            </a:extLst>
          </p:cNvPr>
          <p:cNvGraphicFramePr/>
          <p:nvPr>
            <p:extLst>
              <p:ext uri="{D42A27DB-BD31-4B8C-83A1-F6EECF244321}">
                <p14:modId xmlns:p14="http://schemas.microsoft.com/office/powerpoint/2010/main" val="3885058581"/>
              </p:ext>
            </p:extLst>
          </p:nvPr>
        </p:nvGraphicFramePr>
        <p:xfrm>
          <a:off x="2032000" y="2017295"/>
          <a:ext cx="8128000" cy="22779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929941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AC105-DCCA-1183-F558-16A9A6748C33}"/>
              </a:ext>
            </a:extLst>
          </p:cNvPr>
          <p:cNvSpPr>
            <a:spLocks noGrp="1"/>
          </p:cNvSpPr>
          <p:nvPr>
            <p:ph type="title"/>
          </p:nvPr>
        </p:nvSpPr>
        <p:spPr/>
        <p:txBody>
          <a:bodyPr/>
          <a:lstStyle/>
          <a:p>
            <a:r>
              <a:rPr lang="en-US" dirty="0" err="1"/>
              <a:t>ChatModels</a:t>
            </a:r>
            <a:endParaRPr lang="en-IN" dirty="0"/>
          </a:p>
        </p:txBody>
      </p:sp>
      <p:sp>
        <p:nvSpPr>
          <p:cNvPr id="3" name="Text Placeholder 2">
            <a:extLst>
              <a:ext uri="{FF2B5EF4-FFF2-40B4-BE49-F238E27FC236}">
                <a16:creationId xmlns:a16="http://schemas.microsoft.com/office/drawing/2014/main" id="{10E64C4A-7FBE-187B-D87E-E2C1B7F55DD5}"/>
              </a:ext>
            </a:extLst>
          </p:cNvPr>
          <p:cNvSpPr>
            <a:spLocks noGrp="1"/>
          </p:cNvSpPr>
          <p:nvPr>
            <p:ph type="body" sz="quarter" idx="13"/>
          </p:nvPr>
        </p:nvSpPr>
        <p:spPr/>
        <p:txBody>
          <a:bodyPr/>
          <a:lstStyle/>
          <a:p>
            <a:r>
              <a:rPr lang="en-US" dirty="0"/>
              <a:t>Chat models are specifically designed for engaging in conversations.</a:t>
            </a:r>
          </a:p>
          <a:p>
            <a:r>
              <a:rPr lang="en-US" dirty="0"/>
              <a:t>Chat models have a different interface compared to pure text completion models, as their provider APIs require a list of chat messages as input and return an AI message as output, rather than</a:t>
            </a:r>
            <a:r>
              <a:rPr lang="en-US" sz="2800" b="0" i="0" dirty="0">
                <a:solidFill>
                  <a:srgbClr val="1C1E21"/>
                </a:solidFill>
                <a:effectLst/>
                <a:latin typeface="Public Sans"/>
              </a:rPr>
              <a:t> using a “text in, text out” API.</a:t>
            </a:r>
            <a:endParaRPr lang="en-US" dirty="0"/>
          </a:p>
          <a:p>
            <a:r>
              <a:rPr lang="en-US" dirty="0"/>
              <a:t>GPT-4 / Claude-2 are implemented as </a:t>
            </a:r>
            <a:r>
              <a:rPr lang="en-US" dirty="0" err="1"/>
              <a:t>ChatModels</a:t>
            </a:r>
            <a:r>
              <a:rPr lang="en-US" dirty="0"/>
              <a:t>.</a:t>
            </a:r>
            <a:endParaRPr lang="en-IN" dirty="0"/>
          </a:p>
        </p:txBody>
      </p:sp>
    </p:spTree>
    <p:extLst>
      <p:ext uri="{BB962C8B-B14F-4D97-AF65-F5344CB8AC3E}">
        <p14:creationId xmlns:p14="http://schemas.microsoft.com/office/powerpoint/2010/main" val="28563466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F293D-1CC9-111A-F066-EBED2108A327}"/>
              </a:ext>
            </a:extLst>
          </p:cNvPr>
          <p:cNvSpPr>
            <a:spLocks noGrp="1"/>
          </p:cNvSpPr>
          <p:nvPr>
            <p:ph type="title"/>
          </p:nvPr>
        </p:nvSpPr>
        <p:spPr/>
        <p:txBody>
          <a:bodyPr/>
          <a:lstStyle/>
          <a:p>
            <a:r>
              <a:rPr lang="en-US" dirty="0"/>
              <a:t>LLMs</a:t>
            </a:r>
            <a:endParaRPr lang="en-IN" dirty="0"/>
          </a:p>
        </p:txBody>
      </p:sp>
      <p:sp>
        <p:nvSpPr>
          <p:cNvPr id="3" name="Text Placeholder 2">
            <a:extLst>
              <a:ext uri="{FF2B5EF4-FFF2-40B4-BE49-F238E27FC236}">
                <a16:creationId xmlns:a16="http://schemas.microsoft.com/office/drawing/2014/main" id="{E5E4984D-303B-CA26-E458-DA6867695A05}"/>
              </a:ext>
            </a:extLst>
          </p:cNvPr>
          <p:cNvSpPr>
            <a:spLocks noGrp="1"/>
          </p:cNvSpPr>
          <p:nvPr>
            <p:ph type="body" sz="quarter" idx="13"/>
          </p:nvPr>
        </p:nvSpPr>
        <p:spPr/>
        <p:txBody>
          <a:bodyPr/>
          <a:lstStyle/>
          <a:p>
            <a:r>
              <a:rPr lang="en-US" dirty="0"/>
              <a:t>Large language models (LLMs) in </a:t>
            </a:r>
            <a:r>
              <a:rPr lang="en-US" dirty="0" err="1"/>
              <a:t>LangChain</a:t>
            </a:r>
            <a:r>
              <a:rPr lang="en-US" dirty="0"/>
              <a:t> are specifically designed for pure text completion tasks.</a:t>
            </a:r>
          </a:p>
          <a:p>
            <a:r>
              <a:rPr lang="en-US" dirty="0"/>
              <a:t> LLMs utilize APIs that accept a string prompt as input and produce a string completion as output.</a:t>
            </a:r>
          </a:p>
          <a:p>
            <a:r>
              <a:rPr lang="en-US" dirty="0"/>
              <a:t>GPT-3 is implemented as LLM.</a:t>
            </a:r>
            <a:endParaRPr lang="en-IN" dirty="0"/>
          </a:p>
        </p:txBody>
      </p:sp>
    </p:spTree>
    <p:extLst>
      <p:ext uri="{BB962C8B-B14F-4D97-AF65-F5344CB8AC3E}">
        <p14:creationId xmlns:p14="http://schemas.microsoft.com/office/powerpoint/2010/main" val="23056128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5B149-9117-B1A8-1D51-4DCCDF5452E1}"/>
              </a:ext>
            </a:extLst>
          </p:cNvPr>
          <p:cNvSpPr>
            <a:spLocks noGrp="1"/>
          </p:cNvSpPr>
          <p:nvPr>
            <p:ph type="title"/>
          </p:nvPr>
        </p:nvSpPr>
        <p:spPr/>
        <p:txBody>
          <a:bodyPr/>
          <a:lstStyle/>
          <a:p>
            <a:r>
              <a:rPr lang="en-US" dirty="0"/>
              <a:t>Prompt Template</a:t>
            </a:r>
            <a:endParaRPr lang="en-IN" dirty="0"/>
          </a:p>
        </p:txBody>
      </p:sp>
      <p:sp>
        <p:nvSpPr>
          <p:cNvPr id="3" name="Text Placeholder 2">
            <a:extLst>
              <a:ext uri="{FF2B5EF4-FFF2-40B4-BE49-F238E27FC236}">
                <a16:creationId xmlns:a16="http://schemas.microsoft.com/office/drawing/2014/main" id="{4EB7D4DC-E7F0-11D8-5AC4-511E657A29FB}"/>
              </a:ext>
            </a:extLst>
          </p:cNvPr>
          <p:cNvSpPr>
            <a:spLocks noGrp="1"/>
          </p:cNvSpPr>
          <p:nvPr>
            <p:ph type="body" sz="quarter" idx="13"/>
          </p:nvPr>
        </p:nvSpPr>
        <p:spPr/>
        <p:txBody>
          <a:bodyPr/>
          <a:lstStyle/>
          <a:p>
            <a:r>
              <a:rPr lang="en-US" dirty="0"/>
              <a:t>A </a:t>
            </a:r>
            <a:r>
              <a:rPr lang="en-US" dirty="0" err="1"/>
              <a:t>PromptTemplate</a:t>
            </a:r>
            <a:r>
              <a:rPr lang="en-US" dirty="0"/>
              <a:t> is a template that defines the structure and format of a prompt used to query a language model. It serves as a blueprint for generating prompts that the language model can understand and interpret.</a:t>
            </a:r>
          </a:p>
          <a:p>
            <a:r>
              <a:rPr lang="en-US" dirty="0" err="1"/>
              <a:t>PromptTemplates</a:t>
            </a:r>
            <a:r>
              <a:rPr lang="en-US" dirty="0"/>
              <a:t> allow for flexible prompt generation by incorporating placeholders that can be dynamically replaced with specific values during query time.</a:t>
            </a:r>
            <a:endParaRPr lang="en-IN" dirty="0"/>
          </a:p>
        </p:txBody>
      </p:sp>
    </p:spTree>
    <p:extLst>
      <p:ext uri="{BB962C8B-B14F-4D97-AF65-F5344CB8AC3E}">
        <p14:creationId xmlns:p14="http://schemas.microsoft.com/office/powerpoint/2010/main" val="13632509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5B149-9117-B1A8-1D51-4DCCDF5452E1}"/>
              </a:ext>
            </a:extLst>
          </p:cNvPr>
          <p:cNvSpPr>
            <a:spLocks noGrp="1"/>
          </p:cNvSpPr>
          <p:nvPr>
            <p:ph type="title"/>
          </p:nvPr>
        </p:nvSpPr>
        <p:spPr/>
        <p:txBody>
          <a:bodyPr/>
          <a:lstStyle/>
          <a:p>
            <a:r>
              <a:rPr lang="en-US" dirty="0" err="1"/>
              <a:t>ChatPrompt</a:t>
            </a:r>
            <a:r>
              <a:rPr lang="en-US" dirty="0"/>
              <a:t> Template</a:t>
            </a:r>
            <a:endParaRPr lang="en-IN" dirty="0"/>
          </a:p>
        </p:txBody>
      </p:sp>
      <p:sp>
        <p:nvSpPr>
          <p:cNvPr id="3" name="Text Placeholder 2">
            <a:extLst>
              <a:ext uri="{FF2B5EF4-FFF2-40B4-BE49-F238E27FC236}">
                <a16:creationId xmlns:a16="http://schemas.microsoft.com/office/drawing/2014/main" id="{4EB7D4DC-E7F0-11D8-5AC4-511E657A29FB}"/>
              </a:ext>
            </a:extLst>
          </p:cNvPr>
          <p:cNvSpPr>
            <a:spLocks noGrp="1"/>
          </p:cNvSpPr>
          <p:nvPr>
            <p:ph type="body" sz="quarter" idx="13"/>
          </p:nvPr>
        </p:nvSpPr>
        <p:spPr/>
        <p:txBody>
          <a:bodyPr/>
          <a:lstStyle/>
          <a:p>
            <a:r>
              <a:rPr lang="en-US" dirty="0" err="1"/>
              <a:t>ChatPromptTemplate</a:t>
            </a:r>
            <a:r>
              <a:rPr lang="en-US" dirty="0"/>
              <a:t> is used to create a list of </a:t>
            </a:r>
            <a:r>
              <a:rPr lang="en-US" dirty="0" err="1"/>
              <a:t>ChatMessageTemplates</a:t>
            </a:r>
            <a:r>
              <a:rPr lang="en-US" dirty="0"/>
              <a:t> to be fed to a </a:t>
            </a:r>
            <a:r>
              <a:rPr lang="en-US" dirty="0" err="1"/>
              <a:t>ChatModel</a:t>
            </a:r>
            <a:r>
              <a:rPr lang="en-US" dirty="0"/>
              <a:t>.</a:t>
            </a:r>
          </a:p>
          <a:p>
            <a:r>
              <a:rPr lang="en-US" dirty="0"/>
              <a:t>Each </a:t>
            </a:r>
            <a:r>
              <a:rPr lang="en-US" dirty="0" err="1"/>
              <a:t>ChatMessageTemplate</a:t>
            </a:r>
            <a:r>
              <a:rPr lang="en-US" dirty="0"/>
              <a:t> has instructions on how to format the message, including its role and content.</a:t>
            </a:r>
            <a:endParaRPr lang="en-IN" dirty="0"/>
          </a:p>
        </p:txBody>
      </p:sp>
      <p:sp>
        <p:nvSpPr>
          <p:cNvPr id="7" name="Title 1">
            <a:extLst>
              <a:ext uri="{FF2B5EF4-FFF2-40B4-BE49-F238E27FC236}">
                <a16:creationId xmlns:a16="http://schemas.microsoft.com/office/drawing/2014/main" id="{88DC0240-13B8-C64E-3C26-9BBED89E7010}"/>
              </a:ext>
            </a:extLst>
          </p:cNvPr>
          <p:cNvSpPr txBox="1">
            <a:spLocks/>
          </p:cNvSpPr>
          <p:nvPr/>
        </p:nvSpPr>
        <p:spPr>
          <a:xfrm>
            <a:off x="838200" y="3662877"/>
            <a:ext cx="10515600" cy="814319"/>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800" dirty="0"/>
              <a:t>Messages</a:t>
            </a:r>
            <a:endParaRPr lang="en-IN" dirty="0"/>
          </a:p>
        </p:txBody>
      </p:sp>
      <p:sp>
        <p:nvSpPr>
          <p:cNvPr id="8" name="TextBox 7">
            <a:extLst>
              <a:ext uri="{FF2B5EF4-FFF2-40B4-BE49-F238E27FC236}">
                <a16:creationId xmlns:a16="http://schemas.microsoft.com/office/drawing/2014/main" id="{B95DE347-3207-B047-CC6B-75F58EE013DD}"/>
              </a:ext>
            </a:extLst>
          </p:cNvPr>
          <p:cNvSpPr txBox="1"/>
          <p:nvPr/>
        </p:nvSpPr>
        <p:spPr>
          <a:xfrm>
            <a:off x="838200" y="4477196"/>
            <a:ext cx="10515600" cy="1323439"/>
          </a:xfrm>
          <a:prstGeom prst="rect">
            <a:avLst/>
          </a:prstGeom>
          <a:noFill/>
        </p:spPr>
        <p:txBody>
          <a:bodyPr wrap="square">
            <a:spAutoFit/>
          </a:bodyPr>
          <a:lstStyle/>
          <a:p>
            <a:pPr marL="285750" indent="-285750">
              <a:buFont typeface="Arial" panose="020B0604020202020204" pitchFamily="34" charset="0"/>
              <a:buChar char="•"/>
            </a:pPr>
            <a:r>
              <a:rPr lang="en-US" sz="2000" dirty="0" err="1">
                <a:solidFill>
                  <a:srgbClr val="1C1E21"/>
                </a:solidFill>
                <a:latin typeface="Public Sans"/>
              </a:rPr>
              <a:t>AIMessage</a:t>
            </a:r>
            <a:r>
              <a:rPr lang="en-US" sz="2000" dirty="0">
                <a:solidFill>
                  <a:srgbClr val="1C1E21"/>
                </a:solidFill>
                <a:latin typeface="Public Sans"/>
              </a:rPr>
              <a:t> - This represents a message from the model.</a:t>
            </a:r>
          </a:p>
          <a:p>
            <a:pPr marL="285750" indent="-285750">
              <a:buFont typeface="Arial" panose="020B0604020202020204" pitchFamily="34" charset="0"/>
              <a:buChar char="•"/>
            </a:pPr>
            <a:r>
              <a:rPr lang="en-US" sz="2000" dirty="0" err="1">
                <a:solidFill>
                  <a:srgbClr val="1C1E21"/>
                </a:solidFill>
                <a:latin typeface="Public Sans"/>
              </a:rPr>
              <a:t>HumanMessage</a:t>
            </a:r>
            <a:r>
              <a:rPr lang="en-US" sz="2000" dirty="0">
                <a:solidFill>
                  <a:srgbClr val="1C1E21"/>
                </a:solidFill>
                <a:latin typeface="Public Sans"/>
              </a:rPr>
              <a:t> - This represents a message from the user. </a:t>
            </a:r>
          </a:p>
          <a:p>
            <a:pPr marL="285750" indent="-285750">
              <a:buFont typeface="Arial" panose="020B0604020202020204" pitchFamily="34" charset="0"/>
              <a:buChar char="•"/>
            </a:pPr>
            <a:r>
              <a:rPr lang="en-US" sz="2000" dirty="0" err="1">
                <a:solidFill>
                  <a:srgbClr val="1C1E21"/>
                </a:solidFill>
                <a:latin typeface="Public Sans"/>
              </a:rPr>
              <a:t>SystemMessage</a:t>
            </a:r>
            <a:r>
              <a:rPr lang="en-US" sz="2000" dirty="0">
                <a:solidFill>
                  <a:srgbClr val="1C1E21"/>
                </a:solidFill>
                <a:latin typeface="Public Sans"/>
              </a:rPr>
              <a:t> - This represents a system message, which tells the model how to behave. This generally only consists of content. Not every model supports this.</a:t>
            </a:r>
            <a:endParaRPr lang="en-IN" sz="2000" dirty="0">
              <a:solidFill>
                <a:srgbClr val="1C1E21"/>
              </a:solidFill>
              <a:latin typeface="Public Sans"/>
            </a:endParaRPr>
          </a:p>
        </p:txBody>
      </p:sp>
    </p:spTree>
    <p:extLst>
      <p:ext uri="{BB962C8B-B14F-4D97-AF65-F5344CB8AC3E}">
        <p14:creationId xmlns:p14="http://schemas.microsoft.com/office/powerpoint/2010/main" val="441177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0451F-BCCD-B9A2-19C7-E1650826537B}"/>
              </a:ext>
            </a:extLst>
          </p:cNvPr>
          <p:cNvSpPr>
            <a:spLocks noGrp="1"/>
          </p:cNvSpPr>
          <p:nvPr>
            <p:ph type="title"/>
          </p:nvPr>
        </p:nvSpPr>
        <p:spPr/>
        <p:txBody>
          <a:bodyPr/>
          <a:lstStyle/>
          <a:p>
            <a:r>
              <a:rPr lang="en-US" dirty="0"/>
              <a:t>Generative AI</a:t>
            </a:r>
            <a:endParaRPr lang="en-IN" dirty="0"/>
          </a:p>
        </p:txBody>
      </p:sp>
      <p:sp>
        <p:nvSpPr>
          <p:cNvPr id="3" name="TextBox 2">
            <a:extLst>
              <a:ext uri="{FF2B5EF4-FFF2-40B4-BE49-F238E27FC236}">
                <a16:creationId xmlns:a16="http://schemas.microsoft.com/office/drawing/2014/main" id="{FA37AC6A-CC67-1B16-84D9-F1CE92757D91}"/>
              </a:ext>
            </a:extLst>
          </p:cNvPr>
          <p:cNvSpPr txBox="1"/>
          <p:nvPr/>
        </p:nvSpPr>
        <p:spPr>
          <a:xfrm>
            <a:off x="838200" y="1569821"/>
            <a:ext cx="10751288" cy="3391762"/>
          </a:xfrm>
          <a:prstGeom prst="rect">
            <a:avLst/>
          </a:prstGeom>
          <a:noFill/>
        </p:spPr>
        <p:txBody>
          <a:bodyPr wrap="square" rtlCol="0">
            <a:spAutoFit/>
          </a:bodyPr>
          <a:lstStyle/>
          <a:p>
            <a:r>
              <a:rPr lang="en-US" dirty="0"/>
              <a:t>Several examples of generative AI models include:</a:t>
            </a:r>
          </a:p>
          <a:p>
            <a:pPr marL="285750" indent="-285750">
              <a:lnSpc>
                <a:spcPct val="250000"/>
              </a:lnSpc>
              <a:buFont typeface="Arial" panose="020B0604020202020204" pitchFamily="34" charset="0"/>
              <a:buChar char="•"/>
            </a:pPr>
            <a:r>
              <a:rPr lang="en-US" dirty="0"/>
              <a:t>GANs – Two neural networks trained together in a competitive setting.</a:t>
            </a:r>
          </a:p>
          <a:p>
            <a:pPr marL="285750" indent="-285750">
              <a:lnSpc>
                <a:spcPct val="250000"/>
              </a:lnSpc>
              <a:buFont typeface="Arial" panose="020B0604020202020204" pitchFamily="34" charset="0"/>
              <a:buChar char="•"/>
            </a:pPr>
            <a:r>
              <a:rPr lang="en-US" dirty="0"/>
              <a:t>VAEs – Learn the underlying distribution of input data and generate new samples from that distribution.</a:t>
            </a:r>
          </a:p>
          <a:p>
            <a:pPr marL="285750" indent="-285750">
              <a:lnSpc>
                <a:spcPct val="250000"/>
              </a:lnSpc>
              <a:buFont typeface="Arial" panose="020B0604020202020204" pitchFamily="34" charset="0"/>
              <a:buChar char="•"/>
            </a:pPr>
            <a:r>
              <a:rPr lang="en-US" dirty="0"/>
              <a:t>RNNs – Neural network architecture used for sequence generation tasks.</a:t>
            </a:r>
          </a:p>
          <a:p>
            <a:pPr marL="285750" indent="-285750">
              <a:lnSpc>
                <a:spcPct val="250000"/>
              </a:lnSpc>
              <a:buFont typeface="Arial" panose="020B0604020202020204" pitchFamily="34" charset="0"/>
              <a:buChar char="•"/>
            </a:pPr>
            <a:r>
              <a:rPr lang="en-US" dirty="0"/>
              <a:t>DCGANs – Variant of GAN’s specifically designed for generating images.</a:t>
            </a:r>
          </a:p>
          <a:p>
            <a:pPr marL="285750" indent="-285750">
              <a:lnSpc>
                <a:spcPct val="150000"/>
              </a:lnSpc>
              <a:buFont typeface="Arial" panose="020B0604020202020204" pitchFamily="34" charset="0"/>
              <a:buChar char="•"/>
            </a:pPr>
            <a:r>
              <a:rPr lang="en-US" dirty="0"/>
              <a:t>Transformers -  Neural network architecture with an attention mechanism that has gained popularity for tasks involving sequential data, such as NLP. Models like GPT (Generative Pre-trained Transformer) have been trained on vast amounts of text data and can generate coherent and contextually relevant text. Large Language Models are built on the transformer architecture.</a:t>
            </a:r>
          </a:p>
        </p:txBody>
      </p:sp>
    </p:spTree>
    <p:extLst>
      <p:ext uri="{BB962C8B-B14F-4D97-AF65-F5344CB8AC3E}">
        <p14:creationId xmlns:p14="http://schemas.microsoft.com/office/powerpoint/2010/main" val="31555392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14F4AA8-147F-5B3D-A298-880430F4576B}"/>
              </a:ext>
            </a:extLst>
          </p:cNvPr>
          <p:cNvSpPr>
            <a:spLocks noGrp="1"/>
          </p:cNvSpPr>
          <p:nvPr>
            <p:ph type="body" sz="quarter" idx="13"/>
          </p:nvPr>
        </p:nvSpPr>
        <p:spPr>
          <a:xfrm>
            <a:off x="767862" y="368933"/>
            <a:ext cx="10515600" cy="4732804"/>
          </a:xfrm>
        </p:spPr>
        <p:txBody>
          <a:bodyPr>
            <a:normAutofit/>
          </a:bodyPr>
          <a:lstStyle/>
          <a:p>
            <a:pPr marL="50800" indent="0">
              <a:buNone/>
            </a:pPr>
            <a:r>
              <a:rPr lang="en-IN" sz="1400" dirty="0">
                <a:latin typeface="Rockwell" panose="02060603020205020403" pitchFamily="18" charset="0"/>
              </a:rPr>
              <a:t>from </a:t>
            </a:r>
            <a:r>
              <a:rPr lang="en-IN" sz="1400" dirty="0" err="1">
                <a:latin typeface="Rockwell" panose="02060603020205020403" pitchFamily="18" charset="0"/>
              </a:rPr>
              <a:t>langchain_core.prompts.chat</a:t>
            </a:r>
            <a:r>
              <a:rPr lang="en-IN" sz="1400" dirty="0">
                <a:latin typeface="Rockwell" panose="02060603020205020403" pitchFamily="18" charset="0"/>
              </a:rPr>
              <a:t> import </a:t>
            </a:r>
            <a:r>
              <a:rPr lang="en-IN" sz="1400" dirty="0" err="1">
                <a:latin typeface="Rockwell" panose="02060603020205020403" pitchFamily="18" charset="0"/>
              </a:rPr>
              <a:t>ChatPromptTemplate</a:t>
            </a:r>
            <a:endParaRPr lang="en-IN" sz="1400" dirty="0">
              <a:latin typeface="Rockwell" panose="02060603020205020403" pitchFamily="18" charset="0"/>
            </a:endParaRPr>
          </a:p>
          <a:p>
            <a:pPr marL="50800" indent="0">
              <a:buNone/>
            </a:pPr>
            <a:r>
              <a:rPr lang="en-IN" sz="1400" dirty="0">
                <a:latin typeface="Rockwell" panose="02060603020205020403" pitchFamily="18" charset="0"/>
              </a:rPr>
              <a:t>from </a:t>
            </a:r>
            <a:r>
              <a:rPr lang="en-IN" sz="1400" dirty="0" err="1">
                <a:latin typeface="Rockwell" panose="02060603020205020403" pitchFamily="18" charset="0"/>
              </a:rPr>
              <a:t>langchain_openai</a:t>
            </a:r>
            <a:r>
              <a:rPr lang="en-IN" sz="1400" dirty="0">
                <a:latin typeface="Rockwell" panose="02060603020205020403" pitchFamily="18" charset="0"/>
              </a:rPr>
              <a:t> import </a:t>
            </a:r>
            <a:r>
              <a:rPr lang="en-IN" sz="1400" dirty="0" err="1">
                <a:latin typeface="Rockwell" panose="02060603020205020403" pitchFamily="18" charset="0"/>
              </a:rPr>
              <a:t>AzureChatOpenAI</a:t>
            </a:r>
            <a:endParaRPr lang="en-IN" sz="1400" dirty="0">
              <a:latin typeface="Rockwell" panose="02060603020205020403" pitchFamily="18" charset="0"/>
            </a:endParaRPr>
          </a:p>
          <a:p>
            <a:pPr marL="50800" indent="0">
              <a:buNone/>
            </a:pPr>
            <a:r>
              <a:rPr lang="en-IN" sz="1400" dirty="0">
                <a:latin typeface="Rockwell" panose="02060603020205020403" pitchFamily="18" charset="0"/>
              </a:rPr>
              <a:t>from </a:t>
            </a:r>
            <a:r>
              <a:rPr lang="en-IN" sz="1400" dirty="0" err="1">
                <a:latin typeface="Rockwell" panose="02060603020205020403" pitchFamily="18" charset="0"/>
              </a:rPr>
              <a:t>langchain_core.output_parsers</a:t>
            </a:r>
            <a:r>
              <a:rPr lang="en-IN" sz="1400" dirty="0">
                <a:latin typeface="Rockwell" panose="02060603020205020403" pitchFamily="18" charset="0"/>
              </a:rPr>
              <a:t> import </a:t>
            </a:r>
            <a:r>
              <a:rPr lang="en-IN" sz="1400" dirty="0" err="1">
                <a:latin typeface="Rockwell" panose="02060603020205020403" pitchFamily="18" charset="0"/>
              </a:rPr>
              <a:t>StrOutputParser</a:t>
            </a:r>
            <a:endParaRPr lang="en-IN" sz="1400" dirty="0">
              <a:latin typeface="Rockwell" panose="02060603020205020403" pitchFamily="18" charset="0"/>
            </a:endParaRPr>
          </a:p>
          <a:p>
            <a:pPr marL="50800" indent="0">
              <a:buNone/>
            </a:pPr>
            <a:endParaRPr lang="en-IN" sz="1400" dirty="0">
              <a:latin typeface="Rockwell" panose="02060603020205020403" pitchFamily="18" charset="0"/>
            </a:endParaRPr>
          </a:p>
          <a:p>
            <a:pPr marL="50800" indent="0">
              <a:buNone/>
            </a:pPr>
            <a:r>
              <a:rPr lang="en-IN" sz="1400" dirty="0" err="1">
                <a:latin typeface="Rockwell" panose="02060603020205020403" pitchFamily="18" charset="0"/>
              </a:rPr>
              <a:t>llm</a:t>
            </a:r>
            <a:r>
              <a:rPr lang="en-IN" sz="1400" dirty="0">
                <a:latin typeface="Rockwell" panose="02060603020205020403" pitchFamily="18" charset="0"/>
              </a:rPr>
              <a:t> = </a:t>
            </a:r>
            <a:r>
              <a:rPr lang="en-IN" sz="1400" dirty="0" err="1">
                <a:latin typeface="Rockwell" panose="02060603020205020403" pitchFamily="18" charset="0"/>
              </a:rPr>
              <a:t>AzureChatOpenAI</a:t>
            </a:r>
            <a:r>
              <a:rPr lang="en-IN" sz="1400" dirty="0">
                <a:latin typeface="Rockwell" panose="02060603020205020403" pitchFamily="18" charset="0"/>
              </a:rPr>
              <a:t>()</a:t>
            </a:r>
          </a:p>
          <a:p>
            <a:pPr marL="50800" indent="0">
              <a:buNone/>
            </a:pPr>
            <a:r>
              <a:rPr lang="en-IN" sz="1400" dirty="0">
                <a:latin typeface="Rockwell" panose="02060603020205020403" pitchFamily="18" charset="0"/>
              </a:rPr>
              <a:t>chain = </a:t>
            </a:r>
            <a:r>
              <a:rPr lang="en-IN" sz="1400" dirty="0" err="1">
                <a:latin typeface="Rockwell" panose="02060603020205020403" pitchFamily="18" charset="0"/>
              </a:rPr>
              <a:t>llm</a:t>
            </a:r>
            <a:r>
              <a:rPr lang="en-IN" sz="1400" dirty="0">
                <a:latin typeface="Rockwell" panose="02060603020205020403" pitchFamily="18" charset="0"/>
              </a:rPr>
              <a:t> | </a:t>
            </a:r>
            <a:r>
              <a:rPr lang="en-IN" sz="1400" dirty="0" err="1">
                <a:latin typeface="Rockwell" panose="02060603020205020403" pitchFamily="18" charset="0"/>
              </a:rPr>
              <a:t>StrOutputParser</a:t>
            </a:r>
            <a:r>
              <a:rPr lang="en-IN" sz="1400" dirty="0">
                <a:latin typeface="Rockwell" panose="02060603020205020403" pitchFamily="18" charset="0"/>
              </a:rPr>
              <a:t>()</a:t>
            </a:r>
          </a:p>
          <a:p>
            <a:pPr marL="50800" indent="0">
              <a:buNone/>
            </a:pPr>
            <a:endParaRPr lang="en-IN" sz="1400" dirty="0">
              <a:latin typeface="Rockwell" panose="02060603020205020403" pitchFamily="18" charset="0"/>
            </a:endParaRPr>
          </a:p>
          <a:p>
            <a:pPr marL="50800" indent="0">
              <a:buNone/>
            </a:pPr>
            <a:r>
              <a:rPr lang="en-IN" sz="1400" dirty="0">
                <a:latin typeface="Rockwell" panose="02060603020205020403" pitchFamily="18" charset="0"/>
              </a:rPr>
              <a:t>template = "Respond only in {language} language."</a:t>
            </a:r>
          </a:p>
          <a:p>
            <a:pPr marL="50800" indent="0">
              <a:buNone/>
            </a:pPr>
            <a:r>
              <a:rPr lang="en-IN" sz="1400" dirty="0" err="1">
                <a:latin typeface="Rockwell" panose="02060603020205020403" pitchFamily="18" charset="0"/>
              </a:rPr>
              <a:t>human_template</a:t>
            </a:r>
            <a:r>
              <a:rPr lang="en-IN" sz="1400" dirty="0">
                <a:latin typeface="Rockwell" panose="02060603020205020403" pitchFamily="18" charset="0"/>
              </a:rPr>
              <a:t> = "Give me {object} recommendations in New Delhi."</a:t>
            </a:r>
          </a:p>
          <a:p>
            <a:pPr marL="50800" indent="0">
              <a:buNone/>
            </a:pPr>
            <a:endParaRPr lang="en-IN" sz="1400" dirty="0">
              <a:latin typeface="Rockwell" panose="02060603020205020403" pitchFamily="18" charset="0"/>
            </a:endParaRPr>
          </a:p>
          <a:p>
            <a:pPr marL="50800" indent="0">
              <a:buNone/>
            </a:pPr>
            <a:r>
              <a:rPr lang="en-IN" sz="1400" dirty="0" err="1">
                <a:latin typeface="Rockwell" panose="02060603020205020403" pitchFamily="18" charset="0"/>
              </a:rPr>
              <a:t>chat_prompt</a:t>
            </a:r>
            <a:r>
              <a:rPr lang="en-IN" sz="1400" dirty="0">
                <a:latin typeface="Rockwell" panose="02060603020205020403" pitchFamily="18" charset="0"/>
              </a:rPr>
              <a:t> = </a:t>
            </a:r>
            <a:r>
              <a:rPr lang="en-IN" sz="1400" dirty="0" err="1">
                <a:latin typeface="Rockwell" panose="02060603020205020403" pitchFamily="18" charset="0"/>
              </a:rPr>
              <a:t>ChatPromptTemplate.from_messages</a:t>
            </a:r>
            <a:r>
              <a:rPr lang="en-IN" sz="1400" dirty="0">
                <a:latin typeface="Rockwell" panose="02060603020205020403" pitchFamily="18" charset="0"/>
              </a:rPr>
              <a:t>([ ("system", template),  ("human", </a:t>
            </a:r>
            <a:r>
              <a:rPr lang="en-IN" sz="1400" dirty="0" err="1">
                <a:latin typeface="Rockwell" panose="02060603020205020403" pitchFamily="18" charset="0"/>
              </a:rPr>
              <a:t>human_template</a:t>
            </a:r>
            <a:r>
              <a:rPr lang="en-IN" sz="1400" dirty="0">
                <a:latin typeface="Rockwell" panose="02060603020205020403" pitchFamily="18" charset="0"/>
              </a:rPr>
              <a:t>),])</a:t>
            </a:r>
          </a:p>
          <a:p>
            <a:pPr marL="50800" indent="0">
              <a:buNone/>
            </a:pPr>
            <a:r>
              <a:rPr lang="en-IN" sz="1400" dirty="0">
                <a:latin typeface="Rockwell" panose="02060603020205020403" pitchFamily="18" charset="0"/>
              </a:rPr>
              <a:t>messages=</a:t>
            </a:r>
            <a:r>
              <a:rPr lang="en-IN" sz="1400" dirty="0" err="1">
                <a:latin typeface="Rockwell" panose="02060603020205020403" pitchFamily="18" charset="0"/>
              </a:rPr>
              <a:t>chat_prompt.format_messages</a:t>
            </a:r>
            <a:r>
              <a:rPr lang="en-IN" sz="1400" dirty="0">
                <a:latin typeface="Rockwell" panose="02060603020205020403" pitchFamily="18" charset="0"/>
              </a:rPr>
              <a:t>(language="Spanish", object="Restaurant")</a:t>
            </a:r>
          </a:p>
          <a:p>
            <a:pPr marL="50800" indent="0">
              <a:buNone/>
            </a:pPr>
            <a:endParaRPr lang="en-IN" sz="1400" dirty="0">
              <a:latin typeface="Rockwell" panose="02060603020205020403" pitchFamily="18" charset="0"/>
            </a:endParaRPr>
          </a:p>
          <a:p>
            <a:pPr marL="50800" indent="0">
              <a:buNone/>
            </a:pPr>
            <a:r>
              <a:rPr lang="en-IN" sz="1400" dirty="0" err="1">
                <a:latin typeface="Rockwell" panose="02060603020205020403" pitchFamily="18" charset="0"/>
              </a:rPr>
              <a:t>chain.invoke</a:t>
            </a:r>
            <a:r>
              <a:rPr lang="en-IN" sz="1400" dirty="0">
                <a:latin typeface="Rockwell" panose="02060603020205020403" pitchFamily="18" charset="0"/>
              </a:rPr>
              <a:t>(messages)</a:t>
            </a:r>
          </a:p>
        </p:txBody>
      </p:sp>
      <p:sp>
        <p:nvSpPr>
          <p:cNvPr id="5" name="TextBox 4">
            <a:extLst>
              <a:ext uri="{FF2B5EF4-FFF2-40B4-BE49-F238E27FC236}">
                <a16:creationId xmlns:a16="http://schemas.microsoft.com/office/drawing/2014/main" id="{EACD6D27-8DD4-4A6F-6379-C6D49832637B}"/>
              </a:ext>
            </a:extLst>
          </p:cNvPr>
          <p:cNvSpPr txBox="1"/>
          <p:nvPr/>
        </p:nvSpPr>
        <p:spPr>
          <a:xfrm>
            <a:off x="767861" y="5226941"/>
            <a:ext cx="10750061" cy="738664"/>
          </a:xfrm>
          <a:prstGeom prst="rect">
            <a:avLst/>
          </a:prstGeom>
          <a:noFill/>
        </p:spPr>
        <p:txBody>
          <a:bodyPr wrap="square">
            <a:spAutoFit/>
          </a:bodyPr>
          <a:lstStyle/>
          <a:p>
            <a:r>
              <a:rPr lang="en-IN" dirty="0">
                <a:latin typeface="Calibri" panose="020F0502020204030204" pitchFamily="34" charset="0"/>
                <a:ea typeface="Calibri" panose="020F0502020204030204" pitchFamily="34" charset="0"/>
                <a:cs typeface="Calibri" panose="020F0502020204030204" pitchFamily="34" charset="0"/>
              </a:rPr>
              <a:t>"Claro, </a:t>
            </a:r>
            <a:r>
              <a:rPr lang="en-IN" dirty="0" err="1">
                <a:latin typeface="Calibri" panose="020F0502020204030204" pitchFamily="34" charset="0"/>
                <a:ea typeface="Calibri" panose="020F0502020204030204" pitchFamily="34" charset="0"/>
                <a:cs typeface="Calibri" panose="020F0502020204030204" pitchFamily="34" charset="0"/>
              </a:rPr>
              <a:t>te</a:t>
            </a:r>
            <a:r>
              <a:rPr lang="en-IN" dirty="0">
                <a:latin typeface="Calibri" panose="020F0502020204030204" pitchFamily="34" charset="0"/>
                <a:ea typeface="Calibri" panose="020F0502020204030204" pitchFamily="34" charset="0"/>
                <a:cs typeface="Calibri" panose="020F0502020204030204" pitchFamily="34" charset="0"/>
              </a:rPr>
              <a:t> </a:t>
            </a:r>
            <a:r>
              <a:rPr lang="en-IN" dirty="0" err="1">
                <a:latin typeface="Calibri" panose="020F0502020204030204" pitchFamily="34" charset="0"/>
                <a:ea typeface="Calibri" panose="020F0502020204030204" pitchFamily="34" charset="0"/>
                <a:cs typeface="Calibri" panose="020F0502020204030204" pitchFamily="34" charset="0"/>
              </a:rPr>
              <a:t>puedo</a:t>
            </a:r>
            <a:r>
              <a:rPr lang="en-IN" dirty="0">
                <a:latin typeface="Calibri" panose="020F0502020204030204" pitchFamily="34" charset="0"/>
                <a:ea typeface="Calibri" panose="020F0502020204030204" pitchFamily="34" charset="0"/>
                <a:cs typeface="Calibri" panose="020F0502020204030204" pitchFamily="34" charset="0"/>
              </a:rPr>
              <a:t> </a:t>
            </a:r>
            <a:r>
              <a:rPr lang="en-IN" dirty="0" err="1">
                <a:latin typeface="Calibri" panose="020F0502020204030204" pitchFamily="34" charset="0"/>
                <a:ea typeface="Calibri" panose="020F0502020204030204" pitchFamily="34" charset="0"/>
                <a:cs typeface="Calibri" panose="020F0502020204030204" pitchFamily="34" charset="0"/>
              </a:rPr>
              <a:t>recomendar</a:t>
            </a:r>
            <a:r>
              <a:rPr lang="en-IN" dirty="0">
                <a:latin typeface="Calibri" panose="020F0502020204030204" pitchFamily="34" charset="0"/>
                <a:ea typeface="Calibri" panose="020F0502020204030204" pitchFamily="34" charset="0"/>
                <a:cs typeface="Calibri" panose="020F0502020204030204" pitchFamily="34" charset="0"/>
              </a:rPr>
              <a:t> </a:t>
            </a:r>
            <a:r>
              <a:rPr lang="en-IN" dirty="0" err="1">
                <a:latin typeface="Calibri" panose="020F0502020204030204" pitchFamily="34" charset="0"/>
                <a:ea typeface="Calibri" panose="020F0502020204030204" pitchFamily="34" charset="0"/>
                <a:cs typeface="Calibri" panose="020F0502020204030204" pitchFamily="34" charset="0"/>
              </a:rPr>
              <a:t>algunos</a:t>
            </a:r>
            <a:r>
              <a:rPr lang="en-IN" dirty="0">
                <a:latin typeface="Calibri" panose="020F0502020204030204" pitchFamily="34" charset="0"/>
                <a:ea typeface="Calibri" panose="020F0502020204030204" pitchFamily="34" charset="0"/>
                <a:cs typeface="Calibri" panose="020F0502020204030204" pitchFamily="34" charset="0"/>
              </a:rPr>
              <a:t> </a:t>
            </a:r>
            <a:r>
              <a:rPr lang="en-IN" dirty="0" err="1">
                <a:latin typeface="Calibri" panose="020F0502020204030204" pitchFamily="34" charset="0"/>
                <a:ea typeface="Calibri" panose="020F0502020204030204" pitchFamily="34" charset="0"/>
                <a:cs typeface="Calibri" panose="020F0502020204030204" pitchFamily="34" charset="0"/>
              </a:rPr>
              <a:t>restaurantes</a:t>
            </a:r>
            <a:r>
              <a:rPr lang="en-IN" dirty="0">
                <a:latin typeface="Calibri" panose="020F0502020204030204" pitchFamily="34" charset="0"/>
                <a:ea typeface="Calibri" panose="020F0502020204030204" pitchFamily="34" charset="0"/>
                <a:cs typeface="Calibri" panose="020F0502020204030204" pitchFamily="34" charset="0"/>
              </a:rPr>
              <a:t> </a:t>
            </a:r>
            <a:r>
              <a:rPr lang="en-IN" dirty="0" err="1">
                <a:latin typeface="Calibri" panose="020F0502020204030204" pitchFamily="34" charset="0"/>
                <a:ea typeface="Calibri" panose="020F0502020204030204" pitchFamily="34" charset="0"/>
                <a:cs typeface="Calibri" panose="020F0502020204030204" pitchFamily="34" charset="0"/>
              </a:rPr>
              <a:t>en</a:t>
            </a:r>
            <a:r>
              <a:rPr lang="en-IN" dirty="0">
                <a:latin typeface="Calibri" panose="020F0502020204030204" pitchFamily="34" charset="0"/>
                <a:ea typeface="Calibri" panose="020F0502020204030204" pitchFamily="34" charset="0"/>
                <a:cs typeface="Calibri" panose="020F0502020204030204" pitchFamily="34" charset="0"/>
              </a:rPr>
              <a:t> Nueva Delhi. </a:t>
            </a:r>
            <a:r>
              <a:rPr lang="en-IN" dirty="0" err="1">
                <a:latin typeface="Calibri" panose="020F0502020204030204" pitchFamily="34" charset="0"/>
                <a:ea typeface="Calibri" panose="020F0502020204030204" pitchFamily="34" charset="0"/>
                <a:cs typeface="Calibri" panose="020F0502020204030204" pitchFamily="34" charset="0"/>
              </a:rPr>
              <a:t>Algunas</a:t>
            </a:r>
            <a:r>
              <a:rPr lang="en-IN" dirty="0">
                <a:latin typeface="Calibri" panose="020F0502020204030204" pitchFamily="34" charset="0"/>
                <a:ea typeface="Calibri" panose="020F0502020204030204" pitchFamily="34" charset="0"/>
                <a:cs typeface="Calibri" panose="020F0502020204030204" pitchFamily="34" charset="0"/>
              </a:rPr>
              <a:t> </a:t>
            </a:r>
            <a:r>
              <a:rPr lang="en-IN" dirty="0" err="1">
                <a:latin typeface="Calibri" panose="020F0502020204030204" pitchFamily="34" charset="0"/>
                <a:ea typeface="Calibri" panose="020F0502020204030204" pitchFamily="34" charset="0"/>
                <a:cs typeface="Calibri" panose="020F0502020204030204" pitchFamily="34" charset="0"/>
              </a:rPr>
              <a:t>opciones</a:t>
            </a:r>
            <a:r>
              <a:rPr lang="en-IN" dirty="0">
                <a:latin typeface="Calibri" panose="020F0502020204030204" pitchFamily="34" charset="0"/>
                <a:ea typeface="Calibri" panose="020F0502020204030204" pitchFamily="34" charset="0"/>
                <a:cs typeface="Calibri" panose="020F0502020204030204" pitchFamily="34" charset="0"/>
              </a:rPr>
              <a:t> </a:t>
            </a:r>
            <a:r>
              <a:rPr lang="en-IN" dirty="0" err="1">
                <a:latin typeface="Calibri" panose="020F0502020204030204" pitchFamily="34" charset="0"/>
                <a:ea typeface="Calibri" panose="020F0502020204030204" pitchFamily="34" charset="0"/>
                <a:cs typeface="Calibri" panose="020F0502020204030204" pitchFamily="34" charset="0"/>
              </a:rPr>
              <a:t>populares</a:t>
            </a:r>
            <a:r>
              <a:rPr lang="en-IN" dirty="0">
                <a:latin typeface="Calibri" panose="020F0502020204030204" pitchFamily="34" charset="0"/>
                <a:ea typeface="Calibri" panose="020F0502020204030204" pitchFamily="34" charset="0"/>
                <a:cs typeface="Calibri" panose="020F0502020204030204" pitchFamily="34" charset="0"/>
              </a:rPr>
              <a:t> son Bukhara </a:t>
            </a:r>
            <a:r>
              <a:rPr lang="en-IN" dirty="0" err="1">
                <a:latin typeface="Calibri" panose="020F0502020204030204" pitchFamily="34" charset="0"/>
                <a:ea typeface="Calibri" panose="020F0502020204030204" pitchFamily="34" charset="0"/>
                <a:cs typeface="Calibri" panose="020F0502020204030204" pitchFamily="34" charset="0"/>
              </a:rPr>
              <a:t>en</a:t>
            </a:r>
            <a:r>
              <a:rPr lang="en-IN" dirty="0">
                <a:latin typeface="Calibri" panose="020F0502020204030204" pitchFamily="34" charset="0"/>
                <a:ea typeface="Calibri" panose="020F0502020204030204" pitchFamily="34" charset="0"/>
                <a:cs typeface="Calibri" panose="020F0502020204030204" pitchFamily="34" charset="0"/>
              </a:rPr>
              <a:t> </a:t>
            </a:r>
            <a:r>
              <a:rPr lang="en-IN" dirty="0" err="1">
                <a:latin typeface="Calibri" panose="020F0502020204030204" pitchFamily="34" charset="0"/>
                <a:ea typeface="Calibri" panose="020F0502020204030204" pitchFamily="34" charset="0"/>
                <a:cs typeface="Calibri" panose="020F0502020204030204" pitchFamily="34" charset="0"/>
              </a:rPr>
              <a:t>el</a:t>
            </a:r>
            <a:r>
              <a:rPr lang="en-IN" dirty="0">
                <a:latin typeface="Calibri" panose="020F0502020204030204" pitchFamily="34" charset="0"/>
                <a:ea typeface="Calibri" panose="020F0502020204030204" pitchFamily="34" charset="0"/>
                <a:cs typeface="Calibri" panose="020F0502020204030204" pitchFamily="34" charset="0"/>
              </a:rPr>
              <a:t> Hotel ITC Maurya, Indian Accent </a:t>
            </a:r>
            <a:r>
              <a:rPr lang="en-IN" dirty="0" err="1">
                <a:latin typeface="Calibri" panose="020F0502020204030204" pitchFamily="34" charset="0"/>
                <a:ea typeface="Calibri" panose="020F0502020204030204" pitchFamily="34" charset="0"/>
                <a:cs typeface="Calibri" panose="020F0502020204030204" pitchFamily="34" charset="0"/>
              </a:rPr>
              <a:t>en</a:t>
            </a:r>
            <a:r>
              <a:rPr lang="en-IN" dirty="0">
                <a:latin typeface="Calibri" panose="020F0502020204030204" pitchFamily="34" charset="0"/>
                <a:ea typeface="Calibri" panose="020F0502020204030204" pitchFamily="34" charset="0"/>
                <a:cs typeface="Calibri" panose="020F0502020204030204" pitchFamily="34" charset="0"/>
              </a:rPr>
              <a:t> The Lodhi, y Karim's </a:t>
            </a:r>
            <a:r>
              <a:rPr lang="en-IN" dirty="0" err="1">
                <a:latin typeface="Calibri" panose="020F0502020204030204" pitchFamily="34" charset="0"/>
                <a:ea typeface="Calibri" panose="020F0502020204030204" pitchFamily="34" charset="0"/>
                <a:cs typeface="Calibri" panose="020F0502020204030204" pitchFamily="34" charset="0"/>
              </a:rPr>
              <a:t>en</a:t>
            </a:r>
            <a:r>
              <a:rPr lang="en-IN" dirty="0">
                <a:latin typeface="Calibri" panose="020F0502020204030204" pitchFamily="34" charset="0"/>
                <a:ea typeface="Calibri" panose="020F0502020204030204" pitchFamily="34" charset="0"/>
                <a:cs typeface="Calibri" panose="020F0502020204030204" pitchFamily="34" charset="0"/>
              </a:rPr>
              <a:t> Jama Masjid. </a:t>
            </a:r>
            <a:r>
              <a:rPr lang="en-IN" dirty="0" err="1">
                <a:latin typeface="Calibri" panose="020F0502020204030204" pitchFamily="34" charset="0"/>
                <a:ea typeface="Calibri" panose="020F0502020204030204" pitchFamily="34" charset="0"/>
                <a:cs typeface="Calibri" panose="020F0502020204030204" pitchFamily="34" charset="0"/>
              </a:rPr>
              <a:t>También</a:t>
            </a:r>
            <a:r>
              <a:rPr lang="en-IN" dirty="0">
                <a:latin typeface="Calibri" panose="020F0502020204030204" pitchFamily="34" charset="0"/>
                <a:ea typeface="Calibri" panose="020F0502020204030204" pitchFamily="34" charset="0"/>
                <a:cs typeface="Calibri" panose="020F0502020204030204" pitchFamily="34" charset="0"/>
              </a:rPr>
              <a:t> </a:t>
            </a:r>
            <a:r>
              <a:rPr lang="en-IN" dirty="0" err="1">
                <a:latin typeface="Calibri" panose="020F0502020204030204" pitchFamily="34" charset="0"/>
                <a:ea typeface="Calibri" panose="020F0502020204030204" pitchFamily="34" charset="0"/>
                <a:cs typeface="Calibri" panose="020F0502020204030204" pitchFamily="34" charset="0"/>
              </a:rPr>
              <a:t>puedes</a:t>
            </a:r>
            <a:r>
              <a:rPr lang="en-IN" dirty="0">
                <a:latin typeface="Calibri" panose="020F0502020204030204" pitchFamily="34" charset="0"/>
                <a:ea typeface="Calibri" panose="020F0502020204030204" pitchFamily="34" charset="0"/>
                <a:cs typeface="Calibri" panose="020F0502020204030204" pitchFamily="34" charset="0"/>
              </a:rPr>
              <a:t> </a:t>
            </a:r>
            <a:r>
              <a:rPr lang="en-IN" dirty="0" err="1">
                <a:latin typeface="Calibri" panose="020F0502020204030204" pitchFamily="34" charset="0"/>
                <a:ea typeface="Calibri" panose="020F0502020204030204" pitchFamily="34" charset="0"/>
                <a:cs typeface="Calibri" panose="020F0502020204030204" pitchFamily="34" charset="0"/>
              </a:rPr>
              <a:t>probar</a:t>
            </a:r>
            <a:r>
              <a:rPr lang="en-IN" dirty="0">
                <a:latin typeface="Calibri" panose="020F0502020204030204" pitchFamily="34" charset="0"/>
                <a:ea typeface="Calibri" panose="020F0502020204030204" pitchFamily="34" charset="0"/>
                <a:cs typeface="Calibri" panose="020F0502020204030204" pitchFamily="34" charset="0"/>
              </a:rPr>
              <a:t> Dilli </a:t>
            </a:r>
            <a:r>
              <a:rPr lang="en-IN" dirty="0" err="1">
                <a:latin typeface="Calibri" panose="020F0502020204030204" pitchFamily="34" charset="0"/>
                <a:ea typeface="Calibri" panose="020F0502020204030204" pitchFamily="34" charset="0"/>
                <a:cs typeface="Calibri" panose="020F0502020204030204" pitchFamily="34" charset="0"/>
              </a:rPr>
              <a:t>Haat</a:t>
            </a:r>
            <a:r>
              <a:rPr lang="en-IN" dirty="0">
                <a:latin typeface="Calibri" panose="020F0502020204030204" pitchFamily="34" charset="0"/>
                <a:ea typeface="Calibri" panose="020F0502020204030204" pitchFamily="34" charset="0"/>
                <a:cs typeface="Calibri" panose="020F0502020204030204" pitchFamily="34" charset="0"/>
              </a:rPr>
              <a:t> para </a:t>
            </a:r>
            <a:r>
              <a:rPr lang="en-IN" dirty="0" err="1">
                <a:latin typeface="Calibri" panose="020F0502020204030204" pitchFamily="34" charset="0"/>
                <a:ea typeface="Calibri" panose="020F0502020204030204" pitchFamily="34" charset="0"/>
                <a:cs typeface="Calibri" panose="020F0502020204030204" pitchFamily="34" charset="0"/>
              </a:rPr>
              <a:t>una</a:t>
            </a:r>
            <a:r>
              <a:rPr lang="en-IN" dirty="0">
                <a:latin typeface="Calibri" panose="020F0502020204030204" pitchFamily="34" charset="0"/>
                <a:ea typeface="Calibri" panose="020F0502020204030204" pitchFamily="34" charset="0"/>
                <a:cs typeface="Calibri" panose="020F0502020204030204" pitchFamily="34" charset="0"/>
              </a:rPr>
              <a:t> </a:t>
            </a:r>
            <a:r>
              <a:rPr lang="en-IN" dirty="0" err="1">
                <a:latin typeface="Calibri" panose="020F0502020204030204" pitchFamily="34" charset="0"/>
                <a:ea typeface="Calibri" panose="020F0502020204030204" pitchFamily="34" charset="0"/>
                <a:cs typeface="Calibri" panose="020F0502020204030204" pitchFamily="34" charset="0"/>
              </a:rPr>
              <a:t>variedad</a:t>
            </a:r>
            <a:r>
              <a:rPr lang="en-IN" dirty="0">
                <a:latin typeface="Calibri" panose="020F0502020204030204" pitchFamily="34" charset="0"/>
                <a:ea typeface="Calibri" panose="020F0502020204030204" pitchFamily="34" charset="0"/>
                <a:cs typeface="Calibri" panose="020F0502020204030204" pitchFamily="34" charset="0"/>
              </a:rPr>
              <a:t> de </a:t>
            </a:r>
            <a:r>
              <a:rPr lang="en-IN" dirty="0" err="1">
                <a:latin typeface="Calibri" panose="020F0502020204030204" pitchFamily="34" charset="0"/>
                <a:ea typeface="Calibri" panose="020F0502020204030204" pitchFamily="34" charset="0"/>
                <a:cs typeface="Calibri" panose="020F0502020204030204" pitchFamily="34" charset="0"/>
              </a:rPr>
              <a:t>opciones</a:t>
            </a:r>
            <a:r>
              <a:rPr lang="en-IN" dirty="0">
                <a:latin typeface="Calibri" panose="020F0502020204030204" pitchFamily="34" charset="0"/>
                <a:ea typeface="Calibri" panose="020F0502020204030204" pitchFamily="34" charset="0"/>
                <a:cs typeface="Calibri" panose="020F0502020204030204" pitchFamily="34" charset="0"/>
              </a:rPr>
              <a:t> de comida </a:t>
            </a:r>
            <a:r>
              <a:rPr lang="en-IN" dirty="0" err="1">
                <a:latin typeface="Calibri" panose="020F0502020204030204" pitchFamily="34" charset="0"/>
                <a:ea typeface="Calibri" panose="020F0502020204030204" pitchFamily="34" charset="0"/>
                <a:cs typeface="Calibri" panose="020F0502020204030204" pitchFamily="34" charset="0"/>
              </a:rPr>
              <a:t>callejera</a:t>
            </a:r>
            <a:r>
              <a:rPr lang="en-IN" dirty="0">
                <a:latin typeface="Calibri" panose="020F0502020204030204" pitchFamily="34" charset="0"/>
                <a:ea typeface="Calibri" panose="020F0502020204030204" pitchFamily="34" charset="0"/>
                <a:cs typeface="Calibri" panose="020F0502020204030204" pitchFamily="34" charset="0"/>
              </a:rPr>
              <a:t> y </a:t>
            </a:r>
            <a:r>
              <a:rPr lang="en-IN" dirty="0" err="1">
                <a:latin typeface="Calibri" panose="020F0502020204030204" pitchFamily="34" charset="0"/>
                <a:ea typeface="Calibri" panose="020F0502020204030204" pitchFamily="34" charset="0"/>
                <a:cs typeface="Calibri" panose="020F0502020204030204" pitchFamily="34" charset="0"/>
              </a:rPr>
              <a:t>artesanías</a:t>
            </a:r>
            <a:r>
              <a:rPr lang="en-IN" dirty="0">
                <a:latin typeface="Calibri" panose="020F0502020204030204" pitchFamily="34" charset="0"/>
                <a:ea typeface="Calibri" panose="020F0502020204030204" pitchFamily="34" charset="0"/>
                <a:cs typeface="Calibri" panose="020F0502020204030204" pitchFamily="34" charset="0"/>
              </a:rPr>
              <a:t> locales. ¡Espero que </a:t>
            </a:r>
            <a:r>
              <a:rPr lang="en-IN" dirty="0" err="1">
                <a:latin typeface="Calibri" panose="020F0502020204030204" pitchFamily="34" charset="0"/>
                <a:ea typeface="Calibri" panose="020F0502020204030204" pitchFamily="34" charset="0"/>
                <a:cs typeface="Calibri" panose="020F0502020204030204" pitchFamily="34" charset="0"/>
              </a:rPr>
              <a:t>disfrutes</a:t>
            </a:r>
            <a:r>
              <a:rPr lang="en-IN" dirty="0">
                <a:latin typeface="Calibri" panose="020F0502020204030204" pitchFamily="34" charset="0"/>
                <a:ea typeface="Calibri" panose="020F0502020204030204" pitchFamily="34" charset="0"/>
                <a:cs typeface="Calibri" panose="020F0502020204030204" pitchFamily="34" charset="0"/>
              </a:rPr>
              <a:t> </a:t>
            </a:r>
            <a:r>
              <a:rPr lang="en-IN" dirty="0" err="1">
                <a:latin typeface="Calibri" panose="020F0502020204030204" pitchFamily="34" charset="0"/>
                <a:ea typeface="Calibri" panose="020F0502020204030204" pitchFamily="34" charset="0"/>
                <a:cs typeface="Calibri" panose="020F0502020204030204" pitchFamily="34" charset="0"/>
              </a:rPr>
              <a:t>tu</a:t>
            </a:r>
            <a:r>
              <a:rPr lang="en-IN" dirty="0">
                <a:latin typeface="Calibri" panose="020F0502020204030204" pitchFamily="34" charset="0"/>
                <a:ea typeface="Calibri" panose="020F0502020204030204" pitchFamily="34" charset="0"/>
                <a:cs typeface="Calibri" panose="020F0502020204030204" pitchFamily="34" charset="0"/>
              </a:rPr>
              <a:t> </a:t>
            </a:r>
            <a:r>
              <a:rPr lang="en-IN" dirty="0" err="1">
                <a:latin typeface="Calibri" panose="020F0502020204030204" pitchFamily="34" charset="0"/>
                <a:ea typeface="Calibri" panose="020F0502020204030204" pitchFamily="34" charset="0"/>
                <a:cs typeface="Calibri" panose="020F0502020204030204" pitchFamily="34" charset="0"/>
              </a:rPr>
              <a:t>visita</a:t>
            </a:r>
            <a:r>
              <a:rPr lang="en-IN" dirty="0">
                <a:latin typeface="Calibri" panose="020F0502020204030204" pitchFamily="34" charset="0"/>
                <a:ea typeface="Calibri" panose="020F0502020204030204" pitchFamily="34" charset="0"/>
                <a:cs typeface="Calibri" panose="020F0502020204030204" pitchFamily="34" charset="0"/>
              </a:rPr>
              <a:t> a Nueva Delhi!"</a:t>
            </a:r>
          </a:p>
        </p:txBody>
      </p:sp>
    </p:spTree>
    <p:extLst>
      <p:ext uri="{BB962C8B-B14F-4D97-AF65-F5344CB8AC3E}">
        <p14:creationId xmlns:p14="http://schemas.microsoft.com/office/powerpoint/2010/main" val="4814301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E061FE5-533C-8500-FCB5-ECE0C6C14C3E}"/>
              </a:ext>
            </a:extLst>
          </p:cNvPr>
          <p:cNvSpPr>
            <a:spLocks noGrp="1"/>
          </p:cNvSpPr>
          <p:nvPr>
            <p:ph type="body" idx="1"/>
          </p:nvPr>
        </p:nvSpPr>
        <p:spPr>
          <a:xfrm>
            <a:off x="649356" y="285060"/>
            <a:ext cx="10515600" cy="6066044"/>
          </a:xfrm>
        </p:spPr>
        <p:txBody>
          <a:bodyPr>
            <a:normAutofit/>
          </a:bodyPr>
          <a:lstStyle/>
          <a:p>
            <a:r>
              <a:rPr lang="en-US" dirty="0"/>
              <a:t>In </a:t>
            </a:r>
            <a:r>
              <a:rPr lang="en-US" dirty="0" err="1"/>
              <a:t>LangChain</a:t>
            </a:r>
            <a:r>
              <a:rPr lang="en-US" dirty="0"/>
              <a:t>, `</a:t>
            </a:r>
            <a:r>
              <a:rPr lang="en-US" dirty="0" err="1"/>
              <a:t>PromptTemplate</a:t>
            </a:r>
            <a:r>
              <a:rPr lang="en-US" dirty="0"/>
              <a:t>` and `</a:t>
            </a:r>
            <a:r>
              <a:rPr lang="en-US" dirty="0" err="1"/>
              <a:t>ChatPromptTemplate</a:t>
            </a:r>
            <a:r>
              <a:rPr lang="en-US" dirty="0"/>
              <a:t>` are classes that help you create and manage prompts for conversational AI systems. These classes provide a convenient way to define and customize prompts for different use cases.</a:t>
            </a:r>
          </a:p>
          <a:p>
            <a:pPr marL="114300" indent="0">
              <a:buNone/>
            </a:pPr>
            <a:endParaRPr lang="en-US" dirty="0"/>
          </a:p>
          <a:p>
            <a:pPr marL="114300" indent="0">
              <a:buNone/>
            </a:pPr>
            <a:r>
              <a:rPr lang="en-US" dirty="0" err="1"/>
              <a:t>PromptTemplate</a:t>
            </a:r>
            <a:endParaRPr lang="en-US" dirty="0"/>
          </a:p>
          <a:p>
            <a:endParaRPr lang="en-US" dirty="0"/>
          </a:p>
          <a:p>
            <a:r>
              <a:rPr lang="en-US" dirty="0"/>
              <a:t>`</a:t>
            </a:r>
            <a:r>
              <a:rPr lang="en-US" dirty="0" err="1"/>
              <a:t>PromptTemplate</a:t>
            </a:r>
            <a:r>
              <a:rPr lang="en-US" dirty="0"/>
              <a:t>` is a base class for creating prompts using a template-based approach. It allows you to define a prompt template using placeholders for dynamic values.</a:t>
            </a:r>
          </a:p>
          <a:p>
            <a:r>
              <a:rPr lang="en-US" dirty="0"/>
              <a:t>By default, </a:t>
            </a:r>
            <a:r>
              <a:rPr lang="en-US" dirty="0" err="1"/>
              <a:t>PromptTemplate</a:t>
            </a:r>
            <a:r>
              <a:rPr lang="en-US" dirty="0"/>
              <a:t> uses Python’s </a:t>
            </a:r>
            <a:r>
              <a:rPr lang="en-US" dirty="0" err="1"/>
              <a:t>str.format</a:t>
            </a:r>
            <a:r>
              <a:rPr lang="en-US" dirty="0"/>
              <a:t> syntax for templating.</a:t>
            </a:r>
          </a:p>
        </p:txBody>
      </p:sp>
    </p:spTree>
    <p:extLst>
      <p:ext uri="{BB962C8B-B14F-4D97-AF65-F5344CB8AC3E}">
        <p14:creationId xmlns:p14="http://schemas.microsoft.com/office/powerpoint/2010/main" val="35384994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480785C-AD08-C3A0-8E52-0DDBD4921631}"/>
              </a:ext>
            </a:extLst>
          </p:cNvPr>
          <p:cNvSpPr>
            <a:spLocks noGrp="1"/>
          </p:cNvSpPr>
          <p:nvPr>
            <p:ph type="body" idx="1"/>
          </p:nvPr>
        </p:nvSpPr>
        <p:spPr>
          <a:xfrm>
            <a:off x="838200" y="642869"/>
            <a:ext cx="10515600" cy="4351338"/>
          </a:xfrm>
        </p:spPr>
        <p:txBody>
          <a:bodyPr>
            <a:normAutofit fontScale="62500" lnSpcReduction="20000"/>
          </a:bodyPr>
          <a:lstStyle/>
          <a:p>
            <a:pPr marL="114300" indent="0">
              <a:buNone/>
            </a:pPr>
            <a:r>
              <a:rPr lang="en-US" dirty="0">
                <a:latin typeface="Rockwell" panose="02060603020205020403" pitchFamily="18" charset="0"/>
              </a:rPr>
              <a:t>from </a:t>
            </a:r>
            <a:r>
              <a:rPr lang="en-US" dirty="0" err="1">
                <a:latin typeface="Rockwell" panose="02060603020205020403" pitchFamily="18" charset="0"/>
              </a:rPr>
              <a:t>langchain.prompts</a:t>
            </a:r>
            <a:r>
              <a:rPr lang="en-US" dirty="0">
                <a:latin typeface="Rockwell" panose="02060603020205020403" pitchFamily="18" charset="0"/>
              </a:rPr>
              <a:t> import </a:t>
            </a:r>
            <a:r>
              <a:rPr lang="en-US" dirty="0" err="1">
                <a:latin typeface="Rockwell" panose="02060603020205020403" pitchFamily="18" charset="0"/>
              </a:rPr>
              <a:t>PromptTemplate</a:t>
            </a:r>
            <a:endParaRPr lang="en-US" dirty="0">
              <a:latin typeface="Rockwell" panose="02060603020205020403" pitchFamily="18" charset="0"/>
            </a:endParaRPr>
          </a:p>
          <a:p>
            <a:pPr marL="114300" indent="0">
              <a:buNone/>
            </a:pPr>
            <a:endParaRPr lang="en-US" dirty="0">
              <a:latin typeface="Rockwell" panose="02060603020205020403" pitchFamily="18" charset="0"/>
            </a:endParaRPr>
          </a:p>
          <a:p>
            <a:pPr marL="114300" indent="0">
              <a:buNone/>
            </a:pPr>
            <a:r>
              <a:rPr lang="en-US" dirty="0">
                <a:latin typeface="Rockwell" panose="02060603020205020403" pitchFamily="18" charset="0"/>
              </a:rPr>
              <a:t># Define a prompt template</a:t>
            </a:r>
          </a:p>
          <a:p>
            <a:pPr marL="114300" indent="0">
              <a:buNone/>
            </a:pPr>
            <a:r>
              <a:rPr lang="en-US" dirty="0">
                <a:latin typeface="Rockwell" panose="02060603020205020403" pitchFamily="18" charset="0"/>
              </a:rPr>
              <a:t>template = "What is the meaning of the word {word}?"</a:t>
            </a:r>
          </a:p>
          <a:p>
            <a:pPr marL="114300" indent="0">
              <a:buNone/>
            </a:pPr>
            <a:endParaRPr lang="en-US" dirty="0">
              <a:latin typeface="Rockwell" panose="02060603020205020403" pitchFamily="18" charset="0"/>
            </a:endParaRPr>
          </a:p>
          <a:p>
            <a:pPr marL="114300" indent="0">
              <a:buNone/>
            </a:pPr>
            <a:r>
              <a:rPr lang="en-US" dirty="0">
                <a:latin typeface="Rockwell" panose="02060603020205020403" pitchFamily="18" charset="0"/>
              </a:rPr>
              <a:t># Create a prompt using the template</a:t>
            </a:r>
          </a:p>
          <a:p>
            <a:pPr marL="114300" indent="0">
              <a:buNone/>
            </a:pPr>
            <a:r>
              <a:rPr lang="en-US" dirty="0">
                <a:latin typeface="Rockwell" panose="02060603020205020403" pitchFamily="18" charset="0"/>
              </a:rPr>
              <a:t>prompt = </a:t>
            </a:r>
            <a:r>
              <a:rPr lang="en-US" dirty="0" err="1">
                <a:latin typeface="Rockwell" panose="02060603020205020403" pitchFamily="18" charset="0"/>
              </a:rPr>
              <a:t>PromptTemplate</a:t>
            </a:r>
            <a:r>
              <a:rPr lang="en-US" dirty="0">
                <a:latin typeface="Rockwell" panose="02060603020205020403" pitchFamily="18" charset="0"/>
              </a:rPr>
              <a:t>(template=template)</a:t>
            </a:r>
          </a:p>
          <a:p>
            <a:pPr marL="114300" indent="0">
              <a:buNone/>
            </a:pPr>
            <a:endParaRPr lang="en-US" dirty="0">
              <a:latin typeface="Rockwell" panose="02060603020205020403" pitchFamily="18" charset="0"/>
            </a:endParaRPr>
          </a:p>
          <a:p>
            <a:pPr marL="114300" indent="0">
              <a:buNone/>
            </a:pPr>
            <a:r>
              <a:rPr lang="en-US" dirty="0">
                <a:latin typeface="Rockwell" panose="02060603020205020403" pitchFamily="18" charset="0"/>
              </a:rPr>
              <a:t># Generate a prompt instance with a value for the placeholder</a:t>
            </a:r>
          </a:p>
          <a:p>
            <a:pPr marL="114300" indent="0">
              <a:buNone/>
            </a:pPr>
            <a:r>
              <a:rPr lang="en-US" dirty="0" err="1">
                <a:latin typeface="Rockwell" panose="02060603020205020403" pitchFamily="18" charset="0"/>
              </a:rPr>
              <a:t>prompt_instance</a:t>
            </a:r>
            <a:r>
              <a:rPr lang="en-US" dirty="0">
                <a:latin typeface="Rockwell" panose="02060603020205020403" pitchFamily="18" charset="0"/>
              </a:rPr>
              <a:t> = </a:t>
            </a:r>
            <a:r>
              <a:rPr lang="en-US" dirty="0" err="1">
                <a:latin typeface="Rockwell" panose="02060603020205020403" pitchFamily="18" charset="0"/>
              </a:rPr>
              <a:t>prompt.format_prompt</a:t>
            </a:r>
            <a:r>
              <a:rPr lang="en-US" dirty="0">
                <a:latin typeface="Rockwell" panose="02060603020205020403" pitchFamily="18" charset="0"/>
              </a:rPr>
              <a:t>(word="chatbot")</a:t>
            </a:r>
          </a:p>
          <a:p>
            <a:pPr marL="114300" indent="0">
              <a:buNone/>
            </a:pPr>
            <a:endParaRPr lang="en-US" dirty="0">
              <a:latin typeface="Rockwell" panose="02060603020205020403" pitchFamily="18" charset="0"/>
            </a:endParaRPr>
          </a:p>
          <a:p>
            <a:pPr marL="114300" indent="0">
              <a:buNone/>
            </a:pPr>
            <a:r>
              <a:rPr lang="en-US" dirty="0">
                <a:latin typeface="Rockwell" panose="02060603020205020403" pitchFamily="18" charset="0"/>
              </a:rPr>
              <a:t># Print the generated prompt</a:t>
            </a:r>
          </a:p>
          <a:p>
            <a:pPr marL="114300" indent="0">
              <a:buNone/>
            </a:pPr>
            <a:r>
              <a:rPr lang="en-US" dirty="0">
                <a:latin typeface="Rockwell" panose="02060603020205020403" pitchFamily="18" charset="0"/>
              </a:rPr>
              <a:t>print(</a:t>
            </a:r>
            <a:r>
              <a:rPr lang="en-US" dirty="0" err="1">
                <a:latin typeface="Rockwell" panose="02060603020205020403" pitchFamily="18" charset="0"/>
              </a:rPr>
              <a:t>prompt_instance</a:t>
            </a:r>
            <a:r>
              <a:rPr lang="en-US" dirty="0">
                <a:latin typeface="Rockwell" panose="02060603020205020403" pitchFamily="18" charset="0"/>
              </a:rPr>
              <a:t>)</a:t>
            </a:r>
            <a:endParaRPr lang="en-IN" dirty="0">
              <a:latin typeface="Rockwell" panose="02060603020205020403" pitchFamily="18" charset="0"/>
            </a:endParaRPr>
          </a:p>
        </p:txBody>
      </p:sp>
      <p:sp>
        <p:nvSpPr>
          <p:cNvPr id="5" name="TextBox 4">
            <a:extLst>
              <a:ext uri="{FF2B5EF4-FFF2-40B4-BE49-F238E27FC236}">
                <a16:creationId xmlns:a16="http://schemas.microsoft.com/office/drawing/2014/main" id="{26E9067F-1E4D-37A7-4C5C-E98D68C68F29}"/>
              </a:ext>
            </a:extLst>
          </p:cNvPr>
          <p:cNvSpPr txBox="1"/>
          <p:nvPr/>
        </p:nvSpPr>
        <p:spPr>
          <a:xfrm>
            <a:off x="838200" y="5521356"/>
            <a:ext cx="6097656" cy="307777"/>
          </a:xfrm>
          <a:prstGeom prst="rect">
            <a:avLst/>
          </a:prstGeom>
          <a:noFill/>
        </p:spPr>
        <p:txBody>
          <a:bodyPr wrap="square">
            <a:spAutoFit/>
          </a:bodyPr>
          <a:lstStyle/>
          <a:p>
            <a:r>
              <a:rPr lang="en-IN" dirty="0"/>
              <a:t>What is the meaning of the word chatbot?</a:t>
            </a:r>
          </a:p>
        </p:txBody>
      </p:sp>
    </p:spTree>
    <p:extLst>
      <p:ext uri="{BB962C8B-B14F-4D97-AF65-F5344CB8AC3E}">
        <p14:creationId xmlns:p14="http://schemas.microsoft.com/office/powerpoint/2010/main" val="29879351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19EE981-FF7C-966F-3041-7A1BF2F9D39B}"/>
              </a:ext>
            </a:extLst>
          </p:cNvPr>
          <p:cNvSpPr>
            <a:spLocks noGrp="1"/>
          </p:cNvSpPr>
          <p:nvPr>
            <p:ph type="body" idx="1"/>
          </p:nvPr>
        </p:nvSpPr>
        <p:spPr>
          <a:xfrm>
            <a:off x="838200" y="404329"/>
            <a:ext cx="10515600" cy="4351338"/>
          </a:xfrm>
        </p:spPr>
        <p:txBody>
          <a:bodyPr/>
          <a:lstStyle/>
          <a:p>
            <a:r>
              <a:rPr lang="en-US" dirty="0"/>
              <a:t>`</a:t>
            </a:r>
            <a:r>
              <a:rPr lang="en-US" dirty="0" err="1"/>
              <a:t>ChatPromptTemplate</a:t>
            </a:r>
            <a:r>
              <a:rPr lang="en-US" dirty="0"/>
              <a:t>` is a subclass of `</a:t>
            </a:r>
            <a:r>
              <a:rPr lang="en-US" dirty="0" err="1"/>
              <a:t>PromptTemplate</a:t>
            </a:r>
            <a:r>
              <a:rPr lang="en-US" dirty="0"/>
              <a:t>` specifically designed for creating prompts for conversational AI systems. It provides a convenient way to define prompts for chatbots, virtual assistants, and other conversational systems.</a:t>
            </a:r>
            <a:endParaRPr lang="en-IN" dirty="0"/>
          </a:p>
        </p:txBody>
      </p:sp>
      <p:sp>
        <p:nvSpPr>
          <p:cNvPr id="5" name="TextBox 4">
            <a:extLst>
              <a:ext uri="{FF2B5EF4-FFF2-40B4-BE49-F238E27FC236}">
                <a16:creationId xmlns:a16="http://schemas.microsoft.com/office/drawing/2014/main" id="{592A1E02-EADC-7823-2405-4685A9CDE6E1}"/>
              </a:ext>
            </a:extLst>
          </p:cNvPr>
          <p:cNvSpPr txBox="1"/>
          <p:nvPr/>
        </p:nvSpPr>
        <p:spPr>
          <a:xfrm>
            <a:off x="1249844" y="2390972"/>
            <a:ext cx="9951555" cy="3539430"/>
          </a:xfrm>
          <a:prstGeom prst="rect">
            <a:avLst/>
          </a:prstGeom>
          <a:noFill/>
        </p:spPr>
        <p:txBody>
          <a:bodyPr wrap="square">
            <a:spAutoFit/>
          </a:bodyPr>
          <a:lstStyle/>
          <a:p>
            <a:r>
              <a:rPr lang="en-IN" sz="1600" dirty="0">
                <a:latin typeface="Rockwell" panose="02060603020205020403" pitchFamily="18" charset="0"/>
              </a:rPr>
              <a:t>from </a:t>
            </a:r>
            <a:r>
              <a:rPr lang="en-IN" sz="1600" dirty="0" err="1">
                <a:latin typeface="Rockwell" panose="02060603020205020403" pitchFamily="18" charset="0"/>
              </a:rPr>
              <a:t>langchain.prompts</a:t>
            </a:r>
            <a:r>
              <a:rPr lang="en-IN" sz="1600" dirty="0">
                <a:latin typeface="Rockwell" panose="02060603020205020403" pitchFamily="18" charset="0"/>
              </a:rPr>
              <a:t> import </a:t>
            </a:r>
            <a:r>
              <a:rPr lang="en-IN" sz="1600" dirty="0" err="1">
                <a:latin typeface="Rockwell" panose="02060603020205020403" pitchFamily="18" charset="0"/>
              </a:rPr>
              <a:t>ChatPromptTemplate</a:t>
            </a:r>
            <a:endParaRPr lang="en-IN" sz="1600" dirty="0">
              <a:latin typeface="Rockwell" panose="02060603020205020403" pitchFamily="18" charset="0"/>
            </a:endParaRPr>
          </a:p>
          <a:p>
            <a:endParaRPr lang="en-IN" sz="1600" dirty="0">
              <a:latin typeface="Rockwell" panose="02060603020205020403" pitchFamily="18" charset="0"/>
            </a:endParaRPr>
          </a:p>
          <a:p>
            <a:r>
              <a:rPr lang="en-IN" sz="1600" dirty="0">
                <a:latin typeface="Rockwell" panose="02060603020205020403" pitchFamily="18" charset="0"/>
              </a:rPr>
              <a:t># Define a chat prompt template</a:t>
            </a:r>
          </a:p>
          <a:p>
            <a:r>
              <a:rPr lang="en-IN" sz="1600" dirty="0">
                <a:latin typeface="Rockwell" panose="02060603020205020403" pitchFamily="18" charset="0"/>
              </a:rPr>
              <a:t>template = "You are a helpful assistant. {question}"</a:t>
            </a:r>
          </a:p>
          <a:p>
            <a:endParaRPr lang="en-IN" sz="1600" dirty="0">
              <a:latin typeface="Rockwell" panose="02060603020205020403" pitchFamily="18" charset="0"/>
            </a:endParaRPr>
          </a:p>
          <a:p>
            <a:r>
              <a:rPr lang="en-IN" sz="1600" dirty="0">
                <a:latin typeface="Rockwell" panose="02060603020205020403" pitchFamily="18" charset="0"/>
              </a:rPr>
              <a:t># Create a chat prompt using the template</a:t>
            </a:r>
          </a:p>
          <a:p>
            <a:r>
              <a:rPr lang="en-IN" sz="1600" dirty="0" err="1">
                <a:latin typeface="Rockwell" panose="02060603020205020403" pitchFamily="18" charset="0"/>
              </a:rPr>
              <a:t>chat_prompt</a:t>
            </a:r>
            <a:r>
              <a:rPr lang="en-IN" sz="1600" dirty="0">
                <a:latin typeface="Rockwell" panose="02060603020205020403" pitchFamily="18" charset="0"/>
              </a:rPr>
              <a:t> = </a:t>
            </a:r>
            <a:r>
              <a:rPr lang="en-IN" sz="1600" dirty="0" err="1">
                <a:latin typeface="Rockwell" panose="02060603020205020403" pitchFamily="18" charset="0"/>
              </a:rPr>
              <a:t>ChatPromptTemplate</a:t>
            </a:r>
            <a:r>
              <a:rPr lang="en-IN" sz="1600" dirty="0">
                <a:latin typeface="Rockwell" panose="02060603020205020403" pitchFamily="18" charset="0"/>
              </a:rPr>
              <a:t>(template=template)</a:t>
            </a:r>
          </a:p>
          <a:p>
            <a:endParaRPr lang="en-IN" sz="1600" dirty="0">
              <a:latin typeface="Rockwell" panose="02060603020205020403" pitchFamily="18" charset="0"/>
            </a:endParaRPr>
          </a:p>
          <a:p>
            <a:r>
              <a:rPr lang="en-IN" sz="1600" dirty="0">
                <a:latin typeface="Rockwell" panose="02060603020205020403" pitchFamily="18" charset="0"/>
              </a:rPr>
              <a:t># Generate a chat prompt instance with a value for the placeholder</a:t>
            </a:r>
          </a:p>
          <a:p>
            <a:r>
              <a:rPr lang="en-IN" sz="1600" dirty="0" err="1">
                <a:latin typeface="Rockwell" panose="02060603020205020403" pitchFamily="18" charset="0"/>
              </a:rPr>
              <a:t>chat_prompt_instance</a:t>
            </a:r>
            <a:r>
              <a:rPr lang="en-IN" sz="1600" dirty="0">
                <a:latin typeface="Rockwell" panose="02060603020205020403" pitchFamily="18" charset="0"/>
              </a:rPr>
              <a:t> = </a:t>
            </a:r>
            <a:r>
              <a:rPr lang="en-IN" sz="1600" dirty="0" err="1">
                <a:latin typeface="Rockwell" panose="02060603020205020403" pitchFamily="18" charset="0"/>
              </a:rPr>
              <a:t>chat_prompt.format_prompt</a:t>
            </a:r>
            <a:r>
              <a:rPr lang="en-IN" sz="1600" dirty="0">
                <a:latin typeface="Rockwell" panose="02060603020205020403" pitchFamily="18" charset="0"/>
              </a:rPr>
              <a:t>(question="What is the meaning of the word chatbot?")</a:t>
            </a:r>
          </a:p>
          <a:p>
            <a:endParaRPr lang="en-IN" sz="1600" dirty="0">
              <a:latin typeface="Rockwell" panose="02060603020205020403" pitchFamily="18" charset="0"/>
            </a:endParaRPr>
          </a:p>
          <a:p>
            <a:r>
              <a:rPr lang="en-IN" sz="1600" dirty="0">
                <a:latin typeface="Rockwell" panose="02060603020205020403" pitchFamily="18" charset="0"/>
              </a:rPr>
              <a:t># Print the generated chat prompt</a:t>
            </a:r>
          </a:p>
          <a:p>
            <a:r>
              <a:rPr lang="en-IN" sz="1600" dirty="0">
                <a:latin typeface="Rockwell" panose="02060603020205020403" pitchFamily="18" charset="0"/>
              </a:rPr>
              <a:t>print(</a:t>
            </a:r>
            <a:r>
              <a:rPr lang="en-IN" sz="1600" dirty="0" err="1">
                <a:latin typeface="Rockwell" panose="02060603020205020403" pitchFamily="18" charset="0"/>
              </a:rPr>
              <a:t>chat_prompt_instance</a:t>
            </a:r>
            <a:r>
              <a:rPr lang="en-IN" sz="1600" dirty="0">
                <a:latin typeface="Rockwell" panose="02060603020205020403" pitchFamily="18" charset="0"/>
              </a:rPr>
              <a:t>)</a:t>
            </a:r>
          </a:p>
        </p:txBody>
      </p:sp>
    </p:spTree>
    <p:extLst>
      <p:ext uri="{BB962C8B-B14F-4D97-AF65-F5344CB8AC3E}">
        <p14:creationId xmlns:p14="http://schemas.microsoft.com/office/powerpoint/2010/main" val="42088180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E3B4C-B87D-08C7-4BD5-B55766E7F443}"/>
              </a:ext>
            </a:extLst>
          </p:cNvPr>
          <p:cNvSpPr>
            <a:spLocks noGrp="1"/>
          </p:cNvSpPr>
          <p:nvPr>
            <p:ph type="title"/>
          </p:nvPr>
        </p:nvSpPr>
        <p:spPr/>
        <p:txBody>
          <a:bodyPr/>
          <a:lstStyle/>
          <a:p>
            <a:r>
              <a:rPr lang="en-US" dirty="0"/>
              <a:t>Output Parsers</a:t>
            </a:r>
            <a:endParaRPr lang="en-IN" dirty="0"/>
          </a:p>
        </p:txBody>
      </p:sp>
      <p:sp>
        <p:nvSpPr>
          <p:cNvPr id="3" name="Text Placeholder 2">
            <a:extLst>
              <a:ext uri="{FF2B5EF4-FFF2-40B4-BE49-F238E27FC236}">
                <a16:creationId xmlns:a16="http://schemas.microsoft.com/office/drawing/2014/main" id="{C1454C4E-B607-FD64-B148-E64ABF242C93}"/>
              </a:ext>
            </a:extLst>
          </p:cNvPr>
          <p:cNvSpPr>
            <a:spLocks noGrp="1"/>
          </p:cNvSpPr>
          <p:nvPr>
            <p:ph type="body" sz="quarter" idx="13"/>
          </p:nvPr>
        </p:nvSpPr>
        <p:spPr/>
        <p:txBody>
          <a:bodyPr>
            <a:normAutofit fontScale="92500" lnSpcReduction="20000"/>
          </a:bodyPr>
          <a:lstStyle/>
          <a:p>
            <a:r>
              <a:rPr lang="en-US" dirty="0"/>
              <a:t>Output parsers are used to interpret and extract meaningful data from LLMs' responses. </a:t>
            </a:r>
          </a:p>
          <a:p>
            <a:r>
              <a:rPr lang="en-US" dirty="0"/>
              <a:t>They bridge the gap between the unstructured text output of LLMs and structured data that can be easily utilized in applications or further processing.</a:t>
            </a:r>
          </a:p>
          <a:p>
            <a:pPr lvl="1"/>
            <a:r>
              <a:rPr lang="en-IN" dirty="0"/>
              <a:t>CSV parser</a:t>
            </a:r>
          </a:p>
          <a:p>
            <a:pPr lvl="1"/>
            <a:r>
              <a:rPr lang="en-IN" dirty="0"/>
              <a:t>Datetime parser</a:t>
            </a:r>
          </a:p>
          <a:p>
            <a:pPr lvl="1"/>
            <a:r>
              <a:rPr lang="en-IN" dirty="0"/>
              <a:t>Enum parser</a:t>
            </a:r>
          </a:p>
          <a:p>
            <a:pPr lvl="1"/>
            <a:r>
              <a:rPr lang="en-IN" dirty="0"/>
              <a:t>JSON parser</a:t>
            </a:r>
          </a:p>
          <a:p>
            <a:pPr lvl="1"/>
            <a:r>
              <a:rPr lang="en-IN" dirty="0"/>
              <a:t>Pandas </a:t>
            </a:r>
            <a:r>
              <a:rPr lang="en-IN" dirty="0" err="1"/>
              <a:t>DataFrame</a:t>
            </a:r>
            <a:r>
              <a:rPr lang="en-IN" dirty="0"/>
              <a:t> Parser</a:t>
            </a:r>
          </a:p>
          <a:p>
            <a:pPr lvl="1"/>
            <a:r>
              <a:rPr lang="en-IN" dirty="0" err="1"/>
              <a:t>Pydantic</a:t>
            </a:r>
            <a:r>
              <a:rPr lang="en-IN" dirty="0"/>
              <a:t> parser</a:t>
            </a:r>
          </a:p>
          <a:p>
            <a:pPr lvl="1"/>
            <a:r>
              <a:rPr lang="en-IN" dirty="0"/>
              <a:t>Retry parser</a:t>
            </a:r>
          </a:p>
          <a:p>
            <a:pPr lvl="1"/>
            <a:r>
              <a:rPr lang="en-IN" dirty="0"/>
              <a:t>Structured output parser </a:t>
            </a:r>
          </a:p>
          <a:p>
            <a:pPr lvl="1"/>
            <a:r>
              <a:rPr lang="en-IN" dirty="0"/>
              <a:t>XML parser</a:t>
            </a:r>
          </a:p>
          <a:p>
            <a:pPr lvl="1"/>
            <a:r>
              <a:rPr lang="en-IN" dirty="0"/>
              <a:t>YAML parser</a:t>
            </a:r>
          </a:p>
        </p:txBody>
      </p:sp>
    </p:spTree>
    <p:extLst>
      <p:ext uri="{BB962C8B-B14F-4D97-AF65-F5344CB8AC3E}">
        <p14:creationId xmlns:p14="http://schemas.microsoft.com/office/powerpoint/2010/main" val="4614407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5B7BEB2-8A01-C6EB-413B-9B5EBDC8576F}"/>
              </a:ext>
            </a:extLst>
          </p:cNvPr>
          <p:cNvSpPr>
            <a:spLocks noGrp="1"/>
          </p:cNvSpPr>
          <p:nvPr>
            <p:ph type="body" idx="1"/>
          </p:nvPr>
        </p:nvSpPr>
        <p:spPr>
          <a:xfrm>
            <a:off x="838200" y="469900"/>
            <a:ext cx="10515600" cy="5707063"/>
          </a:xfrm>
        </p:spPr>
        <p:txBody>
          <a:bodyPr>
            <a:normAutofit fontScale="92500" lnSpcReduction="10000"/>
          </a:bodyPr>
          <a:lstStyle/>
          <a:p>
            <a:pPr marL="114300" indent="0">
              <a:buNone/>
            </a:pPr>
            <a:r>
              <a:rPr lang="en-US" sz="1800" dirty="0">
                <a:latin typeface="Rockwell" panose="02060603020205020403" pitchFamily="18" charset="0"/>
              </a:rPr>
              <a:t>from </a:t>
            </a:r>
            <a:r>
              <a:rPr lang="en-US" sz="1800" dirty="0" err="1">
                <a:latin typeface="Rockwell" panose="02060603020205020403" pitchFamily="18" charset="0"/>
              </a:rPr>
              <a:t>langchain_openai</a:t>
            </a:r>
            <a:r>
              <a:rPr lang="en-US" sz="1800" dirty="0">
                <a:latin typeface="Rockwell" panose="02060603020205020403" pitchFamily="18" charset="0"/>
              </a:rPr>
              <a:t> import </a:t>
            </a:r>
            <a:r>
              <a:rPr lang="en-US" sz="1800" dirty="0" err="1">
                <a:latin typeface="Rockwell" panose="02060603020205020403" pitchFamily="18" charset="0"/>
              </a:rPr>
              <a:t>AzureChatOpenAI</a:t>
            </a:r>
            <a:endParaRPr lang="en-US" sz="1800" dirty="0">
              <a:latin typeface="Rockwell" panose="02060603020205020403" pitchFamily="18" charset="0"/>
            </a:endParaRPr>
          </a:p>
          <a:p>
            <a:pPr marL="114300" indent="0">
              <a:buNone/>
            </a:pPr>
            <a:r>
              <a:rPr lang="en-IN" sz="1800" dirty="0">
                <a:latin typeface="Rockwell" panose="02060603020205020403" pitchFamily="18" charset="0"/>
              </a:rPr>
              <a:t>from </a:t>
            </a:r>
            <a:r>
              <a:rPr lang="en-IN" sz="1800" dirty="0" err="1">
                <a:latin typeface="Rockwell" panose="02060603020205020403" pitchFamily="18" charset="0"/>
              </a:rPr>
              <a:t>langchain_core.output_parsers</a:t>
            </a:r>
            <a:r>
              <a:rPr lang="en-IN" sz="1800" dirty="0">
                <a:latin typeface="Rockwell" panose="02060603020205020403" pitchFamily="18" charset="0"/>
              </a:rPr>
              <a:t> import </a:t>
            </a:r>
            <a:r>
              <a:rPr lang="en-IN" sz="1800" dirty="0" err="1">
                <a:latin typeface="Rockwell" panose="02060603020205020403" pitchFamily="18" charset="0"/>
              </a:rPr>
              <a:t>JsonOutputParser</a:t>
            </a:r>
            <a:endParaRPr lang="en-IN" sz="1800" dirty="0">
              <a:latin typeface="Rockwell" panose="02060603020205020403" pitchFamily="18" charset="0"/>
            </a:endParaRPr>
          </a:p>
          <a:p>
            <a:pPr marL="114300" indent="0">
              <a:buNone/>
            </a:pPr>
            <a:r>
              <a:rPr lang="en-IN" sz="1800" dirty="0">
                <a:latin typeface="Rockwell" panose="02060603020205020403" pitchFamily="18" charset="0"/>
              </a:rPr>
              <a:t>from </a:t>
            </a:r>
            <a:r>
              <a:rPr lang="en-IN" sz="1800" dirty="0" err="1">
                <a:latin typeface="Rockwell" panose="02060603020205020403" pitchFamily="18" charset="0"/>
              </a:rPr>
              <a:t>langchain_core.prompts</a:t>
            </a:r>
            <a:r>
              <a:rPr lang="en-IN" sz="1800" dirty="0">
                <a:latin typeface="Rockwell" panose="02060603020205020403" pitchFamily="18" charset="0"/>
              </a:rPr>
              <a:t> import </a:t>
            </a:r>
            <a:r>
              <a:rPr lang="en-IN" sz="1800" dirty="0" err="1">
                <a:latin typeface="Rockwell" panose="02060603020205020403" pitchFamily="18" charset="0"/>
              </a:rPr>
              <a:t>PromptTemplate</a:t>
            </a:r>
            <a:endParaRPr lang="en-IN" sz="1800" dirty="0">
              <a:latin typeface="Rockwell" panose="02060603020205020403" pitchFamily="18" charset="0"/>
            </a:endParaRPr>
          </a:p>
          <a:p>
            <a:pPr marL="114300" indent="0">
              <a:buNone/>
            </a:pPr>
            <a:endParaRPr lang="en-US" sz="1800" dirty="0">
              <a:latin typeface="Rockwell" panose="02060603020205020403" pitchFamily="18" charset="0"/>
            </a:endParaRPr>
          </a:p>
          <a:p>
            <a:pPr marL="114300" indent="0">
              <a:buNone/>
            </a:pPr>
            <a:r>
              <a:rPr lang="en-US" sz="1800" dirty="0" err="1">
                <a:latin typeface="Rockwell" panose="02060603020205020403" pitchFamily="18" charset="0"/>
              </a:rPr>
              <a:t>llm</a:t>
            </a:r>
            <a:r>
              <a:rPr lang="en-US" sz="1800" dirty="0">
                <a:latin typeface="Rockwell" panose="02060603020205020403" pitchFamily="18" charset="0"/>
              </a:rPr>
              <a:t> = </a:t>
            </a:r>
            <a:r>
              <a:rPr lang="en-US" sz="1800" dirty="0" err="1">
                <a:latin typeface="Rockwell" panose="02060603020205020403" pitchFamily="18" charset="0"/>
              </a:rPr>
              <a:t>AzureChatOpenAI</a:t>
            </a:r>
            <a:r>
              <a:rPr lang="en-US" sz="1800" dirty="0">
                <a:latin typeface="Rockwell" panose="02060603020205020403" pitchFamily="18" charset="0"/>
              </a:rPr>
              <a:t>()</a:t>
            </a:r>
          </a:p>
          <a:p>
            <a:pPr marL="114300" indent="0">
              <a:buNone/>
            </a:pPr>
            <a:endParaRPr lang="en-IN" sz="1800" dirty="0">
              <a:latin typeface="Rockwell" panose="02060603020205020403" pitchFamily="18" charset="0"/>
            </a:endParaRPr>
          </a:p>
          <a:p>
            <a:pPr marL="114300" indent="0">
              <a:buNone/>
            </a:pPr>
            <a:r>
              <a:rPr lang="en-IN" sz="1800" dirty="0" err="1">
                <a:latin typeface="Rockwell" panose="02060603020205020403" pitchFamily="18" charset="0"/>
              </a:rPr>
              <a:t>output_parser</a:t>
            </a:r>
            <a:r>
              <a:rPr lang="en-IN" sz="1800" dirty="0">
                <a:latin typeface="Rockwell" panose="02060603020205020403" pitchFamily="18" charset="0"/>
              </a:rPr>
              <a:t> = </a:t>
            </a:r>
            <a:r>
              <a:rPr lang="en-IN" sz="1800" dirty="0" err="1">
                <a:latin typeface="Rockwell" panose="02060603020205020403" pitchFamily="18" charset="0"/>
              </a:rPr>
              <a:t>JsonOutputParser</a:t>
            </a:r>
            <a:r>
              <a:rPr lang="en-IN" sz="1800" dirty="0">
                <a:latin typeface="Rockwell" panose="02060603020205020403" pitchFamily="18" charset="0"/>
              </a:rPr>
              <a:t>()</a:t>
            </a:r>
          </a:p>
          <a:p>
            <a:pPr marL="114300" indent="0">
              <a:buNone/>
            </a:pPr>
            <a:endParaRPr lang="en-IN" sz="1800" dirty="0">
              <a:latin typeface="Rockwell" panose="02060603020205020403" pitchFamily="18" charset="0"/>
            </a:endParaRPr>
          </a:p>
          <a:p>
            <a:pPr marL="114300" indent="0">
              <a:buNone/>
            </a:pPr>
            <a:r>
              <a:rPr lang="en-IN" sz="1800" dirty="0" err="1">
                <a:latin typeface="Rockwell" panose="02060603020205020403" pitchFamily="18" charset="0"/>
              </a:rPr>
              <a:t>format_instructions</a:t>
            </a:r>
            <a:r>
              <a:rPr lang="en-IN" sz="1800" dirty="0">
                <a:latin typeface="Rockwell" panose="02060603020205020403" pitchFamily="18" charset="0"/>
              </a:rPr>
              <a:t> = </a:t>
            </a:r>
            <a:r>
              <a:rPr lang="en-IN" sz="1800" dirty="0" err="1">
                <a:latin typeface="Rockwell" panose="02060603020205020403" pitchFamily="18" charset="0"/>
              </a:rPr>
              <a:t>output_parser.get_format_instructions</a:t>
            </a:r>
            <a:r>
              <a:rPr lang="en-IN" sz="1800" dirty="0">
                <a:latin typeface="Rockwell" panose="02060603020205020403" pitchFamily="18" charset="0"/>
              </a:rPr>
              <a:t>()</a:t>
            </a:r>
          </a:p>
          <a:p>
            <a:pPr marL="114300" indent="0">
              <a:buNone/>
            </a:pPr>
            <a:endParaRPr lang="en-IN" sz="1800" dirty="0">
              <a:latin typeface="Rockwell" panose="02060603020205020403" pitchFamily="18" charset="0"/>
            </a:endParaRPr>
          </a:p>
          <a:p>
            <a:pPr marL="114300" indent="0">
              <a:buNone/>
            </a:pPr>
            <a:r>
              <a:rPr lang="en-IN" sz="1800" dirty="0">
                <a:latin typeface="Rockwell" panose="02060603020205020403" pitchFamily="18" charset="0"/>
              </a:rPr>
              <a:t>prompt = </a:t>
            </a:r>
            <a:r>
              <a:rPr lang="en-IN" sz="1800" dirty="0" err="1">
                <a:latin typeface="Rockwell" panose="02060603020205020403" pitchFamily="18" charset="0"/>
              </a:rPr>
              <a:t>PromptTemplate</a:t>
            </a:r>
            <a:r>
              <a:rPr lang="en-IN" sz="1800" dirty="0">
                <a:latin typeface="Rockwell" panose="02060603020205020403" pitchFamily="18" charset="0"/>
              </a:rPr>
              <a:t>(template="List five {subject}.\n{</a:t>
            </a:r>
            <a:r>
              <a:rPr lang="en-IN" sz="1800" dirty="0" err="1">
                <a:latin typeface="Rockwell" panose="02060603020205020403" pitchFamily="18" charset="0"/>
              </a:rPr>
              <a:t>format_instructions</a:t>
            </a:r>
            <a:r>
              <a:rPr lang="en-IN" sz="1800" dirty="0">
                <a:latin typeface="Rockwell" panose="02060603020205020403" pitchFamily="18" charset="0"/>
              </a:rPr>
              <a:t>}", 	</a:t>
            </a:r>
            <a:r>
              <a:rPr lang="en-IN" sz="1800" dirty="0" err="1">
                <a:latin typeface="Rockwell" panose="02060603020205020403" pitchFamily="18" charset="0"/>
              </a:rPr>
              <a:t>input_variables</a:t>
            </a:r>
            <a:r>
              <a:rPr lang="en-IN" sz="1800" dirty="0">
                <a:latin typeface="Rockwell" panose="02060603020205020403" pitchFamily="18" charset="0"/>
              </a:rPr>
              <a:t>=["subject"],</a:t>
            </a:r>
            <a:br>
              <a:rPr lang="en-IN" sz="1800" dirty="0">
                <a:latin typeface="Rockwell" panose="02060603020205020403" pitchFamily="18" charset="0"/>
              </a:rPr>
            </a:br>
            <a:r>
              <a:rPr lang="en-IN" sz="1800" dirty="0">
                <a:latin typeface="Rockwell" panose="02060603020205020403" pitchFamily="18" charset="0"/>
              </a:rPr>
              <a:t>	</a:t>
            </a:r>
            <a:r>
              <a:rPr lang="en-IN" sz="1800" dirty="0" err="1">
                <a:latin typeface="Rockwell" panose="02060603020205020403" pitchFamily="18" charset="0"/>
              </a:rPr>
              <a:t>partial_variables</a:t>
            </a:r>
            <a:r>
              <a:rPr lang="en-IN" sz="1800" dirty="0">
                <a:latin typeface="Rockwell" panose="02060603020205020403" pitchFamily="18" charset="0"/>
              </a:rPr>
              <a:t>={"</a:t>
            </a:r>
            <a:r>
              <a:rPr lang="en-IN" sz="1800" dirty="0" err="1">
                <a:latin typeface="Rockwell" panose="02060603020205020403" pitchFamily="18" charset="0"/>
              </a:rPr>
              <a:t>format_instructions</a:t>
            </a:r>
            <a:r>
              <a:rPr lang="en-IN" sz="1800" dirty="0">
                <a:latin typeface="Rockwell" panose="02060603020205020403" pitchFamily="18" charset="0"/>
              </a:rPr>
              <a:t>": </a:t>
            </a:r>
            <a:r>
              <a:rPr lang="en-IN" sz="1800" dirty="0" err="1">
                <a:latin typeface="Rockwell" panose="02060603020205020403" pitchFamily="18" charset="0"/>
              </a:rPr>
              <a:t>format_instructions</a:t>
            </a:r>
            <a:r>
              <a:rPr lang="en-IN" sz="1800" dirty="0">
                <a:latin typeface="Rockwell" panose="02060603020205020403" pitchFamily="18" charset="0"/>
              </a:rPr>
              <a:t>},)</a:t>
            </a:r>
          </a:p>
          <a:p>
            <a:pPr marL="114300" indent="0">
              <a:buNone/>
            </a:pPr>
            <a:endParaRPr lang="en-IN" sz="1800" dirty="0">
              <a:latin typeface="Rockwell" panose="02060603020205020403" pitchFamily="18" charset="0"/>
            </a:endParaRPr>
          </a:p>
          <a:p>
            <a:pPr marL="114300" indent="0">
              <a:buNone/>
            </a:pPr>
            <a:r>
              <a:rPr lang="en-IN" sz="1800" dirty="0">
                <a:latin typeface="Rockwell" panose="02060603020205020403" pitchFamily="18" charset="0"/>
              </a:rPr>
              <a:t>chain = prompt | </a:t>
            </a:r>
            <a:r>
              <a:rPr lang="en-IN" sz="1800" dirty="0" err="1">
                <a:latin typeface="Rockwell" panose="02060603020205020403" pitchFamily="18" charset="0"/>
              </a:rPr>
              <a:t>llm</a:t>
            </a:r>
            <a:r>
              <a:rPr lang="en-IN" sz="1800" dirty="0">
                <a:latin typeface="Rockwell" panose="02060603020205020403" pitchFamily="18" charset="0"/>
              </a:rPr>
              <a:t> | </a:t>
            </a:r>
            <a:r>
              <a:rPr lang="en-IN" sz="1800" dirty="0" err="1">
                <a:latin typeface="Rockwell" panose="02060603020205020403" pitchFamily="18" charset="0"/>
              </a:rPr>
              <a:t>output_parser</a:t>
            </a:r>
            <a:endParaRPr lang="en-IN" sz="1800" dirty="0">
              <a:latin typeface="Rockwell" panose="02060603020205020403" pitchFamily="18" charset="0"/>
            </a:endParaRPr>
          </a:p>
          <a:p>
            <a:pPr marL="114300" indent="0">
              <a:buNone/>
            </a:pPr>
            <a:endParaRPr lang="en-US" sz="1800" dirty="0">
              <a:latin typeface="Rockwell" panose="02060603020205020403" pitchFamily="18" charset="0"/>
            </a:endParaRPr>
          </a:p>
          <a:p>
            <a:pPr marL="114300" indent="0">
              <a:buNone/>
            </a:pPr>
            <a:r>
              <a:rPr lang="en-US" sz="1800" dirty="0" err="1">
                <a:latin typeface="Rockwell" panose="02060603020205020403" pitchFamily="18" charset="0"/>
              </a:rPr>
              <a:t>chain.invoke</a:t>
            </a:r>
            <a:r>
              <a:rPr lang="en-US" sz="1800" dirty="0">
                <a:latin typeface="Rockwell" panose="02060603020205020403" pitchFamily="18" charset="0"/>
              </a:rPr>
              <a:t>({"subject": “IPL teams"})</a:t>
            </a:r>
            <a:endParaRPr lang="en-IN" sz="1800" dirty="0">
              <a:latin typeface="Rockwell" panose="02060603020205020403" pitchFamily="18" charset="0"/>
            </a:endParaRPr>
          </a:p>
        </p:txBody>
      </p:sp>
    </p:spTree>
    <p:extLst>
      <p:ext uri="{BB962C8B-B14F-4D97-AF65-F5344CB8AC3E}">
        <p14:creationId xmlns:p14="http://schemas.microsoft.com/office/powerpoint/2010/main" val="42545283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AFF6A-7883-A2A4-2DF2-83D49B3F94EC}"/>
              </a:ext>
            </a:extLst>
          </p:cNvPr>
          <p:cNvSpPr>
            <a:spLocks noGrp="1"/>
          </p:cNvSpPr>
          <p:nvPr>
            <p:ph type="title"/>
          </p:nvPr>
        </p:nvSpPr>
        <p:spPr/>
        <p:txBody>
          <a:bodyPr/>
          <a:lstStyle/>
          <a:p>
            <a:r>
              <a:rPr lang="en-US" dirty="0"/>
              <a:t>Runnable Interface</a:t>
            </a:r>
            <a:endParaRPr lang="en-IN" dirty="0"/>
          </a:p>
        </p:txBody>
      </p:sp>
      <p:sp>
        <p:nvSpPr>
          <p:cNvPr id="5" name="TextBox 4">
            <a:extLst>
              <a:ext uri="{FF2B5EF4-FFF2-40B4-BE49-F238E27FC236}">
                <a16:creationId xmlns:a16="http://schemas.microsoft.com/office/drawing/2014/main" id="{E83F3ECA-D2DC-9F63-FF6F-00F2CCBA19A8}"/>
              </a:ext>
            </a:extLst>
          </p:cNvPr>
          <p:cNvSpPr txBox="1"/>
          <p:nvPr/>
        </p:nvSpPr>
        <p:spPr>
          <a:xfrm>
            <a:off x="838200" y="1354048"/>
            <a:ext cx="10728158" cy="923330"/>
          </a:xfrm>
          <a:prstGeom prst="rect">
            <a:avLst/>
          </a:prstGeom>
          <a:noFill/>
        </p:spPr>
        <p:txBody>
          <a:bodyPr wrap="square">
            <a:spAutoFit/>
          </a:bodyPr>
          <a:lstStyle/>
          <a:p>
            <a:r>
              <a:rPr lang="en-US" sz="1800" dirty="0">
                <a:latin typeface="Calibri" panose="020F0502020204030204" pitchFamily="34" charset="0"/>
                <a:ea typeface="Calibri" panose="020F0502020204030204" pitchFamily="34" charset="0"/>
                <a:cs typeface="Calibri" panose="020F0502020204030204" pitchFamily="34" charset="0"/>
              </a:rPr>
              <a:t>A Runnable is an interface that represents a self-contained, executable unit of work that can be run independently. It's a way to package a specific task or function, along with its dependencies, into a single, reusable component.</a:t>
            </a:r>
            <a:endParaRPr lang="en-IN" sz="1800" dirty="0">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99C172FD-D24C-E977-91EF-1929362952DC}"/>
              </a:ext>
            </a:extLst>
          </p:cNvPr>
          <p:cNvPicPr>
            <a:picLocks noChangeAspect="1"/>
          </p:cNvPicPr>
          <p:nvPr/>
        </p:nvPicPr>
        <p:blipFill>
          <a:blip r:embed="rId2"/>
          <a:stretch>
            <a:fillRect/>
          </a:stretch>
        </p:blipFill>
        <p:spPr>
          <a:xfrm>
            <a:off x="1763009" y="2277378"/>
            <a:ext cx="8878539" cy="4410691"/>
          </a:xfrm>
          <a:prstGeom prst="rect">
            <a:avLst/>
          </a:prstGeom>
        </p:spPr>
      </p:pic>
    </p:spTree>
    <p:extLst>
      <p:ext uri="{BB962C8B-B14F-4D97-AF65-F5344CB8AC3E}">
        <p14:creationId xmlns:p14="http://schemas.microsoft.com/office/powerpoint/2010/main" val="1996734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9F822D4E-C359-6D8B-0FAB-C7C236771B6C}"/>
              </a:ext>
            </a:extLst>
          </p:cNvPr>
          <p:cNvSpPr>
            <a:spLocks noChangeArrowheads="1"/>
          </p:cNvSpPr>
          <p:nvPr/>
        </p:nvSpPr>
        <p:spPr bwMode="auto">
          <a:xfrm>
            <a:off x="669235" y="739362"/>
            <a:ext cx="1096948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1C1E21"/>
                </a:solidFill>
                <a:effectLst/>
                <a:latin typeface="Public Sans"/>
              </a:rPr>
              <a:t>Chat models implement the Runnable interface, the basic building block of the </a:t>
            </a:r>
            <a:r>
              <a:rPr kumimoji="0" lang="en-US" altLang="en-US" sz="2000" b="0" i="0" u="none" strike="noStrike" cap="none" normalizeH="0" baseline="0" dirty="0" err="1">
                <a:ln>
                  <a:noFill/>
                </a:ln>
                <a:solidFill>
                  <a:srgbClr val="1C1E21"/>
                </a:solidFill>
                <a:effectLst/>
                <a:latin typeface="Public Sans"/>
              </a:rPr>
              <a:t>LangChain</a:t>
            </a:r>
            <a:r>
              <a:rPr kumimoji="0" lang="en-US" altLang="en-US" sz="2000" b="0" i="0" u="none" strike="noStrike" cap="none" normalizeH="0" baseline="0" dirty="0">
                <a:ln>
                  <a:noFill/>
                </a:ln>
                <a:solidFill>
                  <a:srgbClr val="1C1E21"/>
                </a:solidFill>
                <a:effectLst/>
                <a:latin typeface="Public Sans"/>
              </a:rPr>
              <a:t> Expression Language (LCEL). </a:t>
            </a:r>
          </a:p>
        </p:txBody>
      </p:sp>
      <p:sp>
        <p:nvSpPr>
          <p:cNvPr id="6" name="TextBox 5">
            <a:extLst>
              <a:ext uri="{FF2B5EF4-FFF2-40B4-BE49-F238E27FC236}">
                <a16:creationId xmlns:a16="http://schemas.microsoft.com/office/drawing/2014/main" id="{E4C20633-9E75-8237-8F6B-56DC6AC02ED5}"/>
              </a:ext>
            </a:extLst>
          </p:cNvPr>
          <p:cNvSpPr txBox="1"/>
          <p:nvPr/>
        </p:nvSpPr>
        <p:spPr>
          <a:xfrm>
            <a:off x="669234" y="1985668"/>
            <a:ext cx="10969487" cy="4401205"/>
          </a:xfrm>
          <a:prstGeom prst="rect">
            <a:avLst/>
          </a:prstGeom>
          <a:noFill/>
        </p:spPr>
        <p:txBody>
          <a:bodyPr wrap="square">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This is a standard interface, which makes it easy to define custom chains as well as invoke them in a standard way. The standard interface includes:</a:t>
            </a:r>
          </a:p>
          <a:p>
            <a:endParaRPr lang="en-US" sz="2000" dirty="0">
              <a:latin typeface="Calibri" panose="020F0502020204030204" pitchFamily="34" charset="0"/>
              <a:ea typeface="Calibri" panose="020F0502020204030204" pitchFamily="34" charset="0"/>
              <a:cs typeface="Calibri" panose="020F0502020204030204" pitchFamily="34" charset="0"/>
            </a:endParaRPr>
          </a:p>
          <a:p>
            <a:r>
              <a:rPr lang="en-US" sz="2000" b="1" dirty="0">
                <a:latin typeface="Calibri" panose="020F0502020204030204" pitchFamily="34" charset="0"/>
                <a:ea typeface="Calibri" panose="020F0502020204030204" pitchFamily="34" charset="0"/>
                <a:cs typeface="Calibri" panose="020F0502020204030204" pitchFamily="34" charset="0"/>
              </a:rPr>
              <a:t>stream</a:t>
            </a:r>
            <a:r>
              <a:rPr lang="en-US" sz="2000" dirty="0">
                <a:latin typeface="Calibri" panose="020F0502020204030204" pitchFamily="34" charset="0"/>
                <a:ea typeface="Calibri" panose="020F0502020204030204" pitchFamily="34" charset="0"/>
                <a:cs typeface="Calibri" panose="020F0502020204030204" pitchFamily="34" charset="0"/>
              </a:rPr>
              <a:t>: stream back chunks of the response</a:t>
            </a:r>
          </a:p>
          <a:p>
            <a:r>
              <a:rPr lang="en-US" sz="2000" b="1" dirty="0">
                <a:latin typeface="Calibri" panose="020F0502020204030204" pitchFamily="34" charset="0"/>
                <a:ea typeface="Calibri" panose="020F0502020204030204" pitchFamily="34" charset="0"/>
                <a:cs typeface="Calibri" panose="020F0502020204030204" pitchFamily="34" charset="0"/>
              </a:rPr>
              <a:t>invoke</a:t>
            </a:r>
            <a:r>
              <a:rPr lang="en-US" sz="2000" dirty="0">
                <a:latin typeface="Calibri" panose="020F0502020204030204" pitchFamily="34" charset="0"/>
                <a:ea typeface="Calibri" panose="020F0502020204030204" pitchFamily="34" charset="0"/>
                <a:cs typeface="Calibri" panose="020F0502020204030204" pitchFamily="34" charset="0"/>
              </a:rPr>
              <a:t>: call the chain on an input</a:t>
            </a:r>
          </a:p>
          <a:p>
            <a:r>
              <a:rPr lang="en-US" sz="2000" b="1" dirty="0">
                <a:latin typeface="Calibri" panose="020F0502020204030204" pitchFamily="34" charset="0"/>
                <a:ea typeface="Calibri" panose="020F0502020204030204" pitchFamily="34" charset="0"/>
                <a:cs typeface="Calibri" panose="020F0502020204030204" pitchFamily="34" charset="0"/>
              </a:rPr>
              <a:t>batch</a:t>
            </a:r>
            <a:r>
              <a:rPr lang="en-US" sz="2000" dirty="0">
                <a:latin typeface="Calibri" panose="020F0502020204030204" pitchFamily="34" charset="0"/>
                <a:ea typeface="Calibri" panose="020F0502020204030204" pitchFamily="34" charset="0"/>
                <a:cs typeface="Calibri" panose="020F0502020204030204" pitchFamily="34" charset="0"/>
              </a:rPr>
              <a:t>: call the chain on a list of inputs</a:t>
            </a:r>
          </a:p>
          <a:p>
            <a:endParaRPr lang="en-US" sz="2000" dirty="0">
              <a:latin typeface="Calibri" panose="020F0502020204030204" pitchFamily="34" charset="0"/>
              <a:ea typeface="Calibri" panose="020F0502020204030204" pitchFamily="34" charset="0"/>
              <a:cs typeface="Calibri" panose="020F0502020204030204" pitchFamily="34" charset="0"/>
            </a:endParaRPr>
          </a:p>
          <a:p>
            <a:r>
              <a:rPr lang="en-US" sz="2000" dirty="0">
                <a:latin typeface="Calibri" panose="020F0502020204030204" pitchFamily="34" charset="0"/>
                <a:ea typeface="Calibri" panose="020F0502020204030204" pitchFamily="34" charset="0"/>
                <a:cs typeface="Calibri" panose="020F0502020204030204" pitchFamily="34" charset="0"/>
              </a:rPr>
              <a:t>These also have corresponding async methods that should be used with </a:t>
            </a:r>
            <a:r>
              <a:rPr lang="en-US" sz="2000" dirty="0" err="1">
                <a:latin typeface="Calibri" panose="020F0502020204030204" pitchFamily="34" charset="0"/>
                <a:ea typeface="Calibri" panose="020F0502020204030204" pitchFamily="34" charset="0"/>
                <a:cs typeface="Calibri" panose="020F0502020204030204" pitchFamily="34" charset="0"/>
              </a:rPr>
              <a:t>asyncio</a:t>
            </a:r>
            <a:r>
              <a:rPr lang="en-US" sz="2000" dirty="0">
                <a:latin typeface="Calibri" panose="020F0502020204030204" pitchFamily="34" charset="0"/>
                <a:ea typeface="Calibri" panose="020F0502020204030204" pitchFamily="34" charset="0"/>
                <a:cs typeface="Calibri" panose="020F0502020204030204" pitchFamily="34" charset="0"/>
              </a:rPr>
              <a:t> await syntax for concurrency:</a:t>
            </a:r>
          </a:p>
          <a:p>
            <a:r>
              <a:rPr lang="en-US" sz="2000" b="1" dirty="0" err="1">
                <a:latin typeface="Calibri" panose="020F0502020204030204" pitchFamily="34" charset="0"/>
                <a:ea typeface="Calibri" panose="020F0502020204030204" pitchFamily="34" charset="0"/>
                <a:cs typeface="Calibri" panose="020F0502020204030204" pitchFamily="34" charset="0"/>
              </a:rPr>
              <a:t>astream</a:t>
            </a:r>
            <a:r>
              <a:rPr lang="en-US" sz="2000" dirty="0">
                <a:latin typeface="Calibri" panose="020F0502020204030204" pitchFamily="34" charset="0"/>
                <a:ea typeface="Calibri" panose="020F0502020204030204" pitchFamily="34" charset="0"/>
                <a:cs typeface="Calibri" panose="020F0502020204030204" pitchFamily="34" charset="0"/>
              </a:rPr>
              <a:t>: stream back chunks of the response async</a:t>
            </a:r>
          </a:p>
          <a:p>
            <a:r>
              <a:rPr lang="en-US" sz="2000" b="1" dirty="0" err="1">
                <a:latin typeface="Calibri" panose="020F0502020204030204" pitchFamily="34" charset="0"/>
                <a:ea typeface="Calibri" panose="020F0502020204030204" pitchFamily="34" charset="0"/>
                <a:cs typeface="Calibri" panose="020F0502020204030204" pitchFamily="34" charset="0"/>
              </a:rPr>
              <a:t>ainvoke</a:t>
            </a:r>
            <a:r>
              <a:rPr lang="en-US" sz="2000" dirty="0">
                <a:latin typeface="Calibri" panose="020F0502020204030204" pitchFamily="34" charset="0"/>
                <a:ea typeface="Calibri" panose="020F0502020204030204" pitchFamily="34" charset="0"/>
                <a:cs typeface="Calibri" panose="020F0502020204030204" pitchFamily="34" charset="0"/>
              </a:rPr>
              <a:t>: call the chain on an input async</a:t>
            </a:r>
          </a:p>
          <a:p>
            <a:r>
              <a:rPr lang="en-US" sz="2000" b="1" dirty="0" err="1">
                <a:latin typeface="Calibri" panose="020F0502020204030204" pitchFamily="34" charset="0"/>
                <a:ea typeface="Calibri" panose="020F0502020204030204" pitchFamily="34" charset="0"/>
                <a:cs typeface="Calibri" panose="020F0502020204030204" pitchFamily="34" charset="0"/>
              </a:rPr>
              <a:t>abatch</a:t>
            </a:r>
            <a:r>
              <a:rPr lang="en-US" sz="2000" dirty="0">
                <a:latin typeface="Calibri" panose="020F0502020204030204" pitchFamily="34" charset="0"/>
                <a:ea typeface="Calibri" panose="020F0502020204030204" pitchFamily="34" charset="0"/>
                <a:cs typeface="Calibri" panose="020F0502020204030204" pitchFamily="34" charset="0"/>
              </a:rPr>
              <a:t>: call the chain on a list of inputs async</a:t>
            </a:r>
          </a:p>
          <a:p>
            <a:r>
              <a:rPr lang="en-US" sz="2000" b="1" dirty="0" err="1">
                <a:latin typeface="Calibri" panose="020F0502020204030204" pitchFamily="34" charset="0"/>
                <a:ea typeface="Calibri" panose="020F0502020204030204" pitchFamily="34" charset="0"/>
                <a:cs typeface="Calibri" panose="020F0502020204030204" pitchFamily="34" charset="0"/>
              </a:rPr>
              <a:t>astream_log</a:t>
            </a:r>
            <a:r>
              <a:rPr lang="en-US" sz="2000" dirty="0">
                <a:latin typeface="Calibri" panose="020F0502020204030204" pitchFamily="34" charset="0"/>
                <a:ea typeface="Calibri" panose="020F0502020204030204" pitchFamily="34" charset="0"/>
                <a:cs typeface="Calibri" panose="020F0502020204030204" pitchFamily="34" charset="0"/>
              </a:rPr>
              <a:t>: stream back intermediate steps as they happen, in addition to the final response</a:t>
            </a:r>
          </a:p>
          <a:p>
            <a:r>
              <a:rPr lang="en-US" sz="2000" b="1" dirty="0" err="1">
                <a:latin typeface="Calibri" panose="020F0502020204030204" pitchFamily="34" charset="0"/>
                <a:ea typeface="Calibri" panose="020F0502020204030204" pitchFamily="34" charset="0"/>
                <a:cs typeface="Calibri" panose="020F0502020204030204" pitchFamily="34" charset="0"/>
              </a:rPr>
              <a:t>astream_events</a:t>
            </a:r>
            <a:r>
              <a:rPr lang="en-US" sz="2000" b="1" dirty="0">
                <a:latin typeface="Calibri" panose="020F0502020204030204" pitchFamily="34" charset="0"/>
                <a:ea typeface="Calibri" panose="020F0502020204030204" pitchFamily="34" charset="0"/>
                <a:cs typeface="Calibri" panose="020F0502020204030204" pitchFamily="34" charset="0"/>
              </a:rPr>
              <a:t>:</a:t>
            </a:r>
            <a:r>
              <a:rPr lang="en-US" sz="2000" dirty="0">
                <a:latin typeface="Calibri" panose="020F0502020204030204" pitchFamily="34" charset="0"/>
                <a:ea typeface="Calibri" panose="020F0502020204030204" pitchFamily="34" charset="0"/>
                <a:cs typeface="Calibri" panose="020F0502020204030204" pitchFamily="34" charset="0"/>
              </a:rPr>
              <a:t> beta stream events as they happen in the chain</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382839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A7D62-1CFB-C77A-D9D2-EBC07AB0D130}"/>
              </a:ext>
            </a:extLst>
          </p:cNvPr>
          <p:cNvSpPr>
            <a:spLocks noGrp="1"/>
          </p:cNvSpPr>
          <p:nvPr>
            <p:ph type="title"/>
          </p:nvPr>
        </p:nvSpPr>
        <p:spPr/>
        <p:txBody>
          <a:bodyPr/>
          <a:lstStyle/>
          <a:p>
            <a:r>
              <a:rPr lang="en-US" dirty="0"/>
              <a:t>Prompt + LLM</a:t>
            </a:r>
            <a:endParaRPr lang="en-IN" dirty="0"/>
          </a:p>
        </p:txBody>
      </p:sp>
      <p:sp>
        <p:nvSpPr>
          <p:cNvPr id="3" name="TextBox 2">
            <a:extLst>
              <a:ext uri="{FF2B5EF4-FFF2-40B4-BE49-F238E27FC236}">
                <a16:creationId xmlns:a16="http://schemas.microsoft.com/office/drawing/2014/main" id="{02091B6C-77DB-C199-A347-B4D109E70B66}"/>
              </a:ext>
            </a:extLst>
          </p:cNvPr>
          <p:cNvSpPr txBox="1"/>
          <p:nvPr/>
        </p:nvSpPr>
        <p:spPr>
          <a:xfrm>
            <a:off x="838200" y="1690688"/>
            <a:ext cx="2069797" cy="307777"/>
          </a:xfrm>
          <a:prstGeom prst="rect">
            <a:avLst/>
          </a:prstGeom>
          <a:noFill/>
        </p:spPr>
        <p:txBody>
          <a:bodyPr wrap="non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Chaining prompt and LLM</a:t>
            </a:r>
            <a:endParaRPr lang="en-IN" dirty="0">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DEDD2D02-2E33-45A5-09E6-CD7A80FF66F2}"/>
              </a:ext>
            </a:extLst>
          </p:cNvPr>
          <p:cNvSpPr txBox="1"/>
          <p:nvPr/>
        </p:nvSpPr>
        <p:spPr>
          <a:xfrm>
            <a:off x="838200" y="2131323"/>
            <a:ext cx="6728124" cy="2246769"/>
          </a:xfrm>
          <a:prstGeom prst="rect">
            <a:avLst/>
          </a:prstGeom>
          <a:noFill/>
        </p:spPr>
        <p:txBody>
          <a:bodyPr wrap="none" rtlCol="0">
            <a:spAutoFit/>
          </a:bodyPr>
          <a:lstStyle/>
          <a:p>
            <a:r>
              <a:rPr lang="en-US" dirty="0">
                <a:latin typeface="Rockwell" panose="02060603020205020403" pitchFamily="18" charset="0"/>
              </a:rPr>
              <a:t>from </a:t>
            </a:r>
            <a:r>
              <a:rPr lang="en-US" dirty="0" err="1">
                <a:latin typeface="Rockwell" panose="02060603020205020403" pitchFamily="18" charset="0"/>
              </a:rPr>
              <a:t>langchain_openai</a:t>
            </a:r>
            <a:r>
              <a:rPr lang="en-US" dirty="0">
                <a:latin typeface="Rockwell" panose="02060603020205020403" pitchFamily="18" charset="0"/>
              </a:rPr>
              <a:t> import </a:t>
            </a:r>
            <a:r>
              <a:rPr lang="en-US" dirty="0" err="1">
                <a:latin typeface="Rockwell" panose="02060603020205020403" pitchFamily="18" charset="0"/>
              </a:rPr>
              <a:t>AzureChatOpenAI</a:t>
            </a:r>
            <a:endParaRPr lang="en-US" dirty="0">
              <a:latin typeface="Rockwell" panose="02060603020205020403" pitchFamily="18" charset="0"/>
            </a:endParaRPr>
          </a:p>
          <a:p>
            <a:r>
              <a:rPr lang="en-US" dirty="0">
                <a:latin typeface="Rockwell" panose="02060603020205020403" pitchFamily="18" charset="0"/>
              </a:rPr>
              <a:t>from </a:t>
            </a:r>
            <a:r>
              <a:rPr lang="en-US" dirty="0" err="1">
                <a:latin typeface="Rockwell" panose="02060603020205020403" pitchFamily="18" charset="0"/>
              </a:rPr>
              <a:t>langchain_core.prompts</a:t>
            </a:r>
            <a:r>
              <a:rPr lang="en-US" dirty="0">
                <a:latin typeface="Rockwell" panose="02060603020205020403" pitchFamily="18" charset="0"/>
              </a:rPr>
              <a:t> import </a:t>
            </a:r>
            <a:r>
              <a:rPr lang="en-US" dirty="0" err="1">
                <a:latin typeface="Rockwell" panose="02060603020205020403" pitchFamily="18" charset="0"/>
              </a:rPr>
              <a:t>ChatPromptTemplate</a:t>
            </a:r>
            <a:endParaRPr lang="en-US" dirty="0">
              <a:latin typeface="Rockwell" panose="02060603020205020403" pitchFamily="18" charset="0"/>
            </a:endParaRPr>
          </a:p>
          <a:p>
            <a:r>
              <a:rPr lang="en-US" dirty="0">
                <a:latin typeface="Rockwell" panose="02060603020205020403" pitchFamily="18" charset="0"/>
              </a:rPr>
              <a:t>from </a:t>
            </a:r>
            <a:r>
              <a:rPr lang="en-US" dirty="0" err="1">
                <a:latin typeface="Rockwell" panose="02060603020205020403" pitchFamily="18" charset="0"/>
              </a:rPr>
              <a:t>langchain.llms</a:t>
            </a:r>
            <a:r>
              <a:rPr lang="en-US" dirty="0">
                <a:latin typeface="Rockwell" panose="02060603020205020403" pitchFamily="18" charset="0"/>
              </a:rPr>
              <a:t> import OpenAI, </a:t>
            </a:r>
            <a:r>
              <a:rPr lang="en-US" dirty="0" err="1">
                <a:latin typeface="Rockwell" panose="02060603020205020403" pitchFamily="18" charset="0"/>
              </a:rPr>
              <a:t>AzureOpenAI</a:t>
            </a:r>
            <a:endParaRPr lang="en-US" dirty="0">
              <a:latin typeface="Rockwell" panose="02060603020205020403" pitchFamily="18" charset="0"/>
            </a:endParaRPr>
          </a:p>
          <a:p>
            <a:endParaRPr lang="en-US" dirty="0">
              <a:latin typeface="Rockwell" panose="02060603020205020403" pitchFamily="18" charset="0"/>
            </a:endParaRPr>
          </a:p>
          <a:p>
            <a:r>
              <a:rPr lang="en-US" dirty="0" err="1">
                <a:latin typeface="Rockwell" panose="02060603020205020403" pitchFamily="18" charset="0"/>
              </a:rPr>
              <a:t>llm</a:t>
            </a:r>
            <a:r>
              <a:rPr lang="en-US" dirty="0">
                <a:latin typeface="Rockwell" panose="02060603020205020403" pitchFamily="18" charset="0"/>
              </a:rPr>
              <a:t> = </a:t>
            </a:r>
            <a:r>
              <a:rPr lang="en-US" dirty="0" err="1">
                <a:latin typeface="Rockwell" panose="02060603020205020403" pitchFamily="18" charset="0"/>
              </a:rPr>
              <a:t>AzureChatOpenAI</a:t>
            </a:r>
            <a:r>
              <a:rPr lang="en-US" dirty="0">
                <a:latin typeface="Rockwell" panose="02060603020205020403" pitchFamily="18" charset="0"/>
              </a:rPr>
              <a:t>()</a:t>
            </a:r>
          </a:p>
          <a:p>
            <a:r>
              <a:rPr lang="en-US" dirty="0">
                <a:latin typeface="Rockwell" panose="02060603020205020403" pitchFamily="18" charset="0"/>
              </a:rPr>
              <a:t>prompt = </a:t>
            </a:r>
            <a:r>
              <a:rPr lang="en-US" dirty="0" err="1">
                <a:latin typeface="Rockwell" panose="02060603020205020403" pitchFamily="18" charset="0"/>
              </a:rPr>
              <a:t>ChatPromptTemplate.from_template</a:t>
            </a:r>
            <a:r>
              <a:rPr lang="en-US" dirty="0">
                <a:latin typeface="Rockwell" panose="02060603020205020403" pitchFamily="18" charset="0"/>
              </a:rPr>
              <a:t>('Tell me about the city of {city}.')</a:t>
            </a:r>
          </a:p>
          <a:p>
            <a:endParaRPr lang="en-US" dirty="0">
              <a:latin typeface="Rockwell" panose="02060603020205020403" pitchFamily="18" charset="0"/>
            </a:endParaRPr>
          </a:p>
          <a:p>
            <a:r>
              <a:rPr lang="en-US" dirty="0">
                <a:latin typeface="Rockwell" panose="02060603020205020403" pitchFamily="18" charset="0"/>
              </a:rPr>
              <a:t>chain  = prompt | </a:t>
            </a:r>
            <a:r>
              <a:rPr lang="en-US" dirty="0" err="1">
                <a:latin typeface="Rockwell" panose="02060603020205020403" pitchFamily="18" charset="0"/>
              </a:rPr>
              <a:t>llm</a:t>
            </a:r>
            <a:endParaRPr lang="en-US" dirty="0">
              <a:latin typeface="Rockwell" panose="02060603020205020403" pitchFamily="18" charset="0"/>
            </a:endParaRPr>
          </a:p>
          <a:p>
            <a:endParaRPr lang="en-US" dirty="0">
              <a:latin typeface="Rockwell" panose="02060603020205020403" pitchFamily="18" charset="0"/>
            </a:endParaRPr>
          </a:p>
          <a:p>
            <a:r>
              <a:rPr lang="en-US" dirty="0" err="1">
                <a:latin typeface="Rockwell" panose="02060603020205020403" pitchFamily="18" charset="0"/>
              </a:rPr>
              <a:t>chain.invoke</a:t>
            </a:r>
            <a:r>
              <a:rPr lang="en-US" dirty="0">
                <a:latin typeface="Rockwell" panose="02060603020205020403" pitchFamily="18" charset="0"/>
              </a:rPr>
              <a:t>({'</a:t>
            </a:r>
            <a:r>
              <a:rPr lang="en-US" dirty="0" err="1">
                <a:latin typeface="Rockwell" panose="02060603020205020403" pitchFamily="18" charset="0"/>
              </a:rPr>
              <a:t>city':'Madurai</a:t>
            </a:r>
            <a:r>
              <a:rPr lang="en-US" dirty="0">
                <a:latin typeface="Rockwell" panose="02060603020205020403" pitchFamily="18" charset="0"/>
              </a:rPr>
              <a:t>'})</a:t>
            </a:r>
          </a:p>
        </p:txBody>
      </p:sp>
    </p:spTree>
    <p:extLst>
      <p:ext uri="{BB962C8B-B14F-4D97-AF65-F5344CB8AC3E}">
        <p14:creationId xmlns:p14="http://schemas.microsoft.com/office/powerpoint/2010/main" val="548451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52BBD-839E-F836-9886-0027EB89D057}"/>
              </a:ext>
            </a:extLst>
          </p:cNvPr>
          <p:cNvSpPr>
            <a:spLocks noGrp="1"/>
          </p:cNvSpPr>
          <p:nvPr>
            <p:ph type="title"/>
          </p:nvPr>
        </p:nvSpPr>
        <p:spPr/>
        <p:txBody>
          <a:bodyPr/>
          <a:lstStyle/>
          <a:p>
            <a:r>
              <a:rPr lang="en-US" dirty="0"/>
              <a:t>Adding </a:t>
            </a:r>
            <a:r>
              <a:rPr lang="en-US" dirty="0" err="1"/>
              <a:t>OutputParser</a:t>
            </a:r>
            <a:endParaRPr lang="en-IN" dirty="0"/>
          </a:p>
        </p:txBody>
      </p:sp>
      <p:sp>
        <p:nvSpPr>
          <p:cNvPr id="3" name="Text Placeholder 2">
            <a:extLst>
              <a:ext uri="{FF2B5EF4-FFF2-40B4-BE49-F238E27FC236}">
                <a16:creationId xmlns:a16="http://schemas.microsoft.com/office/drawing/2014/main" id="{21A29B29-7E84-0AD0-DAED-4AECFAECF437}"/>
              </a:ext>
            </a:extLst>
          </p:cNvPr>
          <p:cNvSpPr>
            <a:spLocks noGrp="1"/>
          </p:cNvSpPr>
          <p:nvPr>
            <p:ph type="body" sz="quarter" idx="13"/>
          </p:nvPr>
        </p:nvSpPr>
        <p:spPr/>
        <p:txBody>
          <a:bodyPr/>
          <a:lstStyle/>
          <a:p>
            <a:pPr marL="50800" indent="0">
              <a:buNone/>
            </a:pPr>
            <a:r>
              <a:rPr lang="en-IN" dirty="0">
                <a:latin typeface="Rockwell" panose="02060603020205020403" pitchFamily="18" charset="0"/>
              </a:rPr>
              <a:t>#Adding </a:t>
            </a:r>
            <a:r>
              <a:rPr lang="en-IN" dirty="0" err="1">
                <a:latin typeface="Rockwell" panose="02060603020205020403" pitchFamily="18" charset="0"/>
              </a:rPr>
              <a:t>OutputParser</a:t>
            </a:r>
            <a:endParaRPr lang="en-IN" dirty="0">
              <a:latin typeface="Rockwell" panose="02060603020205020403" pitchFamily="18" charset="0"/>
            </a:endParaRPr>
          </a:p>
          <a:p>
            <a:pPr marL="50800" indent="0">
              <a:buNone/>
            </a:pPr>
            <a:r>
              <a:rPr lang="en-IN" dirty="0">
                <a:latin typeface="Rockwell" panose="02060603020205020403" pitchFamily="18" charset="0"/>
              </a:rPr>
              <a:t>from </a:t>
            </a:r>
            <a:r>
              <a:rPr lang="en-IN" dirty="0" err="1">
                <a:latin typeface="Rockwell" panose="02060603020205020403" pitchFamily="18" charset="0"/>
              </a:rPr>
              <a:t>langchain_core.output_parsers</a:t>
            </a:r>
            <a:r>
              <a:rPr lang="en-IN" dirty="0">
                <a:latin typeface="Rockwell" panose="02060603020205020403" pitchFamily="18" charset="0"/>
              </a:rPr>
              <a:t> import </a:t>
            </a:r>
            <a:r>
              <a:rPr lang="en-IN" dirty="0" err="1">
                <a:latin typeface="Rockwell" panose="02060603020205020403" pitchFamily="18" charset="0"/>
              </a:rPr>
              <a:t>StrOutputParser</a:t>
            </a:r>
            <a:endParaRPr lang="en-IN" dirty="0">
              <a:latin typeface="Rockwell" panose="02060603020205020403" pitchFamily="18" charset="0"/>
            </a:endParaRPr>
          </a:p>
          <a:p>
            <a:pPr marL="50800" indent="0">
              <a:buNone/>
            </a:pPr>
            <a:endParaRPr lang="en-IN" dirty="0">
              <a:latin typeface="Rockwell" panose="02060603020205020403" pitchFamily="18" charset="0"/>
            </a:endParaRPr>
          </a:p>
          <a:p>
            <a:pPr marL="50800" indent="0">
              <a:buNone/>
            </a:pPr>
            <a:r>
              <a:rPr lang="en-IN" dirty="0">
                <a:latin typeface="Rockwell" panose="02060603020205020403" pitchFamily="18" charset="0"/>
              </a:rPr>
              <a:t>chain = prompt | </a:t>
            </a:r>
            <a:r>
              <a:rPr lang="en-IN" dirty="0" err="1">
                <a:latin typeface="Rockwell" panose="02060603020205020403" pitchFamily="18" charset="0"/>
              </a:rPr>
              <a:t>llm</a:t>
            </a:r>
            <a:r>
              <a:rPr lang="en-IN" dirty="0">
                <a:latin typeface="Rockwell" panose="02060603020205020403" pitchFamily="18" charset="0"/>
              </a:rPr>
              <a:t> | </a:t>
            </a:r>
            <a:r>
              <a:rPr lang="en-IN" dirty="0" err="1">
                <a:latin typeface="Rockwell" panose="02060603020205020403" pitchFamily="18" charset="0"/>
              </a:rPr>
              <a:t>StrOutputParser</a:t>
            </a:r>
            <a:r>
              <a:rPr lang="en-IN" dirty="0">
                <a:latin typeface="Rockwell" panose="02060603020205020403" pitchFamily="18" charset="0"/>
              </a:rPr>
              <a:t>()</a:t>
            </a:r>
          </a:p>
          <a:p>
            <a:pPr marL="50800" indent="0">
              <a:buNone/>
            </a:pPr>
            <a:endParaRPr lang="en-IN" dirty="0">
              <a:latin typeface="Rockwell" panose="02060603020205020403" pitchFamily="18" charset="0"/>
            </a:endParaRPr>
          </a:p>
          <a:p>
            <a:pPr marL="50800" indent="0">
              <a:buNone/>
            </a:pPr>
            <a:r>
              <a:rPr lang="en-IN" dirty="0" err="1">
                <a:latin typeface="Rockwell" panose="02060603020205020403" pitchFamily="18" charset="0"/>
              </a:rPr>
              <a:t>chain.invoke</a:t>
            </a:r>
            <a:r>
              <a:rPr lang="en-IN" dirty="0">
                <a:latin typeface="Rockwell" panose="02060603020205020403" pitchFamily="18" charset="0"/>
              </a:rPr>
              <a:t>({'</a:t>
            </a:r>
            <a:r>
              <a:rPr lang="en-IN" dirty="0" err="1">
                <a:latin typeface="Rockwell" panose="02060603020205020403" pitchFamily="18" charset="0"/>
              </a:rPr>
              <a:t>city':'Madurai</a:t>
            </a:r>
            <a:r>
              <a:rPr lang="en-IN" dirty="0">
                <a:latin typeface="Rockwell" panose="02060603020205020403" pitchFamily="18" charset="0"/>
              </a:rPr>
              <a:t>'})</a:t>
            </a:r>
          </a:p>
        </p:txBody>
      </p:sp>
    </p:spTree>
    <p:extLst>
      <p:ext uri="{BB962C8B-B14F-4D97-AF65-F5344CB8AC3E}">
        <p14:creationId xmlns:p14="http://schemas.microsoft.com/office/powerpoint/2010/main" val="1271207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12"/>
          <p:cNvPicPr preferRelativeResize="0"/>
          <p:nvPr/>
        </p:nvPicPr>
        <p:blipFill rotWithShape="1">
          <a:blip r:embed="rId3">
            <a:alphaModFix/>
          </a:blip>
          <a:srcRect/>
          <a:stretch/>
        </p:blipFill>
        <p:spPr>
          <a:xfrm>
            <a:off x="0" y="0"/>
            <a:ext cx="12192000" cy="6857998"/>
          </a:xfrm>
          <a:prstGeom prst="rect">
            <a:avLst/>
          </a:prstGeom>
          <a:noFill/>
          <a:ln>
            <a:noFill/>
          </a:ln>
        </p:spPr>
      </p:pic>
      <p:sp>
        <p:nvSpPr>
          <p:cNvPr id="112" name="Google Shape;112;p12"/>
          <p:cNvSpPr txBox="1">
            <a:spLocks noGrp="1"/>
          </p:cNvSpPr>
          <p:nvPr>
            <p:ph type="title"/>
          </p:nvPr>
        </p:nvSpPr>
        <p:spPr>
          <a:xfrm>
            <a:off x="1687281" y="435875"/>
            <a:ext cx="4406100" cy="629100"/>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chemeClr val="dk1"/>
              </a:buClr>
              <a:buSzPts val="4400"/>
              <a:buFont typeface="Verdana"/>
              <a:buNone/>
            </a:pPr>
            <a:r>
              <a:rPr lang="en-US" sz="4000" dirty="0">
                <a:latin typeface="Verdana"/>
                <a:ea typeface="Verdana"/>
                <a:cs typeface="Verdana"/>
                <a:sym typeface="Verdana"/>
              </a:rPr>
              <a:t>What are LLMs?</a:t>
            </a:r>
            <a:endParaRPr sz="4000" dirty="0">
              <a:latin typeface="Verdana"/>
              <a:ea typeface="Verdana"/>
              <a:cs typeface="Verdana"/>
              <a:sym typeface="Verdana"/>
            </a:endParaRPr>
          </a:p>
        </p:txBody>
      </p:sp>
      <p:pic>
        <p:nvPicPr>
          <p:cNvPr id="114" name="Google Shape;114;p12"/>
          <p:cNvPicPr preferRelativeResize="0"/>
          <p:nvPr/>
        </p:nvPicPr>
        <p:blipFill rotWithShape="1">
          <a:blip r:embed="rId4">
            <a:alphaModFix/>
          </a:blip>
          <a:srcRect/>
          <a:stretch/>
        </p:blipFill>
        <p:spPr>
          <a:xfrm>
            <a:off x="9639008" y="240791"/>
            <a:ext cx="2261616" cy="507491"/>
          </a:xfrm>
          <a:prstGeom prst="rect">
            <a:avLst/>
          </a:prstGeom>
          <a:noFill/>
          <a:ln>
            <a:noFill/>
          </a:ln>
        </p:spPr>
      </p:pic>
      <p:sp>
        <p:nvSpPr>
          <p:cNvPr id="16" name="Google Shape;113;p12">
            <a:extLst>
              <a:ext uri="{FF2B5EF4-FFF2-40B4-BE49-F238E27FC236}">
                <a16:creationId xmlns:a16="http://schemas.microsoft.com/office/drawing/2014/main" id="{D2CBC1E2-CB4E-CA09-F5AC-D67253BC6CEC}"/>
              </a:ext>
            </a:extLst>
          </p:cNvPr>
          <p:cNvSpPr txBox="1"/>
          <p:nvPr/>
        </p:nvSpPr>
        <p:spPr>
          <a:xfrm>
            <a:off x="5315693" y="5682479"/>
            <a:ext cx="2689438" cy="136566"/>
          </a:xfrm>
          <a:prstGeom prst="rect">
            <a:avLst/>
          </a:prstGeom>
          <a:noFill/>
          <a:ln>
            <a:noFill/>
          </a:ln>
        </p:spPr>
        <p:txBody>
          <a:bodyPr spcFirstLastPara="1" wrap="square" lIns="0" tIns="13325" rIns="0" bIns="0" anchor="t" anchorCtr="0">
            <a:spAutoFit/>
          </a:bodyPr>
          <a:lstStyle/>
          <a:p>
            <a:pPr marL="0" lvl="0" indent="0" algn="l" rtl="0">
              <a:lnSpc>
                <a:spcPct val="100000"/>
              </a:lnSpc>
              <a:spcBef>
                <a:spcPts val="0"/>
              </a:spcBef>
              <a:spcAft>
                <a:spcPts val="0"/>
              </a:spcAft>
              <a:buSzPts val="1100"/>
              <a:buNone/>
            </a:pPr>
            <a:r>
              <a:rPr lang="en-IN" sz="800" i="1" dirty="0"/>
              <a:t>https://arxiv.org/pdf/2303.18223.pdf</a:t>
            </a:r>
          </a:p>
        </p:txBody>
      </p:sp>
      <p:pic>
        <p:nvPicPr>
          <p:cNvPr id="3" name="Picture 2">
            <a:extLst>
              <a:ext uri="{FF2B5EF4-FFF2-40B4-BE49-F238E27FC236}">
                <a16:creationId xmlns:a16="http://schemas.microsoft.com/office/drawing/2014/main" id="{406DC948-8445-79E7-EA46-6F0DDDC04694}"/>
              </a:ext>
            </a:extLst>
          </p:cNvPr>
          <p:cNvPicPr>
            <a:picLocks noChangeAspect="1"/>
          </p:cNvPicPr>
          <p:nvPr/>
        </p:nvPicPr>
        <p:blipFill>
          <a:blip r:embed="rId5"/>
          <a:stretch>
            <a:fillRect/>
          </a:stretch>
        </p:blipFill>
        <p:spPr>
          <a:xfrm>
            <a:off x="1447845" y="1500850"/>
            <a:ext cx="9082274" cy="4094252"/>
          </a:xfrm>
          <a:prstGeom prst="rect">
            <a:avLst/>
          </a:prstGeom>
        </p:spPr>
      </p:pic>
    </p:spTree>
    <p:extLst>
      <p:ext uri="{BB962C8B-B14F-4D97-AF65-F5344CB8AC3E}">
        <p14:creationId xmlns:p14="http://schemas.microsoft.com/office/powerpoint/2010/main" val="19930060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F8E7C-5051-B676-E0ED-D8210CDBFB18}"/>
              </a:ext>
            </a:extLst>
          </p:cNvPr>
          <p:cNvSpPr>
            <a:spLocks noGrp="1"/>
          </p:cNvSpPr>
          <p:nvPr>
            <p:ph type="title"/>
          </p:nvPr>
        </p:nvSpPr>
        <p:spPr/>
        <p:txBody>
          <a:bodyPr>
            <a:normAutofit/>
          </a:bodyPr>
          <a:lstStyle/>
          <a:p>
            <a:r>
              <a:rPr lang="en-IN" dirty="0"/>
              <a:t>Sequential Chains</a:t>
            </a:r>
          </a:p>
        </p:txBody>
      </p:sp>
      <p:sp>
        <p:nvSpPr>
          <p:cNvPr id="3" name="Text Placeholder 2">
            <a:extLst>
              <a:ext uri="{FF2B5EF4-FFF2-40B4-BE49-F238E27FC236}">
                <a16:creationId xmlns:a16="http://schemas.microsoft.com/office/drawing/2014/main" id="{E518F2E3-7A7A-206D-1EC0-89C6C55074D5}"/>
              </a:ext>
            </a:extLst>
          </p:cNvPr>
          <p:cNvSpPr>
            <a:spLocks noGrp="1"/>
          </p:cNvSpPr>
          <p:nvPr>
            <p:ph type="body" sz="quarter" idx="13"/>
          </p:nvPr>
        </p:nvSpPr>
        <p:spPr/>
        <p:txBody>
          <a:bodyPr>
            <a:normAutofit fontScale="55000" lnSpcReduction="20000"/>
          </a:bodyPr>
          <a:lstStyle/>
          <a:p>
            <a:pPr marL="50800" indent="0">
              <a:buNone/>
            </a:pPr>
            <a:r>
              <a:rPr lang="en-IN" dirty="0">
                <a:latin typeface="Rockwell" panose="02060603020205020403" pitchFamily="18" charset="0"/>
              </a:rPr>
              <a:t>#Sequential Chains</a:t>
            </a:r>
          </a:p>
          <a:p>
            <a:pPr marL="50800" indent="0">
              <a:buNone/>
            </a:pPr>
            <a:r>
              <a:rPr lang="en-IN" dirty="0">
                <a:latin typeface="Rockwell" panose="02060603020205020403" pitchFamily="18" charset="0"/>
              </a:rPr>
              <a:t>from </a:t>
            </a:r>
            <a:r>
              <a:rPr lang="en-IN" dirty="0" err="1">
                <a:latin typeface="Rockwell" panose="02060603020205020403" pitchFamily="18" charset="0"/>
              </a:rPr>
              <a:t>langchain_openai</a:t>
            </a:r>
            <a:r>
              <a:rPr lang="en-IN" dirty="0">
                <a:latin typeface="Rockwell" panose="02060603020205020403" pitchFamily="18" charset="0"/>
              </a:rPr>
              <a:t> import </a:t>
            </a:r>
            <a:r>
              <a:rPr lang="en-IN" dirty="0" err="1">
                <a:latin typeface="Rockwell" panose="02060603020205020403" pitchFamily="18" charset="0"/>
              </a:rPr>
              <a:t>AzureChatOpenAI</a:t>
            </a:r>
            <a:endParaRPr lang="en-IN" dirty="0">
              <a:latin typeface="Rockwell" panose="02060603020205020403" pitchFamily="18" charset="0"/>
            </a:endParaRPr>
          </a:p>
          <a:p>
            <a:pPr marL="50800" indent="0">
              <a:buNone/>
            </a:pPr>
            <a:r>
              <a:rPr lang="en-IN" dirty="0">
                <a:latin typeface="Rockwell" panose="02060603020205020403" pitchFamily="18" charset="0"/>
              </a:rPr>
              <a:t>from </a:t>
            </a:r>
            <a:r>
              <a:rPr lang="en-IN" dirty="0" err="1">
                <a:latin typeface="Rockwell" panose="02060603020205020403" pitchFamily="18" charset="0"/>
              </a:rPr>
              <a:t>langchain.llms</a:t>
            </a:r>
            <a:r>
              <a:rPr lang="en-IN" dirty="0">
                <a:latin typeface="Rockwell" panose="02060603020205020403" pitchFamily="18" charset="0"/>
              </a:rPr>
              <a:t> import OpenAI, </a:t>
            </a:r>
            <a:r>
              <a:rPr lang="en-IN" dirty="0" err="1">
                <a:latin typeface="Rockwell" panose="02060603020205020403" pitchFamily="18" charset="0"/>
              </a:rPr>
              <a:t>AzureOpenAI</a:t>
            </a:r>
            <a:endParaRPr lang="en-IN" dirty="0">
              <a:latin typeface="Rockwell" panose="02060603020205020403" pitchFamily="18" charset="0"/>
            </a:endParaRPr>
          </a:p>
          <a:p>
            <a:pPr marL="50800" indent="0">
              <a:buNone/>
            </a:pPr>
            <a:r>
              <a:rPr lang="en-IN" dirty="0">
                <a:latin typeface="Rockwell" panose="02060603020205020403" pitchFamily="18" charset="0"/>
              </a:rPr>
              <a:t>from </a:t>
            </a:r>
            <a:r>
              <a:rPr lang="en-IN" dirty="0" err="1">
                <a:latin typeface="Rockwell" panose="02060603020205020403" pitchFamily="18" charset="0"/>
              </a:rPr>
              <a:t>langchain.chat_models</a:t>
            </a:r>
            <a:r>
              <a:rPr lang="en-IN" dirty="0">
                <a:latin typeface="Rockwell" panose="02060603020205020403" pitchFamily="18" charset="0"/>
              </a:rPr>
              <a:t> import </a:t>
            </a:r>
            <a:r>
              <a:rPr lang="en-IN" dirty="0" err="1">
                <a:latin typeface="Rockwell" panose="02060603020205020403" pitchFamily="18" charset="0"/>
              </a:rPr>
              <a:t>ChatOpenAI</a:t>
            </a:r>
            <a:r>
              <a:rPr lang="en-IN" dirty="0">
                <a:latin typeface="Rockwell" panose="02060603020205020403" pitchFamily="18" charset="0"/>
              </a:rPr>
              <a:t>, </a:t>
            </a:r>
            <a:r>
              <a:rPr lang="en-IN" dirty="0" err="1">
                <a:latin typeface="Rockwell" panose="02060603020205020403" pitchFamily="18" charset="0"/>
              </a:rPr>
              <a:t>AzureChatOpenAI</a:t>
            </a:r>
            <a:endParaRPr lang="en-IN" dirty="0">
              <a:latin typeface="Rockwell" panose="02060603020205020403" pitchFamily="18" charset="0"/>
            </a:endParaRPr>
          </a:p>
          <a:p>
            <a:pPr marL="50800" indent="0">
              <a:buNone/>
            </a:pPr>
            <a:r>
              <a:rPr lang="en-IN" dirty="0">
                <a:latin typeface="Rockwell" panose="02060603020205020403" pitchFamily="18" charset="0"/>
              </a:rPr>
              <a:t>from </a:t>
            </a:r>
            <a:r>
              <a:rPr lang="en-IN" dirty="0" err="1">
                <a:latin typeface="Rockwell" panose="02060603020205020403" pitchFamily="18" charset="0"/>
              </a:rPr>
              <a:t>langchain</a:t>
            </a:r>
            <a:r>
              <a:rPr lang="en-IN" dirty="0">
                <a:latin typeface="Rockwell" panose="02060603020205020403" pitchFamily="18" charset="0"/>
              </a:rPr>
              <a:t> import </a:t>
            </a:r>
            <a:r>
              <a:rPr lang="en-IN" dirty="0" err="1">
                <a:latin typeface="Rockwell" panose="02060603020205020403" pitchFamily="18" charset="0"/>
              </a:rPr>
              <a:t>PromptTemplate</a:t>
            </a:r>
            <a:r>
              <a:rPr lang="en-IN" dirty="0">
                <a:latin typeface="Rockwell" panose="02060603020205020403" pitchFamily="18" charset="0"/>
              </a:rPr>
              <a:t>, OpenAI, </a:t>
            </a:r>
            <a:r>
              <a:rPr lang="en-IN" dirty="0" err="1">
                <a:latin typeface="Rockwell" panose="02060603020205020403" pitchFamily="18" charset="0"/>
              </a:rPr>
              <a:t>LLMChain</a:t>
            </a:r>
            <a:endParaRPr lang="en-IN" dirty="0">
              <a:latin typeface="Rockwell" panose="02060603020205020403" pitchFamily="18" charset="0"/>
            </a:endParaRPr>
          </a:p>
          <a:p>
            <a:pPr marL="50800" indent="0">
              <a:buNone/>
            </a:pPr>
            <a:r>
              <a:rPr lang="en-IN" dirty="0">
                <a:latin typeface="Rockwell" panose="02060603020205020403" pitchFamily="18" charset="0"/>
              </a:rPr>
              <a:t>from </a:t>
            </a:r>
            <a:r>
              <a:rPr lang="en-IN" dirty="0" err="1">
                <a:latin typeface="Rockwell" panose="02060603020205020403" pitchFamily="18" charset="0"/>
              </a:rPr>
              <a:t>langchain.chains</a:t>
            </a:r>
            <a:r>
              <a:rPr lang="en-IN" dirty="0">
                <a:latin typeface="Rockwell" panose="02060603020205020403" pitchFamily="18" charset="0"/>
              </a:rPr>
              <a:t> import </a:t>
            </a:r>
            <a:r>
              <a:rPr lang="en-IN" dirty="0" err="1">
                <a:latin typeface="Rockwell" panose="02060603020205020403" pitchFamily="18" charset="0"/>
              </a:rPr>
              <a:t>SimpleSequentialChain</a:t>
            </a:r>
            <a:endParaRPr lang="en-IN" dirty="0">
              <a:latin typeface="Rockwell" panose="02060603020205020403" pitchFamily="18" charset="0"/>
            </a:endParaRPr>
          </a:p>
          <a:p>
            <a:pPr marL="50800" indent="0">
              <a:buNone/>
            </a:pPr>
            <a:endParaRPr lang="en-IN" dirty="0">
              <a:latin typeface="Rockwell" panose="02060603020205020403" pitchFamily="18" charset="0"/>
            </a:endParaRPr>
          </a:p>
          <a:p>
            <a:pPr marL="50800" indent="0">
              <a:buNone/>
            </a:pPr>
            <a:r>
              <a:rPr lang="en-IN" dirty="0">
                <a:latin typeface="Rockwell" panose="02060603020205020403" pitchFamily="18" charset="0"/>
              </a:rPr>
              <a:t>from </a:t>
            </a:r>
            <a:r>
              <a:rPr lang="en-IN" dirty="0" err="1">
                <a:latin typeface="Rockwell" panose="02060603020205020403" pitchFamily="18" charset="0"/>
              </a:rPr>
              <a:t>langchain.llms</a:t>
            </a:r>
            <a:r>
              <a:rPr lang="en-IN" dirty="0">
                <a:latin typeface="Rockwell" panose="02060603020205020403" pitchFamily="18" charset="0"/>
              </a:rPr>
              <a:t> import </a:t>
            </a:r>
            <a:r>
              <a:rPr lang="en-IN" dirty="0" err="1">
                <a:latin typeface="Rockwell" panose="02060603020205020403" pitchFamily="18" charset="0"/>
              </a:rPr>
              <a:t>type_to_cls_dict</a:t>
            </a:r>
            <a:endParaRPr lang="en-IN" dirty="0">
              <a:latin typeface="Rockwell" panose="02060603020205020403" pitchFamily="18" charset="0"/>
            </a:endParaRPr>
          </a:p>
          <a:p>
            <a:pPr marL="50800" indent="0">
              <a:buNone/>
            </a:pPr>
            <a:endParaRPr lang="en-IN" dirty="0">
              <a:latin typeface="Rockwell" panose="02060603020205020403" pitchFamily="18" charset="0"/>
            </a:endParaRPr>
          </a:p>
          <a:p>
            <a:pPr marL="50800" indent="0">
              <a:buNone/>
            </a:pPr>
            <a:r>
              <a:rPr lang="en-IN" dirty="0" err="1">
                <a:latin typeface="Rockwell" panose="02060603020205020403" pitchFamily="18" charset="0"/>
              </a:rPr>
              <a:t>type_to_cls_dict</a:t>
            </a:r>
            <a:r>
              <a:rPr lang="en-IN" dirty="0">
                <a:latin typeface="Rockwell" panose="02060603020205020403" pitchFamily="18" charset="0"/>
              </a:rPr>
              <a:t>["</a:t>
            </a:r>
            <a:r>
              <a:rPr lang="en-IN" dirty="0" err="1">
                <a:latin typeface="Rockwell" panose="02060603020205020403" pitchFamily="18" charset="0"/>
              </a:rPr>
              <a:t>openai</a:t>
            </a:r>
            <a:r>
              <a:rPr lang="en-IN" dirty="0">
                <a:latin typeface="Rockwell" panose="02060603020205020403" pitchFamily="18" charset="0"/>
              </a:rPr>
              <a:t>-chat"] = </a:t>
            </a:r>
            <a:r>
              <a:rPr lang="en-IN" dirty="0" err="1">
                <a:latin typeface="Rockwell" panose="02060603020205020403" pitchFamily="18" charset="0"/>
              </a:rPr>
              <a:t>AzureChatOpenAI</a:t>
            </a:r>
            <a:endParaRPr lang="en-IN" dirty="0">
              <a:latin typeface="Rockwell" panose="02060603020205020403" pitchFamily="18" charset="0"/>
            </a:endParaRPr>
          </a:p>
          <a:p>
            <a:pPr marL="50800" indent="0">
              <a:buNone/>
            </a:pPr>
            <a:endParaRPr lang="en-IN" dirty="0">
              <a:latin typeface="Rockwell" panose="02060603020205020403" pitchFamily="18" charset="0"/>
            </a:endParaRPr>
          </a:p>
          <a:p>
            <a:pPr marL="50800" indent="0">
              <a:buNone/>
            </a:pPr>
            <a:r>
              <a:rPr lang="en-IN" dirty="0">
                <a:latin typeface="Rockwell" panose="02060603020205020403" pitchFamily="18" charset="0"/>
              </a:rPr>
              <a:t># Define the first prompt template</a:t>
            </a:r>
          </a:p>
          <a:p>
            <a:pPr marL="50800" indent="0">
              <a:buNone/>
            </a:pPr>
            <a:r>
              <a:rPr lang="en-IN" dirty="0">
                <a:latin typeface="Rockwell" panose="02060603020205020403" pitchFamily="18" charset="0"/>
              </a:rPr>
              <a:t>prompt1 = </a:t>
            </a:r>
            <a:r>
              <a:rPr lang="en-IN" dirty="0" err="1">
                <a:latin typeface="Rockwell" panose="02060603020205020403" pitchFamily="18" charset="0"/>
              </a:rPr>
              <a:t>PromptTemplate</a:t>
            </a:r>
            <a:r>
              <a:rPr lang="en-IN" dirty="0">
                <a:latin typeface="Rockwell" panose="02060603020205020403" pitchFamily="18" charset="0"/>
              </a:rPr>
              <a:t>(</a:t>
            </a:r>
          </a:p>
          <a:p>
            <a:pPr marL="50800" indent="0">
              <a:buNone/>
            </a:pPr>
            <a:r>
              <a:rPr lang="en-IN" dirty="0">
                <a:latin typeface="Rockwell" panose="02060603020205020403" pitchFamily="18" charset="0"/>
              </a:rPr>
              <a:t>    </a:t>
            </a:r>
            <a:r>
              <a:rPr lang="en-IN" dirty="0" err="1">
                <a:latin typeface="Rockwell" panose="02060603020205020403" pitchFamily="18" charset="0"/>
              </a:rPr>
              <a:t>input_variables</a:t>
            </a:r>
            <a:r>
              <a:rPr lang="en-IN" dirty="0">
                <a:latin typeface="Rockwell" panose="02060603020205020403" pitchFamily="18" charset="0"/>
              </a:rPr>
              <a:t>=["product"],</a:t>
            </a:r>
          </a:p>
          <a:p>
            <a:pPr marL="50800" indent="0">
              <a:buNone/>
            </a:pPr>
            <a:r>
              <a:rPr lang="en-IN" dirty="0">
                <a:latin typeface="Rockwell" panose="02060603020205020403" pitchFamily="18" charset="0"/>
              </a:rPr>
              <a:t>    template="What are the key features of {product}?"</a:t>
            </a:r>
          </a:p>
          <a:p>
            <a:pPr marL="50800" indent="0">
              <a:buNone/>
            </a:pPr>
            <a:r>
              <a:rPr lang="en-IN" dirty="0">
                <a:latin typeface="Rockwell" panose="02060603020205020403" pitchFamily="18" charset="0"/>
              </a:rPr>
              <a:t>)</a:t>
            </a:r>
          </a:p>
          <a:p>
            <a:pPr marL="50800" indent="0">
              <a:buNone/>
            </a:pPr>
            <a:endParaRPr lang="en-IN" dirty="0">
              <a:latin typeface="Rockwell" panose="02060603020205020403" pitchFamily="18" charset="0"/>
            </a:endParaRPr>
          </a:p>
        </p:txBody>
      </p:sp>
    </p:spTree>
    <p:extLst>
      <p:ext uri="{BB962C8B-B14F-4D97-AF65-F5344CB8AC3E}">
        <p14:creationId xmlns:p14="http://schemas.microsoft.com/office/powerpoint/2010/main" val="29141658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F8E7C-5051-B676-E0ED-D8210CDBFB18}"/>
              </a:ext>
            </a:extLst>
          </p:cNvPr>
          <p:cNvSpPr>
            <a:spLocks noGrp="1"/>
          </p:cNvSpPr>
          <p:nvPr>
            <p:ph type="title"/>
          </p:nvPr>
        </p:nvSpPr>
        <p:spPr/>
        <p:txBody>
          <a:bodyPr>
            <a:normAutofit/>
          </a:bodyPr>
          <a:lstStyle/>
          <a:p>
            <a:r>
              <a:rPr lang="en-IN" dirty="0"/>
              <a:t>Sequential Chains</a:t>
            </a:r>
          </a:p>
        </p:txBody>
      </p:sp>
      <p:sp>
        <p:nvSpPr>
          <p:cNvPr id="3" name="Text Placeholder 2">
            <a:extLst>
              <a:ext uri="{FF2B5EF4-FFF2-40B4-BE49-F238E27FC236}">
                <a16:creationId xmlns:a16="http://schemas.microsoft.com/office/drawing/2014/main" id="{E518F2E3-7A7A-206D-1EC0-89C6C55074D5}"/>
              </a:ext>
            </a:extLst>
          </p:cNvPr>
          <p:cNvSpPr>
            <a:spLocks noGrp="1"/>
          </p:cNvSpPr>
          <p:nvPr>
            <p:ph type="body" sz="quarter" idx="13"/>
          </p:nvPr>
        </p:nvSpPr>
        <p:spPr/>
        <p:txBody>
          <a:bodyPr>
            <a:normAutofit fontScale="70000" lnSpcReduction="20000"/>
          </a:bodyPr>
          <a:lstStyle/>
          <a:p>
            <a:pPr marL="50800" indent="0">
              <a:buNone/>
            </a:pPr>
            <a:endParaRPr lang="en-IN" dirty="0">
              <a:latin typeface="Rockwell" panose="02060603020205020403" pitchFamily="18" charset="0"/>
            </a:endParaRPr>
          </a:p>
          <a:p>
            <a:pPr marL="50800" indent="0">
              <a:buNone/>
            </a:pPr>
            <a:r>
              <a:rPr lang="en-IN" dirty="0">
                <a:latin typeface="Rockwell" panose="02060603020205020403" pitchFamily="18" charset="0"/>
              </a:rPr>
              <a:t># Define the second prompt template</a:t>
            </a:r>
          </a:p>
          <a:p>
            <a:pPr marL="50800" indent="0">
              <a:buNone/>
            </a:pPr>
            <a:r>
              <a:rPr lang="en-IN" dirty="0">
                <a:latin typeface="Rockwell" panose="02060603020205020403" pitchFamily="18" charset="0"/>
              </a:rPr>
              <a:t>prompt2 = </a:t>
            </a:r>
            <a:r>
              <a:rPr lang="en-IN" dirty="0" err="1">
                <a:latin typeface="Rockwell" panose="02060603020205020403" pitchFamily="18" charset="0"/>
              </a:rPr>
              <a:t>PromptTemplate</a:t>
            </a:r>
            <a:r>
              <a:rPr lang="en-IN" dirty="0">
                <a:latin typeface="Rockwell" panose="02060603020205020403" pitchFamily="18" charset="0"/>
              </a:rPr>
              <a:t>(</a:t>
            </a:r>
          </a:p>
          <a:p>
            <a:pPr marL="50800" indent="0">
              <a:buNone/>
            </a:pPr>
            <a:r>
              <a:rPr lang="en-IN" dirty="0">
                <a:latin typeface="Rockwell" panose="02060603020205020403" pitchFamily="18" charset="0"/>
              </a:rPr>
              <a:t>    </a:t>
            </a:r>
            <a:r>
              <a:rPr lang="en-IN" dirty="0" err="1">
                <a:latin typeface="Rockwell" panose="02060603020205020403" pitchFamily="18" charset="0"/>
              </a:rPr>
              <a:t>input_variables</a:t>
            </a:r>
            <a:r>
              <a:rPr lang="en-IN" dirty="0">
                <a:latin typeface="Rockwell" panose="02060603020205020403" pitchFamily="18" charset="0"/>
              </a:rPr>
              <a:t>=["product"],</a:t>
            </a:r>
          </a:p>
          <a:p>
            <a:pPr marL="50800" indent="0">
              <a:buNone/>
            </a:pPr>
            <a:r>
              <a:rPr lang="en-IN" dirty="0">
                <a:latin typeface="Rockwell" panose="02060603020205020403" pitchFamily="18" charset="0"/>
              </a:rPr>
              <a:t>    template="Given the {product}, write a compelling product description for tech-savvy consumers."</a:t>
            </a:r>
          </a:p>
          <a:p>
            <a:pPr marL="50800" indent="0">
              <a:buNone/>
            </a:pPr>
            <a:r>
              <a:rPr lang="en-IN" dirty="0">
                <a:latin typeface="Rockwell" panose="02060603020205020403" pitchFamily="18" charset="0"/>
              </a:rPr>
              <a:t>)</a:t>
            </a:r>
          </a:p>
          <a:p>
            <a:pPr marL="50800" indent="0">
              <a:buNone/>
            </a:pPr>
            <a:endParaRPr lang="en-IN" dirty="0">
              <a:latin typeface="Rockwell" panose="02060603020205020403" pitchFamily="18" charset="0"/>
            </a:endParaRPr>
          </a:p>
          <a:p>
            <a:pPr marL="50800" indent="0">
              <a:buNone/>
            </a:pPr>
            <a:r>
              <a:rPr lang="en-IN" dirty="0">
                <a:latin typeface="Rockwell" panose="02060603020205020403" pitchFamily="18" charset="0"/>
              </a:rPr>
              <a:t># Initialize the language model</a:t>
            </a:r>
          </a:p>
          <a:p>
            <a:pPr marL="50800" indent="0">
              <a:buNone/>
            </a:pPr>
            <a:r>
              <a:rPr lang="en-IN" dirty="0">
                <a:latin typeface="Rockwell" panose="02060603020205020403" pitchFamily="18" charset="0"/>
              </a:rPr>
              <a:t>#llm = OpenAI(temperature=0.7,api_key="39f2089f6a2a4c52967260b0e9ffdc33")</a:t>
            </a:r>
          </a:p>
          <a:p>
            <a:pPr marL="50800" indent="0">
              <a:buNone/>
            </a:pPr>
            <a:r>
              <a:rPr lang="en-IN" dirty="0" err="1">
                <a:latin typeface="Rockwell" panose="02060603020205020403" pitchFamily="18" charset="0"/>
              </a:rPr>
              <a:t>llm</a:t>
            </a:r>
            <a:r>
              <a:rPr lang="en-IN" dirty="0">
                <a:latin typeface="Rockwell" panose="02060603020205020403" pitchFamily="18" charset="0"/>
              </a:rPr>
              <a:t> = </a:t>
            </a:r>
            <a:r>
              <a:rPr lang="en-IN" dirty="0" err="1">
                <a:latin typeface="Rockwell" panose="02060603020205020403" pitchFamily="18" charset="0"/>
              </a:rPr>
              <a:t>AzureChatOpenAI</a:t>
            </a:r>
            <a:r>
              <a:rPr lang="en-IN" dirty="0">
                <a:latin typeface="Rockwell" panose="02060603020205020403" pitchFamily="18" charset="0"/>
              </a:rPr>
              <a:t>(temperature=0,api_key="39f2089f6a2a4c52967260b0e9ffdc33",api_version="2024-02-01",azure_endpoint="https://dono-rag-demo-resource-instance.openai.azure.com",model="GPT_35_TURBO_DEMO_RAG_DEPLOYMENT_DONO")</a:t>
            </a:r>
          </a:p>
          <a:p>
            <a:pPr marL="50800" indent="0">
              <a:buNone/>
            </a:pPr>
            <a:endParaRPr lang="en-IN" dirty="0">
              <a:latin typeface="Rockwell" panose="02060603020205020403" pitchFamily="18" charset="0"/>
            </a:endParaRPr>
          </a:p>
        </p:txBody>
      </p:sp>
    </p:spTree>
    <p:extLst>
      <p:ext uri="{BB962C8B-B14F-4D97-AF65-F5344CB8AC3E}">
        <p14:creationId xmlns:p14="http://schemas.microsoft.com/office/powerpoint/2010/main" val="17699377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F8E7C-5051-B676-E0ED-D8210CDBFB18}"/>
              </a:ext>
            </a:extLst>
          </p:cNvPr>
          <p:cNvSpPr>
            <a:spLocks noGrp="1"/>
          </p:cNvSpPr>
          <p:nvPr>
            <p:ph type="title"/>
          </p:nvPr>
        </p:nvSpPr>
        <p:spPr/>
        <p:txBody>
          <a:bodyPr>
            <a:normAutofit/>
          </a:bodyPr>
          <a:lstStyle/>
          <a:p>
            <a:r>
              <a:rPr lang="en-IN" dirty="0"/>
              <a:t>Sequential Chains</a:t>
            </a:r>
          </a:p>
        </p:txBody>
      </p:sp>
      <p:sp>
        <p:nvSpPr>
          <p:cNvPr id="3" name="Text Placeholder 2">
            <a:extLst>
              <a:ext uri="{FF2B5EF4-FFF2-40B4-BE49-F238E27FC236}">
                <a16:creationId xmlns:a16="http://schemas.microsoft.com/office/drawing/2014/main" id="{E518F2E3-7A7A-206D-1EC0-89C6C55074D5}"/>
              </a:ext>
            </a:extLst>
          </p:cNvPr>
          <p:cNvSpPr>
            <a:spLocks noGrp="1"/>
          </p:cNvSpPr>
          <p:nvPr>
            <p:ph type="body" sz="quarter" idx="13"/>
          </p:nvPr>
        </p:nvSpPr>
        <p:spPr/>
        <p:txBody>
          <a:bodyPr>
            <a:normAutofit fontScale="62500" lnSpcReduction="20000"/>
          </a:bodyPr>
          <a:lstStyle/>
          <a:p>
            <a:pPr marL="50800" indent="0">
              <a:buNone/>
            </a:pPr>
            <a:endParaRPr lang="en-IN" dirty="0">
              <a:latin typeface="Rockwell" panose="02060603020205020403" pitchFamily="18" charset="0"/>
            </a:endParaRPr>
          </a:p>
          <a:p>
            <a:pPr marL="50800" indent="0">
              <a:buNone/>
            </a:pPr>
            <a:r>
              <a:rPr lang="en-IN" dirty="0">
                <a:latin typeface="Rockwell" panose="02060603020205020403" pitchFamily="18" charset="0"/>
              </a:rPr>
              <a:t># Create the first chain</a:t>
            </a:r>
          </a:p>
          <a:p>
            <a:pPr marL="50800" indent="0">
              <a:buNone/>
            </a:pPr>
            <a:r>
              <a:rPr lang="en-IN" dirty="0">
                <a:latin typeface="Rockwell" panose="02060603020205020403" pitchFamily="18" charset="0"/>
              </a:rPr>
              <a:t>chain1 = </a:t>
            </a:r>
            <a:r>
              <a:rPr lang="en-IN" dirty="0" err="1">
                <a:latin typeface="Rockwell" panose="02060603020205020403" pitchFamily="18" charset="0"/>
              </a:rPr>
              <a:t>LLMChain</a:t>
            </a:r>
            <a:r>
              <a:rPr lang="en-IN" dirty="0">
                <a:latin typeface="Rockwell" panose="02060603020205020403" pitchFamily="18" charset="0"/>
              </a:rPr>
              <a:t>(</a:t>
            </a:r>
            <a:r>
              <a:rPr lang="en-IN" dirty="0" err="1">
                <a:latin typeface="Rockwell" panose="02060603020205020403" pitchFamily="18" charset="0"/>
              </a:rPr>
              <a:t>llm</a:t>
            </a:r>
            <a:r>
              <a:rPr lang="en-IN" dirty="0">
                <a:latin typeface="Rockwell" panose="02060603020205020403" pitchFamily="18" charset="0"/>
              </a:rPr>
              <a:t>=</a:t>
            </a:r>
            <a:r>
              <a:rPr lang="en-IN" dirty="0" err="1">
                <a:latin typeface="Rockwell" panose="02060603020205020403" pitchFamily="18" charset="0"/>
              </a:rPr>
              <a:t>llm</a:t>
            </a:r>
            <a:r>
              <a:rPr lang="en-IN" dirty="0">
                <a:latin typeface="Rockwell" panose="02060603020205020403" pitchFamily="18" charset="0"/>
              </a:rPr>
              <a:t>, prompt=prompt1)</a:t>
            </a:r>
          </a:p>
          <a:p>
            <a:pPr marL="50800" indent="0">
              <a:buNone/>
            </a:pPr>
            <a:endParaRPr lang="en-IN" dirty="0">
              <a:latin typeface="Rockwell" panose="02060603020205020403" pitchFamily="18" charset="0"/>
            </a:endParaRPr>
          </a:p>
          <a:p>
            <a:pPr marL="50800" indent="0">
              <a:buNone/>
            </a:pPr>
            <a:r>
              <a:rPr lang="en-IN" dirty="0">
                <a:latin typeface="Rockwell" panose="02060603020205020403" pitchFamily="18" charset="0"/>
              </a:rPr>
              <a:t># Create the second chain</a:t>
            </a:r>
          </a:p>
          <a:p>
            <a:pPr marL="50800" indent="0">
              <a:buNone/>
            </a:pPr>
            <a:r>
              <a:rPr lang="en-IN" dirty="0">
                <a:latin typeface="Rockwell" panose="02060603020205020403" pitchFamily="18" charset="0"/>
              </a:rPr>
              <a:t>chain2 = </a:t>
            </a:r>
            <a:r>
              <a:rPr lang="en-IN" dirty="0" err="1">
                <a:latin typeface="Rockwell" panose="02060603020205020403" pitchFamily="18" charset="0"/>
              </a:rPr>
              <a:t>LLMChain</a:t>
            </a:r>
            <a:r>
              <a:rPr lang="en-IN" dirty="0">
                <a:latin typeface="Rockwell" panose="02060603020205020403" pitchFamily="18" charset="0"/>
              </a:rPr>
              <a:t>(</a:t>
            </a:r>
            <a:r>
              <a:rPr lang="en-IN" dirty="0" err="1">
                <a:latin typeface="Rockwell" panose="02060603020205020403" pitchFamily="18" charset="0"/>
              </a:rPr>
              <a:t>llm</a:t>
            </a:r>
            <a:r>
              <a:rPr lang="en-IN" dirty="0">
                <a:latin typeface="Rockwell" panose="02060603020205020403" pitchFamily="18" charset="0"/>
              </a:rPr>
              <a:t>=</a:t>
            </a:r>
            <a:r>
              <a:rPr lang="en-IN" dirty="0" err="1">
                <a:latin typeface="Rockwell" panose="02060603020205020403" pitchFamily="18" charset="0"/>
              </a:rPr>
              <a:t>llm</a:t>
            </a:r>
            <a:r>
              <a:rPr lang="en-IN" dirty="0">
                <a:latin typeface="Rockwell" panose="02060603020205020403" pitchFamily="18" charset="0"/>
              </a:rPr>
              <a:t>, prompt=prompt2)</a:t>
            </a:r>
          </a:p>
          <a:p>
            <a:pPr marL="50800" indent="0">
              <a:buNone/>
            </a:pPr>
            <a:endParaRPr lang="en-IN" dirty="0">
              <a:latin typeface="Rockwell" panose="02060603020205020403" pitchFamily="18" charset="0"/>
            </a:endParaRPr>
          </a:p>
          <a:p>
            <a:pPr marL="50800" indent="0">
              <a:buNone/>
            </a:pPr>
            <a:r>
              <a:rPr lang="en-IN" dirty="0">
                <a:latin typeface="Rockwell" panose="02060603020205020403" pitchFamily="18" charset="0"/>
              </a:rPr>
              <a:t># Combine the two chains into a sequential chain</a:t>
            </a:r>
          </a:p>
          <a:p>
            <a:pPr marL="50800" indent="0">
              <a:buNone/>
            </a:pPr>
            <a:r>
              <a:rPr lang="en-IN" dirty="0" err="1">
                <a:latin typeface="Rockwell" panose="02060603020205020403" pitchFamily="18" charset="0"/>
              </a:rPr>
              <a:t>overall_chain</a:t>
            </a:r>
            <a:r>
              <a:rPr lang="en-IN" dirty="0">
                <a:latin typeface="Rockwell" panose="02060603020205020403" pitchFamily="18" charset="0"/>
              </a:rPr>
              <a:t> = </a:t>
            </a:r>
            <a:r>
              <a:rPr lang="en-IN" dirty="0" err="1">
                <a:latin typeface="Rockwell" panose="02060603020205020403" pitchFamily="18" charset="0"/>
              </a:rPr>
              <a:t>SimpleSequentialChain</a:t>
            </a:r>
            <a:r>
              <a:rPr lang="en-IN" dirty="0">
                <a:latin typeface="Rockwell" panose="02060603020205020403" pitchFamily="18" charset="0"/>
              </a:rPr>
              <a:t>(chains=[chain1, chain2], verbose=True)</a:t>
            </a:r>
          </a:p>
          <a:p>
            <a:pPr marL="50800" indent="0">
              <a:buNone/>
            </a:pPr>
            <a:endParaRPr lang="en-IN" dirty="0">
              <a:latin typeface="Rockwell" panose="02060603020205020403" pitchFamily="18" charset="0"/>
            </a:endParaRPr>
          </a:p>
          <a:p>
            <a:pPr marL="50800" indent="0">
              <a:buNone/>
            </a:pPr>
            <a:r>
              <a:rPr lang="en-IN" dirty="0">
                <a:latin typeface="Rockwell" panose="02060603020205020403" pitchFamily="18" charset="0"/>
              </a:rPr>
              <a:t># Run the overall chain</a:t>
            </a:r>
          </a:p>
          <a:p>
            <a:pPr marL="50800" indent="0">
              <a:buNone/>
            </a:pPr>
            <a:r>
              <a:rPr lang="en-IN" dirty="0">
                <a:latin typeface="Rockwell" panose="02060603020205020403" pitchFamily="18" charset="0"/>
              </a:rPr>
              <a:t>product = "smartwatch"</a:t>
            </a:r>
          </a:p>
          <a:p>
            <a:pPr marL="50800" indent="0">
              <a:buNone/>
            </a:pPr>
            <a:r>
              <a:rPr lang="en-IN" dirty="0">
                <a:latin typeface="Rockwell" panose="02060603020205020403" pitchFamily="18" charset="0"/>
              </a:rPr>
              <a:t>output = </a:t>
            </a:r>
            <a:r>
              <a:rPr lang="en-IN" dirty="0" err="1">
                <a:latin typeface="Rockwell" panose="02060603020205020403" pitchFamily="18" charset="0"/>
              </a:rPr>
              <a:t>overall_chain.run</a:t>
            </a:r>
            <a:r>
              <a:rPr lang="en-IN" dirty="0">
                <a:latin typeface="Rockwell" panose="02060603020205020403" pitchFamily="18" charset="0"/>
              </a:rPr>
              <a:t>(product)</a:t>
            </a:r>
          </a:p>
          <a:p>
            <a:pPr marL="50800" indent="0">
              <a:buNone/>
            </a:pPr>
            <a:r>
              <a:rPr lang="en-IN" dirty="0">
                <a:latin typeface="Rockwell" panose="02060603020205020403" pitchFamily="18" charset="0"/>
              </a:rPr>
              <a:t>print(output)</a:t>
            </a:r>
          </a:p>
        </p:txBody>
      </p:sp>
    </p:spTree>
    <p:extLst>
      <p:ext uri="{BB962C8B-B14F-4D97-AF65-F5344CB8AC3E}">
        <p14:creationId xmlns:p14="http://schemas.microsoft.com/office/powerpoint/2010/main" val="2326956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87AD9-10BC-3CD9-6F97-DB7111E865E9}"/>
              </a:ext>
            </a:extLst>
          </p:cNvPr>
          <p:cNvSpPr>
            <a:spLocks noGrp="1"/>
          </p:cNvSpPr>
          <p:nvPr>
            <p:ph type="title"/>
          </p:nvPr>
        </p:nvSpPr>
        <p:spPr/>
        <p:txBody>
          <a:bodyPr>
            <a:normAutofit/>
          </a:bodyPr>
          <a:lstStyle/>
          <a:p>
            <a:r>
              <a:rPr lang="en-IN" dirty="0"/>
              <a:t>Attaching function call information</a:t>
            </a:r>
          </a:p>
        </p:txBody>
      </p:sp>
      <p:sp>
        <p:nvSpPr>
          <p:cNvPr id="3" name="Text Placeholder 2">
            <a:extLst>
              <a:ext uri="{FF2B5EF4-FFF2-40B4-BE49-F238E27FC236}">
                <a16:creationId xmlns:a16="http://schemas.microsoft.com/office/drawing/2014/main" id="{ADF42A90-3AA8-8BF8-959A-A61509B9D402}"/>
              </a:ext>
            </a:extLst>
          </p:cNvPr>
          <p:cNvSpPr>
            <a:spLocks noGrp="1"/>
          </p:cNvSpPr>
          <p:nvPr>
            <p:ph type="body" sz="quarter" idx="13"/>
          </p:nvPr>
        </p:nvSpPr>
        <p:spPr>
          <a:xfrm>
            <a:off x="838200" y="1353671"/>
            <a:ext cx="10515600" cy="5139204"/>
          </a:xfrm>
        </p:spPr>
        <p:txBody>
          <a:bodyPr>
            <a:normAutofit fontScale="92500" lnSpcReduction="10000"/>
          </a:bodyPr>
          <a:lstStyle/>
          <a:p>
            <a:pPr marL="50800" indent="0">
              <a:buNone/>
            </a:pPr>
            <a:r>
              <a:rPr lang="en-IN" sz="1100" dirty="0"/>
              <a:t>#Attaching function call information</a:t>
            </a:r>
          </a:p>
          <a:p>
            <a:pPr marL="50800" indent="0">
              <a:buNone/>
            </a:pPr>
            <a:r>
              <a:rPr lang="en-IN" sz="1100" dirty="0"/>
              <a:t>functions = [</a:t>
            </a:r>
          </a:p>
          <a:p>
            <a:pPr marL="50800" indent="0">
              <a:buNone/>
            </a:pPr>
            <a:r>
              <a:rPr lang="en-IN" sz="1100" dirty="0"/>
              <a:t>    {</a:t>
            </a:r>
          </a:p>
          <a:p>
            <a:pPr marL="50800" indent="0">
              <a:buNone/>
            </a:pPr>
            <a:r>
              <a:rPr lang="en-IN" sz="1100" dirty="0"/>
              <a:t>        "name": "city",</a:t>
            </a:r>
          </a:p>
          <a:p>
            <a:pPr marL="50800" indent="0">
              <a:buNone/>
            </a:pPr>
            <a:r>
              <a:rPr lang="en-IN" sz="1100" dirty="0"/>
              <a:t>        "description": "Describes a city",</a:t>
            </a:r>
          </a:p>
          <a:p>
            <a:pPr marL="50800" indent="0">
              <a:buNone/>
            </a:pPr>
            <a:r>
              <a:rPr lang="en-IN" sz="1100" dirty="0"/>
              <a:t>        "parameters": {</a:t>
            </a:r>
          </a:p>
          <a:p>
            <a:pPr marL="50800" indent="0">
              <a:buNone/>
            </a:pPr>
            <a:r>
              <a:rPr lang="en-IN" sz="1100" dirty="0"/>
              <a:t>            "type": "object",</a:t>
            </a:r>
          </a:p>
          <a:p>
            <a:pPr marL="50800" indent="0">
              <a:buNone/>
            </a:pPr>
            <a:r>
              <a:rPr lang="en-IN" sz="1100" dirty="0"/>
              <a:t>            "properties": {</a:t>
            </a:r>
          </a:p>
          <a:p>
            <a:pPr marL="50800" indent="0">
              <a:buNone/>
            </a:pPr>
            <a:r>
              <a:rPr lang="en-IN" sz="1100" dirty="0"/>
              <a:t>                "city": {"type": "string", "description": "The name of the city is"},</a:t>
            </a:r>
          </a:p>
          <a:p>
            <a:pPr marL="50800" indent="0">
              <a:buNone/>
            </a:pPr>
            <a:r>
              <a:rPr lang="en-IN" sz="1100" dirty="0"/>
              <a:t>                "description": {</a:t>
            </a:r>
          </a:p>
          <a:p>
            <a:pPr marL="50800" indent="0">
              <a:buNone/>
            </a:pPr>
            <a:r>
              <a:rPr lang="en-IN" sz="1100" dirty="0"/>
              <a:t>                    "type": "string",</a:t>
            </a:r>
          </a:p>
          <a:p>
            <a:pPr marL="50800" indent="0">
              <a:buNone/>
            </a:pPr>
            <a:r>
              <a:rPr lang="en-IN" sz="1100" dirty="0"/>
              <a:t>                    "description": "The city is famous for",</a:t>
            </a:r>
          </a:p>
          <a:p>
            <a:pPr marL="50800" indent="0">
              <a:buNone/>
            </a:pPr>
            <a:r>
              <a:rPr lang="en-IN" sz="1100" dirty="0"/>
              <a:t>                },</a:t>
            </a:r>
          </a:p>
          <a:p>
            <a:pPr marL="50800" indent="0">
              <a:buNone/>
            </a:pPr>
            <a:r>
              <a:rPr lang="en-IN" sz="1100" dirty="0"/>
              <a:t>            },</a:t>
            </a:r>
          </a:p>
          <a:p>
            <a:pPr marL="50800" indent="0">
              <a:buNone/>
            </a:pPr>
            <a:r>
              <a:rPr lang="en-IN" sz="1100" dirty="0"/>
              <a:t>            "required": ["setup", "description"],</a:t>
            </a:r>
          </a:p>
          <a:p>
            <a:pPr marL="50800" indent="0">
              <a:buNone/>
            </a:pPr>
            <a:r>
              <a:rPr lang="en-IN" sz="1100" dirty="0"/>
              <a:t>        },</a:t>
            </a:r>
          </a:p>
          <a:p>
            <a:pPr marL="50800" indent="0">
              <a:buNone/>
            </a:pPr>
            <a:r>
              <a:rPr lang="en-IN" sz="1100" dirty="0"/>
              <a:t>    }</a:t>
            </a:r>
          </a:p>
          <a:p>
            <a:pPr marL="50800" indent="0">
              <a:buNone/>
            </a:pPr>
            <a:r>
              <a:rPr lang="en-IN" sz="1100" dirty="0"/>
              <a:t>]</a:t>
            </a:r>
          </a:p>
          <a:p>
            <a:pPr marL="50800" indent="0">
              <a:buNone/>
            </a:pPr>
            <a:r>
              <a:rPr lang="en-IN" sz="1100" dirty="0"/>
              <a:t>chain = </a:t>
            </a:r>
            <a:r>
              <a:rPr lang="en-IN" sz="1100" dirty="0" err="1"/>
              <a:t>llm</a:t>
            </a:r>
            <a:r>
              <a:rPr lang="en-IN" sz="1100" dirty="0"/>
              <a:t> | prompt | </a:t>
            </a:r>
            <a:r>
              <a:rPr lang="en-IN" sz="1100" dirty="0" err="1"/>
              <a:t>llm.bind</a:t>
            </a:r>
            <a:r>
              <a:rPr lang="en-IN" sz="1100" dirty="0"/>
              <a:t>(</a:t>
            </a:r>
            <a:r>
              <a:rPr lang="en-IN" sz="1100" dirty="0" err="1"/>
              <a:t>function_call</a:t>
            </a:r>
            <a:r>
              <a:rPr lang="en-IN" sz="1100" dirty="0"/>
              <a:t>={"name": "city"}, functions=functions)</a:t>
            </a:r>
          </a:p>
          <a:p>
            <a:pPr marL="50800" indent="0">
              <a:buNone/>
            </a:pPr>
            <a:r>
              <a:rPr lang="en-IN" sz="1100" dirty="0" err="1"/>
              <a:t>chain.invoke</a:t>
            </a:r>
            <a:r>
              <a:rPr lang="en-IN" sz="1100" dirty="0"/>
              <a:t>('Boston')</a:t>
            </a:r>
          </a:p>
          <a:p>
            <a:pPr marL="50800" indent="0">
              <a:buNone/>
            </a:pPr>
            <a:endParaRPr lang="en-IN" sz="1100" dirty="0"/>
          </a:p>
        </p:txBody>
      </p:sp>
    </p:spTree>
    <p:extLst>
      <p:ext uri="{BB962C8B-B14F-4D97-AF65-F5344CB8AC3E}">
        <p14:creationId xmlns:p14="http://schemas.microsoft.com/office/powerpoint/2010/main" val="29645606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A7989-1CAC-56E0-1F2A-3F45D9916417}"/>
              </a:ext>
            </a:extLst>
          </p:cNvPr>
          <p:cNvSpPr>
            <a:spLocks noGrp="1"/>
          </p:cNvSpPr>
          <p:nvPr>
            <p:ph type="title"/>
          </p:nvPr>
        </p:nvSpPr>
        <p:spPr/>
        <p:txBody>
          <a:bodyPr/>
          <a:lstStyle/>
          <a:p>
            <a:r>
              <a:rPr lang="en-US" dirty="0" err="1"/>
              <a:t>ChatModels</a:t>
            </a:r>
            <a:endParaRPr lang="en-IN" dirty="0"/>
          </a:p>
        </p:txBody>
      </p:sp>
      <p:sp>
        <p:nvSpPr>
          <p:cNvPr id="3" name="Text Placeholder 2">
            <a:extLst>
              <a:ext uri="{FF2B5EF4-FFF2-40B4-BE49-F238E27FC236}">
                <a16:creationId xmlns:a16="http://schemas.microsoft.com/office/drawing/2014/main" id="{90935ABA-6C7F-3592-E2D3-30CBDDAE14E3}"/>
              </a:ext>
            </a:extLst>
          </p:cNvPr>
          <p:cNvSpPr>
            <a:spLocks noGrp="1"/>
          </p:cNvSpPr>
          <p:nvPr>
            <p:ph type="body" sz="quarter" idx="13"/>
          </p:nvPr>
        </p:nvSpPr>
        <p:spPr/>
        <p:txBody>
          <a:bodyPr>
            <a:normAutofit fontScale="55000" lnSpcReduction="20000"/>
          </a:bodyPr>
          <a:lstStyle/>
          <a:p>
            <a:pPr marL="50800" indent="0">
              <a:buNone/>
            </a:pPr>
            <a:r>
              <a:rPr lang="en-IN" dirty="0">
                <a:latin typeface="Rockwell" panose="02060603020205020403" pitchFamily="18" charset="0"/>
              </a:rPr>
              <a:t>from </a:t>
            </a:r>
            <a:r>
              <a:rPr lang="en-IN" dirty="0" err="1">
                <a:latin typeface="Rockwell" panose="02060603020205020403" pitchFamily="18" charset="0"/>
              </a:rPr>
              <a:t>langchain_openai</a:t>
            </a:r>
            <a:r>
              <a:rPr lang="en-IN" dirty="0">
                <a:latin typeface="Rockwell" panose="02060603020205020403" pitchFamily="18" charset="0"/>
              </a:rPr>
              <a:t> import </a:t>
            </a:r>
            <a:r>
              <a:rPr lang="en-IN" dirty="0" err="1">
                <a:latin typeface="Rockwell" panose="02060603020205020403" pitchFamily="18" charset="0"/>
              </a:rPr>
              <a:t>AzureChatOpenAI</a:t>
            </a:r>
            <a:endParaRPr lang="en-IN" dirty="0">
              <a:latin typeface="Rockwell" panose="02060603020205020403" pitchFamily="18" charset="0"/>
            </a:endParaRPr>
          </a:p>
          <a:p>
            <a:pPr marL="50800" indent="0">
              <a:buNone/>
            </a:pPr>
            <a:r>
              <a:rPr lang="en-IN" dirty="0">
                <a:latin typeface="Rockwell" panose="02060603020205020403" pitchFamily="18" charset="0"/>
              </a:rPr>
              <a:t>from </a:t>
            </a:r>
            <a:r>
              <a:rPr lang="en-IN" dirty="0" err="1">
                <a:latin typeface="Rockwell" panose="02060603020205020403" pitchFamily="18" charset="0"/>
              </a:rPr>
              <a:t>langchain_core.prompts</a:t>
            </a:r>
            <a:r>
              <a:rPr lang="en-IN" dirty="0">
                <a:latin typeface="Rockwell" panose="02060603020205020403" pitchFamily="18" charset="0"/>
              </a:rPr>
              <a:t> import </a:t>
            </a:r>
            <a:r>
              <a:rPr lang="en-IN" dirty="0" err="1">
                <a:latin typeface="Rockwell" panose="02060603020205020403" pitchFamily="18" charset="0"/>
              </a:rPr>
              <a:t>ChatPromptTemplate</a:t>
            </a:r>
            <a:endParaRPr lang="en-IN" dirty="0">
              <a:latin typeface="Rockwell" panose="02060603020205020403" pitchFamily="18" charset="0"/>
            </a:endParaRPr>
          </a:p>
          <a:p>
            <a:pPr marL="50800" indent="0">
              <a:buNone/>
            </a:pPr>
            <a:r>
              <a:rPr lang="en-IN" dirty="0">
                <a:latin typeface="Rockwell" panose="02060603020205020403" pitchFamily="18" charset="0"/>
              </a:rPr>
              <a:t>from </a:t>
            </a:r>
            <a:r>
              <a:rPr lang="en-IN" dirty="0" err="1">
                <a:latin typeface="Rockwell" panose="02060603020205020403" pitchFamily="18" charset="0"/>
              </a:rPr>
              <a:t>langchain.llms</a:t>
            </a:r>
            <a:r>
              <a:rPr lang="en-IN" dirty="0">
                <a:latin typeface="Rockwell" panose="02060603020205020403" pitchFamily="18" charset="0"/>
              </a:rPr>
              <a:t> import OpenAI, </a:t>
            </a:r>
            <a:r>
              <a:rPr lang="en-IN" dirty="0" err="1">
                <a:latin typeface="Rockwell" panose="02060603020205020403" pitchFamily="18" charset="0"/>
              </a:rPr>
              <a:t>AzureOpenAI</a:t>
            </a:r>
            <a:endParaRPr lang="en-IN" dirty="0">
              <a:latin typeface="Rockwell" panose="02060603020205020403" pitchFamily="18" charset="0"/>
            </a:endParaRPr>
          </a:p>
          <a:p>
            <a:pPr marL="50800" indent="0">
              <a:buNone/>
            </a:pPr>
            <a:endParaRPr lang="en-IN" dirty="0">
              <a:latin typeface="Rockwell" panose="02060603020205020403" pitchFamily="18" charset="0"/>
            </a:endParaRPr>
          </a:p>
          <a:p>
            <a:pPr marL="50800" indent="0">
              <a:buNone/>
            </a:pPr>
            <a:r>
              <a:rPr lang="en-IN" dirty="0">
                <a:latin typeface="Rockwell" panose="02060603020205020403" pitchFamily="18" charset="0"/>
              </a:rPr>
              <a:t>from </a:t>
            </a:r>
            <a:r>
              <a:rPr lang="en-IN" dirty="0" err="1">
                <a:latin typeface="Rockwell" panose="02060603020205020403" pitchFamily="18" charset="0"/>
              </a:rPr>
              <a:t>langchain_core.messages</a:t>
            </a:r>
            <a:r>
              <a:rPr lang="en-IN" dirty="0">
                <a:latin typeface="Rockwell" panose="02060603020205020403" pitchFamily="18" charset="0"/>
              </a:rPr>
              <a:t> import </a:t>
            </a:r>
            <a:r>
              <a:rPr lang="en-IN" dirty="0" err="1">
                <a:latin typeface="Rockwell" panose="02060603020205020403" pitchFamily="18" charset="0"/>
              </a:rPr>
              <a:t>HumanMessage</a:t>
            </a:r>
            <a:r>
              <a:rPr lang="en-IN" dirty="0">
                <a:latin typeface="Rockwell" panose="02060603020205020403" pitchFamily="18" charset="0"/>
              </a:rPr>
              <a:t>, </a:t>
            </a:r>
            <a:r>
              <a:rPr lang="en-IN" dirty="0" err="1">
                <a:latin typeface="Rockwell" panose="02060603020205020403" pitchFamily="18" charset="0"/>
              </a:rPr>
              <a:t>SystemMessage</a:t>
            </a:r>
            <a:endParaRPr lang="en-IN" dirty="0">
              <a:latin typeface="Rockwell" panose="02060603020205020403" pitchFamily="18" charset="0"/>
            </a:endParaRPr>
          </a:p>
          <a:p>
            <a:pPr marL="50800" indent="0">
              <a:buNone/>
            </a:pPr>
            <a:endParaRPr lang="en-IN" dirty="0">
              <a:latin typeface="Rockwell" panose="02060603020205020403" pitchFamily="18" charset="0"/>
            </a:endParaRPr>
          </a:p>
          <a:p>
            <a:pPr marL="50800" indent="0">
              <a:buNone/>
            </a:pPr>
            <a:r>
              <a:rPr lang="en-IN" dirty="0">
                <a:latin typeface="Rockwell" panose="02060603020205020403" pitchFamily="18" charset="0"/>
              </a:rPr>
              <a:t>messages = [</a:t>
            </a:r>
          </a:p>
          <a:p>
            <a:pPr marL="50800" indent="0">
              <a:buNone/>
            </a:pPr>
            <a:r>
              <a:rPr lang="en-IN" dirty="0">
                <a:latin typeface="Rockwell" panose="02060603020205020403" pitchFamily="18" charset="0"/>
              </a:rPr>
              <a:t>    </a:t>
            </a:r>
            <a:r>
              <a:rPr lang="en-IN" dirty="0" err="1">
                <a:latin typeface="Rockwell" panose="02060603020205020403" pitchFamily="18" charset="0"/>
              </a:rPr>
              <a:t>SystemMessage</a:t>
            </a:r>
            <a:r>
              <a:rPr lang="en-IN" dirty="0">
                <a:latin typeface="Rockwell" panose="02060603020205020403" pitchFamily="18" charset="0"/>
              </a:rPr>
              <a:t>(content="You're a helpful assistant which replies only in Spanish."),</a:t>
            </a:r>
          </a:p>
          <a:p>
            <a:pPr marL="50800" indent="0">
              <a:buNone/>
            </a:pPr>
            <a:r>
              <a:rPr lang="en-IN" dirty="0">
                <a:latin typeface="Rockwell" panose="02060603020205020403" pitchFamily="18" charset="0"/>
              </a:rPr>
              <a:t>    </a:t>
            </a:r>
            <a:r>
              <a:rPr lang="en-IN" dirty="0" err="1">
                <a:latin typeface="Rockwell" panose="02060603020205020403" pitchFamily="18" charset="0"/>
              </a:rPr>
              <a:t>HumanMessage</a:t>
            </a:r>
            <a:r>
              <a:rPr lang="en-IN" dirty="0">
                <a:latin typeface="Rockwell" panose="02060603020205020403" pitchFamily="18" charset="0"/>
              </a:rPr>
              <a:t>(content="When did India gain independence?"),</a:t>
            </a:r>
          </a:p>
          <a:p>
            <a:pPr marL="50800" indent="0">
              <a:buNone/>
            </a:pPr>
            <a:r>
              <a:rPr lang="en-IN" dirty="0">
                <a:latin typeface="Rockwell" panose="02060603020205020403" pitchFamily="18" charset="0"/>
              </a:rPr>
              <a:t>]</a:t>
            </a:r>
          </a:p>
          <a:p>
            <a:pPr marL="50800" indent="0">
              <a:buNone/>
            </a:pPr>
            <a:r>
              <a:rPr lang="en-IN" dirty="0">
                <a:latin typeface="Rockwell" panose="02060603020205020403" pitchFamily="18" charset="0"/>
              </a:rPr>
              <a:t>chat = </a:t>
            </a:r>
            <a:r>
              <a:rPr lang="en-IN" dirty="0" err="1">
                <a:latin typeface="Rockwell" panose="02060603020205020403" pitchFamily="18" charset="0"/>
              </a:rPr>
              <a:t>AzureChatOpenAI</a:t>
            </a:r>
            <a:r>
              <a:rPr lang="en-IN" dirty="0">
                <a:latin typeface="Rockwell" panose="02060603020205020403" pitchFamily="18" charset="0"/>
              </a:rPr>
              <a:t>(temperature=0,api_key="39f2089f6a2a4c52967260b0e9ffdc33",api_version="2024-02-01",azure_endpoint="https://dono-rag-demo-resource-instance.openai.azure.com",model="GPT_35_TURBO_DEMO_RAG_DEPLOYMENT_DONO")</a:t>
            </a:r>
          </a:p>
          <a:p>
            <a:pPr marL="50800" indent="0">
              <a:buNone/>
            </a:pPr>
            <a:endParaRPr lang="en-IN" dirty="0">
              <a:latin typeface="Rockwell" panose="02060603020205020403" pitchFamily="18" charset="0"/>
            </a:endParaRPr>
          </a:p>
          <a:p>
            <a:pPr marL="50800" indent="0">
              <a:buNone/>
            </a:pPr>
            <a:r>
              <a:rPr lang="en-IN" dirty="0" err="1">
                <a:latin typeface="Rockwell" panose="02060603020205020403" pitchFamily="18" charset="0"/>
              </a:rPr>
              <a:t>chat.invoke</a:t>
            </a:r>
            <a:r>
              <a:rPr lang="en-IN" dirty="0">
                <a:latin typeface="Rockwell" panose="02060603020205020403" pitchFamily="18" charset="0"/>
              </a:rPr>
              <a:t>(messages)</a:t>
            </a:r>
          </a:p>
        </p:txBody>
      </p:sp>
    </p:spTree>
    <p:extLst>
      <p:ext uri="{BB962C8B-B14F-4D97-AF65-F5344CB8AC3E}">
        <p14:creationId xmlns:p14="http://schemas.microsoft.com/office/powerpoint/2010/main" val="14112938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C220-E570-E22F-FBD8-5722F1414BF9}"/>
              </a:ext>
            </a:extLst>
          </p:cNvPr>
          <p:cNvSpPr>
            <a:spLocks noGrp="1"/>
          </p:cNvSpPr>
          <p:nvPr>
            <p:ph type="title"/>
          </p:nvPr>
        </p:nvSpPr>
        <p:spPr/>
        <p:txBody>
          <a:bodyPr/>
          <a:lstStyle/>
          <a:p>
            <a:r>
              <a:rPr lang="en-US" dirty="0"/>
              <a:t>Caching</a:t>
            </a:r>
            <a:endParaRPr lang="en-IN" dirty="0"/>
          </a:p>
        </p:txBody>
      </p:sp>
      <p:sp>
        <p:nvSpPr>
          <p:cNvPr id="3" name="Text Placeholder 2">
            <a:extLst>
              <a:ext uri="{FF2B5EF4-FFF2-40B4-BE49-F238E27FC236}">
                <a16:creationId xmlns:a16="http://schemas.microsoft.com/office/drawing/2014/main" id="{BD0D4DBC-E35D-A33C-6446-095B033C2A41}"/>
              </a:ext>
            </a:extLst>
          </p:cNvPr>
          <p:cNvSpPr>
            <a:spLocks noGrp="1"/>
          </p:cNvSpPr>
          <p:nvPr>
            <p:ph type="body" sz="quarter" idx="13"/>
          </p:nvPr>
        </p:nvSpPr>
        <p:spPr/>
        <p:txBody>
          <a:bodyPr>
            <a:normAutofit fontScale="55000" lnSpcReduction="20000"/>
          </a:bodyPr>
          <a:lstStyle/>
          <a:p>
            <a:pPr marL="50800" indent="0">
              <a:buNone/>
            </a:pPr>
            <a:r>
              <a:rPr lang="en-IN" dirty="0">
                <a:latin typeface="Rockwell" panose="02060603020205020403" pitchFamily="18" charset="0"/>
              </a:rPr>
              <a:t>from </a:t>
            </a:r>
            <a:r>
              <a:rPr lang="en-IN" dirty="0" err="1">
                <a:latin typeface="Rockwell" panose="02060603020205020403" pitchFamily="18" charset="0"/>
              </a:rPr>
              <a:t>langchain.globals</a:t>
            </a:r>
            <a:r>
              <a:rPr lang="en-IN" dirty="0">
                <a:latin typeface="Rockwell" panose="02060603020205020403" pitchFamily="18" charset="0"/>
              </a:rPr>
              <a:t> import </a:t>
            </a:r>
            <a:r>
              <a:rPr lang="en-IN" dirty="0" err="1">
                <a:latin typeface="Rockwell" panose="02060603020205020403" pitchFamily="18" charset="0"/>
              </a:rPr>
              <a:t>set_llm_cache</a:t>
            </a:r>
            <a:endParaRPr lang="en-IN" dirty="0">
              <a:latin typeface="Rockwell" panose="02060603020205020403" pitchFamily="18" charset="0"/>
            </a:endParaRPr>
          </a:p>
          <a:p>
            <a:pPr marL="50800" indent="0">
              <a:buNone/>
            </a:pPr>
            <a:r>
              <a:rPr lang="en-IN" dirty="0">
                <a:latin typeface="Rockwell" panose="02060603020205020403" pitchFamily="18" charset="0"/>
              </a:rPr>
              <a:t>from </a:t>
            </a:r>
            <a:r>
              <a:rPr lang="en-IN" dirty="0" err="1">
                <a:latin typeface="Rockwell" panose="02060603020205020403" pitchFamily="18" charset="0"/>
              </a:rPr>
              <a:t>langchain.cache</a:t>
            </a:r>
            <a:r>
              <a:rPr lang="en-IN" dirty="0">
                <a:latin typeface="Rockwell" panose="02060603020205020403" pitchFamily="18" charset="0"/>
              </a:rPr>
              <a:t> import </a:t>
            </a:r>
            <a:r>
              <a:rPr lang="en-IN" dirty="0" err="1">
                <a:latin typeface="Rockwell" panose="02060603020205020403" pitchFamily="18" charset="0"/>
              </a:rPr>
              <a:t>InMemoryCache</a:t>
            </a:r>
            <a:endParaRPr lang="en-IN" dirty="0">
              <a:latin typeface="Rockwell" panose="02060603020205020403" pitchFamily="18" charset="0"/>
            </a:endParaRPr>
          </a:p>
          <a:p>
            <a:pPr marL="50800" indent="0">
              <a:buNone/>
            </a:pPr>
            <a:r>
              <a:rPr lang="en-IN" dirty="0" err="1">
                <a:latin typeface="Rockwell" panose="02060603020205020403" pitchFamily="18" charset="0"/>
              </a:rPr>
              <a:t>set_llm_cache</a:t>
            </a:r>
            <a:r>
              <a:rPr lang="en-IN" dirty="0">
                <a:latin typeface="Rockwell" panose="02060603020205020403" pitchFamily="18" charset="0"/>
              </a:rPr>
              <a:t>(</a:t>
            </a:r>
            <a:r>
              <a:rPr lang="en-IN" dirty="0" err="1">
                <a:latin typeface="Rockwell" panose="02060603020205020403" pitchFamily="18" charset="0"/>
              </a:rPr>
              <a:t>InMemoryCache</a:t>
            </a:r>
            <a:r>
              <a:rPr lang="en-IN" dirty="0">
                <a:latin typeface="Rockwell" panose="02060603020205020403" pitchFamily="18" charset="0"/>
              </a:rPr>
              <a:t>())</a:t>
            </a:r>
          </a:p>
          <a:p>
            <a:pPr marL="50800" indent="0">
              <a:buNone/>
            </a:pPr>
            <a:endParaRPr lang="en-IN" dirty="0">
              <a:latin typeface="Rockwell" panose="02060603020205020403" pitchFamily="18" charset="0"/>
            </a:endParaRPr>
          </a:p>
          <a:p>
            <a:pPr marL="50800" indent="0">
              <a:buNone/>
            </a:pPr>
            <a:r>
              <a:rPr lang="en-IN" dirty="0">
                <a:latin typeface="Rockwell" panose="02060603020205020403" pitchFamily="18" charset="0"/>
              </a:rPr>
              <a:t>from datetime import datetime</a:t>
            </a:r>
          </a:p>
          <a:p>
            <a:pPr marL="50800" indent="0">
              <a:buNone/>
            </a:pPr>
            <a:r>
              <a:rPr lang="en-IN" dirty="0">
                <a:latin typeface="Rockwell" panose="02060603020205020403" pitchFamily="18" charset="0"/>
              </a:rPr>
              <a:t>start = </a:t>
            </a:r>
            <a:r>
              <a:rPr lang="en-IN" dirty="0" err="1">
                <a:latin typeface="Rockwell" panose="02060603020205020403" pitchFamily="18" charset="0"/>
              </a:rPr>
              <a:t>datetime.now</a:t>
            </a:r>
            <a:r>
              <a:rPr lang="en-IN" dirty="0">
                <a:latin typeface="Rockwell" panose="02060603020205020403" pitchFamily="18" charset="0"/>
              </a:rPr>
              <a:t>()</a:t>
            </a:r>
          </a:p>
          <a:p>
            <a:pPr marL="50800" indent="0">
              <a:buNone/>
            </a:pPr>
            <a:r>
              <a:rPr lang="en-IN" dirty="0">
                <a:latin typeface="Rockwell" panose="02060603020205020403" pitchFamily="18" charset="0"/>
              </a:rPr>
              <a:t>print(</a:t>
            </a:r>
            <a:r>
              <a:rPr lang="en-IN" dirty="0" err="1">
                <a:latin typeface="Rockwell" panose="02060603020205020403" pitchFamily="18" charset="0"/>
              </a:rPr>
              <a:t>chat.invoke</a:t>
            </a:r>
            <a:r>
              <a:rPr lang="en-IN" dirty="0">
                <a:latin typeface="Rockwell" panose="02060603020205020403" pitchFamily="18" charset="0"/>
              </a:rPr>
              <a:t>("Tell me the difference between python and R"))</a:t>
            </a:r>
          </a:p>
          <a:p>
            <a:pPr marL="50800" indent="0">
              <a:buNone/>
            </a:pPr>
            <a:r>
              <a:rPr lang="en-IN" dirty="0">
                <a:latin typeface="Rockwell" panose="02060603020205020403" pitchFamily="18" charset="0"/>
              </a:rPr>
              <a:t>end = </a:t>
            </a:r>
            <a:r>
              <a:rPr lang="en-IN" dirty="0" err="1">
                <a:latin typeface="Rockwell" panose="02060603020205020403" pitchFamily="18" charset="0"/>
              </a:rPr>
              <a:t>datetime.now</a:t>
            </a:r>
            <a:r>
              <a:rPr lang="en-IN" dirty="0">
                <a:latin typeface="Rockwell" panose="02060603020205020403" pitchFamily="18" charset="0"/>
              </a:rPr>
              <a:t>()</a:t>
            </a:r>
          </a:p>
          <a:p>
            <a:pPr marL="50800" indent="0">
              <a:buNone/>
            </a:pPr>
            <a:r>
              <a:rPr lang="en-IN" dirty="0">
                <a:latin typeface="Rockwell" panose="02060603020205020403" pitchFamily="18" charset="0"/>
              </a:rPr>
              <a:t>print("Elapsed time during the whole program in seconds:", end-start) </a:t>
            </a:r>
          </a:p>
          <a:p>
            <a:pPr marL="50800" indent="0">
              <a:buNone/>
            </a:pPr>
            <a:endParaRPr lang="en-IN" dirty="0">
              <a:latin typeface="Rockwell" panose="02060603020205020403" pitchFamily="18" charset="0"/>
            </a:endParaRPr>
          </a:p>
          <a:p>
            <a:pPr marL="50800" indent="0">
              <a:buNone/>
            </a:pPr>
            <a:endParaRPr lang="en-IN" dirty="0">
              <a:latin typeface="Rockwell" panose="02060603020205020403" pitchFamily="18" charset="0"/>
            </a:endParaRPr>
          </a:p>
          <a:p>
            <a:pPr marL="50800" indent="0">
              <a:buNone/>
            </a:pPr>
            <a:r>
              <a:rPr lang="en-IN" dirty="0">
                <a:latin typeface="Rockwell" panose="02060603020205020403" pitchFamily="18" charset="0"/>
              </a:rPr>
              <a:t>start = </a:t>
            </a:r>
            <a:r>
              <a:rPr lang="en-IN" dirty="0" err="1">
                <a:latin typeface="Rockwell" panose="02060603020205020403" pitchFamily="18" charset="0"/>
              </a:rPr>
              <a:t>datetime.now</a:t>
            </a:r>
            <a:r>
              <a:rPr lang="en-IN" dirty="0">
                <a:latin typeface="Rockwell" panose="02060603020205020403" pitchFamily="18" charset="0"/>
              </a:rPr>
              <a:t>()</a:t>
            </a:r>
          </a:p>
          <a:p>
            <a:pPr marL="50800" indent="0">
              <a:buNone/>
            </a:pPr>
            <a:r>
              <a:rPr lang="en-IN" dirty="0">
                <a:latin typeface="Rockwell" panose="02060603020205020403" pitchFamily="18" charset="0"/>
              </a:rPr>
              <a:t>print(</a:t>
            </a:r>
            <a:r>
              <a:rPr lang="en-IN" dirty="0" err="1">
                <a:latin typeface="Rockwell" panose="02060603020205020403" pitchFamily="18" charset="0"/>
              </a:rPr>
              <a:t>chat.invoke</a:t>
            </a:r>
            <a:r>
              <a:rPr lang="en-IN" dirty="0">
                <a:latin typeface="Rockwell" panose="02060603020205020403" pitchFamily="18" charset="0"/>
              </a:rPr>
              <a:t>("Tell me the difference between python and R"))</a:t>
            </a:r>
          </a:p>
          <a:p>
            <a:pPr marL="50800" indent="0">
              <a:buNone/>
            </a:pPr>
            <a:r>
              <a:rPr lang="en-IN" dirty="0">
                <a:latin typeface="Rockwell" panose="02060603020205020403" pitchFamily="18" charset="0"/>
              </a:rPr>
              <a:t>end = </a:t>
            </a:r>
            <a:r>
              <a:rPr lang="en-IN" dirty="0" err="1">
                <a:latin typeface="Rockwell" panose="02060603020205020403" pitchFamily="18" charset="0"/>
              </a:rPr>
              <a:t>datetime.now</a:t>
            </a:r>
            <a:r>
              <a:rPr lang="en-IN" dirty="0">
                <a:latin typeface="Rockwell" panose="02060603020205020403" pitchFamily="18" charset="0"/>
              </a:rPr>
              <a:t>()</a:t>
            </a:r>
          </a:p>
          <a:p>
            <a:pPr marL="50800" indent="0">
              <a:buNone/>
            </a:pPr>
            <a:r>
              <a:rPr lang="en-IN" dirty="0">
                <a:latin typeface="Rockwell" panose="02060603020205020403" pitchFamily="18" charset="0"/>
              </a:rPr>
              <a:t>print("Elapsed time during the whole program in seconds:", end-start) </a:t>
            </a:r>
          </a:p>
          <a:p>
            <a:pPr marL="50800" indent="0">
              <a:buNone/>
            </a:pPr>
            <a:endParaRPr lang="en-IN" dirty="0">
              <a:latin typeface="Rockwell" panose="02060603020205020403" pitchFamily="18" charset="0"/>
            </a:endParaRPr>
          </a:p>
        </p:txBody>
      </p:sp>
    </p:spTree>
    <p:extLst>
      <p:ext uri="{BB962C8B-B14F-4D97-AF65-F5344CB8AC3E}">
        <p14:creationId xmlns:p14="http://schemas.microsoft.com/office/powerpoint/2010/main" val="30250856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87B3E-E31F-AEF6-A26A-4B34EF544456}"/>
              </a:ext>
            </a:extLst>
          </p:cNvPr>
          <p:cNvSpPr>
            <a:spLocks noGrp="1"/>
          </p:cNvSpPr>
          <p:nvPr>
            <p:ph type="title"/>
          </p:nvPr>
        </p:nvSpPr>
        <p:spPr/>
        <p:txBody>
          <a:bodyPr/>
          <a:lstStyle/>
          <a:p>
            <a:r>
              <a:rPr lang="en-IN" dirty="0"/>
              <a:t>References</a:t>
            </a:r>
          </a:p>
        </p:txBody>
      </p:sp>
      <p:sp>
        <p:nvSpPr>
          <p:cNvPr id="3" name="Text Placeholder 2">
            <a:extLst>
              <a:ext uri="{FF2B5EF4-FFF2-40B4-BE49-F238E27FC236}">
                <a16:creationId xmlns:a16="http://schemas.microsoft.com/office/drawing/2014/main" id="{8C96305E-D22A-FA68-55A4-1BE39235AA4F}"/>
              </a:ext>
            </a:extLst>
          </p:cNvPr>
          <p:cNvSpPr>
            <a:spLocks noGrp="1"/>
          </p:cNvSpPr>
          <p:nvPr>
            <p:ph type="body" sz="quarter" idx="13"/>
          </p:nvPr>
        </p:nvSpPr>
        <p:spPr/>
        <p:txBody>
          <a:bodyPr/>
          <a:lstStyle/>
          <a:p>
            <a:r>
              <a:rPr lang="en-IN" dirty="0">
                <a:hlinkClick r:id="rId2"/>
              </a:rPr>
              <a:t>https://python.langchain.com/docs/get_started/introduction/</a:t>
            </a:r>
            <a:endParaRPr lang="en-IN" dirty="0"/>
          </a:p>
          <a:p>
            <a:r>
              <a:rPr lang="en-IN" dirty="0">
                <a:hlinkClick r:id="rId3"/>
              </a:rPr>
              <a:t>https://www.youtube.com/watch?v=swCPic00c30</a:t>
            </a:r>
            <a:endParaRPr lang="en-IN" dirty="0"/>
          </a:p>
          <a:p>
            <a:r>
              <a:rPr lang="en-IN" dirty="0">
                <a:hlinkClick r:id="rId4"/>
              </a:rPr>
              <a:t>https://aws.amazon.com/what-is/langchain/</a:t>
            </a:r>
            <a:endParaRPr lang="en-IN" dirty="0"/>
          </a:p>
          <a:p>
            <a:r>
              <a:rPr lang="en-IN" dirty="0">
                <a:hlinkClick r:id="rId5"/>
              </a:rPr>
              <a:t>https://arxiv.org/abs/1706.03762</a:t>
            </a:r>
            <a:endParaRPr lang="en-IN" dirty="0"/>
          </a:p>
          <a:p>
            <a:r>
              <a:rPr lang="en-IN" dirty="0">
                <a:hlinkClick r:id="rId6"/>
              </a:rPr>
              <a:t>https://dl.acm.org/doi/10.1145/3442188.3445922</a:t>
            </a:r>
            <a:endParaRPr lang="en-IN" dirty="0"/>
          </a:p>
          <a:p>
            <a:r>
              <a:rPr lang="en-IN" dirty="0">
                <a:hlinkClick r:id="rId7"/>
              </a:rPr>
              <a:t>https://arxiv.org/abs/2206.07682</a:t>
            </a:r>
            <a:endParaRPr lang="en-IN" dirty="0"/>
          </a:p>
          <a:p>
            <a:r>
              <a:rPr lang="en-IN" sz="2800" dirty="0">
                <a:hlinkClick r:id="rId8"/>
              </a:rPr>
              <a:t>https://www.cmu.edu/intelligentbusiness/expertise/genai-principles.pdf</a:t>
            </a:r>
            <a:endParaRPr lang="en-IN" sz="2800" dirty="0"/>
          </a:p>
          <a:p>
            <a:endParaRPr lang="en-IN" dirty="0"/>
          </a:p>
          <a:p>
            <a:endParaRPr lang="en-IN" dirty="0"/>
          </a:p>
        </p:txBody>
      </p:sp>
    </p:spTree>
    <p:extLst>
      <p:ext uri="{BB962C8B-B14F-4D97-AF65-F5344CB8AC3E}">
        <p14:creationId xmlns:p14="http://schemas.microsoft.com/office/powerpoint/2010/main" val="13852196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E5CD-A762-5FBB-6857-7C7ACC0FE478}"/>
              </a:ext>
            </a:extLst>
          </p:cNvPr>
          <p:cNvSpPr>
            <a:spLocks noGrp="1"/>
          </p:cNvSpPr>
          <p:nvPr>
            <p:ph type="ctrTitle"/>
          </p:nvPr>
        </p:nvSpPr>
        <p:spPr>
          <a:xfrm>
            <a:off x="417068" y="1610715"/>
            <a:ext cx="11357863" cy="609398"/>
          </a:xfrm>
        </p:spPr>
        <p:txBody>
          <a:bodyPr/>
          <a:lstStyle/>
          <a:p>
            <a:r>
              <a:rPr lang="en-US" dirty="0"/>
              <a:t>Day 2</a:t>
            </a:r>
            <a:endParaRPr lang="en-IN" dirty="0"/>
          </a:p>
        </p:txBody>
      </p:sp>
    </p:spTree>
    <p:extLst>
      <p:ext uri="{BB962C8B-B14F-4D97-AF65-F5344CB8AC3E}">
        <p14:creationId xmlns:p14="http://schemas.microsoft.com/office/powerpoint/2010/main" val="22464308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B08EF-F8DE-9ED1-7EC3-479F45CBA8AA}"/>
              </a:ext>
            </a:extLst>
          </p:cNvPr>
          <p:cNvSpPr>
            <a:spLocks noGrp="1"/>
          </p:cNvSpPr>
          <p:nvPr>
            <p:ph type="title"/>
          </p:nvPr>
        </p:nvSpPr>
        <p:spPr/>
        <p:txBody>
          <a:bodyPr/>
          <a:lstStyle/>
          <a:p>
            <a:r>
              <a:rPr lang="en-US" dirty="0"/>
              <a:t>Recap</a:t>
            </a:r>
            <a:endParaRPr lang="en-IN" dirty="0"/>
          </a:p>
        </p:txBody>
      </p:sp>
      <p:sp>
        <p:nvSpPr>
          <p:cNvPr id="3" name="Text Placeholder 2">
            <a:extLst>
              <a:ext uri="{FF2B5EF4-FFF2-40B4-BE49-F238E27FC236}">
                <a16:creationId xmlns:a16="http://schemas.microsoft.com/office/drawing/2014/main" id="{5AC47235-D21D-F4FF-ACAD-1218D2DF4C58}"/>
              </a:ext>
            </a:extLst>
          </p:cNvPr>
          <p:cNvSpPr>
            <a:spLocks noGrp="1"/>
          </p:cNvSpPr>
          <p:nvPr>
            <p:ph type="body" sz="quarter" idx="13"/>
          </p:nvPr>
        </p:nvSpPr>
        <p:spPr/>
        <p:txBody>
          <a:bodyPr/>
          <a:lstStyle/>
          <a:p>
            <a:r>
              <a:rPr lang="en-US" dirty="0"/>
              <a:t>Importance of Generative AI</a:t>
            </a:r>
          </a:p>
          <a:p>
            <a:r>
              <a:rPr lang="en-US" dirty="0"/>
              <a:t>What are LLMs</a:t>
            </a:r>
          </a:p>
          <a:p>
            <a:r>
              <a:rPr lang="en-US" dirty="0" err="1"/>
              <a:t>LangChain</a:t>
            </a:r>
            <a:r>
              <a:rPr lang="en-US" dirty="0"/>
              <a:t> and its key components</a:t>
            </a:r>
          </a:p>
          <a:p>
            <a:r>
              <a:rPr lang="en-US" dirty="0"/>
              <a:t>Benefit of </a:t>
            </a:r>
            <a:r>
              <a:rPr lang="en-US" dirty="0" err="1"/>
              <a:t>LangChain</a:t>
            </a:r>
            <a:r>
              <a:rPr lang="en-US" dirty="0"/>
              <a:t> abstraction over native libraries</a:t>
            </a:r>
          </a:p>
          <a:p>
            <a:r>
              <a:rPr lang="en-US" dirty="0"/>
              <a:t>LLM Composition</a:t>
            </a:r>
          </a:p>
          <a:p>
            <a:pPr lvl="1"/>
            <a:r>
              <a:rPr lang="en-US" dirty="0"/>
              <a:t>Prompt Template</a:t>
            </a:r>
          </a:p>
          <a:p>
            <a:pPr lvl="1"/>
            <a:r>
              <a:rPr lang="en-US" dirty="0"/>
              <a:t>LLM / </a:t>
            </a:r>
            <a:r>
              <a:rPr lang="en-US" dirty="0" err="1"/>
              <a:t>ChatModels</a:t>
            </a:r>
            <a:endParaRPr lang="en-US" dirty="0"/>
          </a:p>
          <a:p>
            <a:pPr lvl="1"/>
            <a:r>
              <a:rPr lang="en-US" dirty="0"/>
              <a:t>Chaining prompt, LLM, output parser</a:t>
            </a:r>
          </a:p>
          <a:p>
            <a:pPr lvl="1"/>
            <a:r>
              <a:rPr lang="en-US" dirty="0"/>
              <a:t>Sequential chains, Caching</a:t>
            </a:r>
          </a:p>
          <a:p>
            <a:endParaRPr lang="en-US" dirty="0"/>
          </a:p>
          <a:p>
            <a:endParaRPr lang="en-US" dirty="0"/>
          </a:p>
          <a:p>
            <a:endParaRPr lang="en-US" dirty="0"/>
          </a:p>
          <a:p>
            <a:endParaRPr lang="en-IN" dirty="0"/>
          </a:p>
        </p:txBody>
      </p:sp>
    </p:spTree>
    <p:extLst>
      <p:ext uri="{BB962C8B-B14F-4D97-AF65-F5344CB8AC3E}">
        <p14:creationId xmlns:p14="http://schemas.microsoft.com/office/powerpoint/2010/main" val="29801888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BC1D7-25CB-F21A-4353-D7793BDE2CCD}"/>
              </a:ext>
            </a:extLst>
          </p:cNvPr>
          <p:cNvSpPr>
            <a:spLocks noGrp="1"/>
          </p:cNvSpPr>
          <p:nvPr>
            <p:ph type="title"/>
          </p:nvPr>
        </p:nvSpPr>
        <p:spPr/>
        <p:txBody>
          <a:bodyPr/>
          <a:lstStyle/>
          <a:p>
            <a:r>
              <a:rPr lang="en-US" dirty="0"/>
              <a:t>Learning Objectives</a:t>
            </a:r>
            <a:endParaRPr lang="en-IN" dirty="0"/>
          </a:p>
        </p:txBody>
      </p:sp>
      <p:sp>
        <p:nvSpPr>
          <p:cNvPr id="3" name="Text Placeholder 2">
            <a:extLst>
              <a:ext uri="{FF2B5EF4-FFF2-40B4-BE49-F238E27FC236}">
                <a16:creationId xmlns:a16="http://schemas.microsoft.com/office/drawing/2014/main" id="{0EFD60C2-C7DD-9C80-9915-E75A274CE110}"/>
              </a:ext>
            </a:extLst>
          </p:cNvPr>
          <p:cNvSpPr>
            <a:spLocks noGrp="1"/>
          </p:cNvSpPr>
          <p:nvPr>
            <p:ph type="body" sz="quarter" idx="13"/>
          </p:nvPr>
        </p:nvSpPr>
        <p:spPr/>
        <p:txBody>
          <a:bodyPr/>
          <a:lstStyle/>
          <a:p>
            <a:r>
              <a:rPr lang="en-US" dirty="0"/>
              <a:t>Intro to the OpenAI Lab</a:t>
            </a:r>
          </a:p>
          <a:p>
            <a:r>
              <a:rPr lang="en-US" dirty="0"/>
              <a:t>Theory of Prompt Engineering</a:t>
            </a:r>
          </a:p>
          <a:p>
            <a:r>
              <a:rPr lang="en-US" dirty="0"/>
              <a:t>Types of PE</a:t>
            </a:r>
          </a:p>
          <a:p>
            <a:r>
              <a:rPr lang="en-US" dirty="0"/>
              <a:t>Best practices </a:t>
            </a:r>
          </a:p>
          <a:p>
            <a:endParaRPr lang="en-IN" dirty="0"/>
          </a:p>
        </p:txBody>
      </p:sp>
    </p:spTree>
    <p:extLst>
      <p:ext uri="{BB962C8B-B14F-4D97-AF65-F5344CB8AC3E}">
        <p14:creationId xmlns:p14="http://schemas.microsoft.com/office/powerpoint/2010/main" val="2241426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12"/>
          <p:cNvPicPr preferRelativeResize="0"/>
          <p:nvPr/>
        </p:nvPicPr>
        <p:blipFill rotWithShape="1">
          <a:blip r:embed="rId3">
            <a:alphaModFix/>
          </a:blip>
          <a:srcRect/>
          <a:stretch/>
        </p:blipFill>
        <p:spPr>
          <a:xfrm>
            <a:off x="0" y="0"/>
            <a:ext cx="12192000" cy="6857998"/>
          </a:xfrm>
          <a:prstGeom prst="rect">
            <a:avLst/>
          </a:prstGeom>
          <a:noFill/>
          <a:ln>
            <a:noFill/>
          </a:ln>
        </p:spPr>
      </p:pic>
      <p:sp>
        <p:nvSpPr>
          <p:cNvPr id="112" name="Google Shape;112;p12"/>
          <p:cNvSpPr txBox="1">
            <a:spLocks noGrp="1"/>
          </p:cNvSpPr>
          <p:nvPr>
            <p:ph type="title"/>
          </p:nvPr>
        </p:nvSpPr>
        <p:spPr>
          <a:xfrm>
            <a:off x="1687281" y="435875"/>
            <a:ext cx="4406100" cy="629100"/>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chemeClr val="dk1"/>
              </a:buClr>
              <a:buSzPts val="4400"/>
              <a:buFont typeface="Verdana"/>
              <a:buNone/>
            </a:pPr>
            <a:r>
              <a:rPr lang="en-US" sz="4000" dirty="0">
                <a:latin typeface="Verdana"/>
                <a:ea typeface="Verdana"/>
                <a:cs typeface="Verdana"/>
                <a:sym typeface="Verdana"/>
              </a:rPr>
              <a:t>What are LLMs?</a:t>
            </a:r>
            <a:endParaRPr sz="4000" dirty="0">
              <a:latin typeface="Verdana"/>
              <a:ea typeface="Verdana"/>
              <a:cs typeface="Verdana"/>
              <a:sym typeface="Verdana"/>
            </a:endParaRPr>
          </a:p>
        </p:txBody>
      </p:sp>
      <p:pic>
        <p:nvPicPr>
          <p:cNvPr id="114" name="Google Shape;114;p12"/>
          <p:cNvPicPr preferRelativeResize="0"/>
          <p:nvPr/>
        </p:nvPicPr>
        <p:blipFill rotWithShape="1">
          <a:blip r:embed="rId4">
            <a:alphaModFix/>
          </a:blip>
          <a:srcRect/>
          <a:stretch/>
        </p:blipFill>
        <p:spPr>
          <a:xfrm>
            <a:off x="9639008" y="240791"/>
            <a:ext cx="2261616" cy="507491"/>
          </a:xfrm>
          <a:prstGeom prst="rect">
            <a:avLst/>
          </a:prstGeom>
          <a:noFill/>
          <a:ln>
            <a:noFill/>
          </a:ln>
        </p:spPr>
      </p:pic>
      <p:pic>
        <p:nvPicPr>
          <p:cNvPr id="3" name="Picture 2">
            <a:extLst>
              <a:ext uri="{FF2B5EF4-FFF2-40B4-BE49-F238E27FC236}">
                <a16:creationId xmlns:a16="http://schemas.microsoft.com/office/drawing/2014/main" id="{64A77674-D1E7-A639-F78D-9E8CD52864ED}"/>
              </a:ext>
            </a:extLst>
          </p:cNvPr>
          <p:cNvPicPr>
            <a:picLocks noChangeAspect="1"/>
          </p:cNvPicPr>
          <p:nvPr/>
        </p:nvPicPr>
        <p:blipFill rotWithShape="1">
          <a:blip r:embed="rId5"/>
          <a:srcRect r="3051"/>
          <a:stretch/>
        </p:blipFill>
        <p:spPr>
          <a:xfrm>
            <a:off x="520018" y="1500850"/>
            <a:ext cx="3267825" cy="4971928"/>
          </a:xfrm>
          <a:prstGeom prst="rect">
            <a:avLst/>
          </a:prstGeom>
        </p:spPr>
      </p:pic>
      <p:sp>
        <p:nvSpPr>
          <p:cNvPr id="4" name="Google Shape;113;p12">
            <a:extLst>
              <a:ext uri="{FF2B5EF4-FFF2-40B4-BE49-F238E27FC236}">
                <a16:creationId xmlns:a16="http://schemas.microsoft.com/office/drawing/2014/main" id="{4568858E-9A54-FD87-3BD7-683BE3D5642D}"/>
              </a:ext>
            </a:extLst>
          </p:cNvPr>
          <p:cNvSpPr txBox="1"/>
          <p:nvPr/>
        </p:nvSpPr>
        <p:spPr>
          <a:xfrm>
            <a:off x="1200893" y="6528822"/>
            <a:ext cx="2689438" cy="136566"/>
          </a:xfrm>
          <a:prstGeom prst="rect">
            <a:avLst/>
          </a:prstGeom>
          <a:noFill/>
          <a:ln>
            <a:noFill/>
          </a:ln>
        </p:spPr>
        <p:txBody>
          <a:bodyPr spcFirstLastPara="1" wrap="square" lIns="0" tIns="13325" rIns="0" bIns="0" anchor="t" anchorCtr="0">
            <a:spAutoFit/>
          </a:bodyPr>
          <a:lstStyle/>
          <a:p>
            <a:pPr marL="0" lvl="0" indent="0" algn="l" rtl="0">
              <a:lnSpc>
                <a:spcPct val="100000"/>
              </a:lnSpc>
              <a:spcBef>
                <a:spcPts val="0"/>
              </a:spcBef>
              <a:spcAft>
                <a:spcPts val="0"/>
              </a:spcAft>
              <a:buSzPts val="1100"/>
              <a:buNone/>
            </a:pPr>
            <a:r>
              <a:rPr lang="en-IN" sz="800" i="1" dirty="0"/>
              <a:t>https://arxiv.org/pdf/1706.03762.pdf</a:t>
            </a:r>
          </a:p>
        </p:txBody>
      </p:sp>
      <p:sp>
        <p:nvSpPr>
          <p:cNvPr id="7" name="Google Shape;113;p12">
            <a:extLst>
              <a:ext uri="{FF2B5EF4-FFF2-40B4-BE49-F238E27FC236}">
                <a16:creationId xmlns:a16="http://schemas.microsoft.com/office/drawing/2014/main" id="{7A542B76-F89E-70A6-C23D-1968EF8AB7D7}"/>
              </a:ext>
            </a:extLst>
          </p:cNvPr>
          <p:cNvSpPr txBox="1"/>
          <p:nvPr/>
        </p:nvSpPr>
        <p:spPr>
          <a:xfrm>
            <a:off x="5610159" y="5515856"/>
            <a:ext cx="5588000" cy="198121"/>
          </a:xfrm>
          <a:prstGeom prst="rect">
            <a:avLst/>
          </a:prstGeom>
          <a:noFill/>
          <a:ln>
            <a:noFill/>
          </a:ln>
        </p:spPr>
        <p:txBody>
          <a:bodyPr spcFirstLastPara="1" wrap="square" lIns="0" tIns="13325" rIns="0" bIns="0" anchor="t" anchorCtr="0">
            <a:spAutoFit/>
          </a:bodyPr>
          <a:lstStyle/>
          <a:p>
            <a:pPr marL="0" lvl="0" indent="0" algn="l" rtl="0">
              <a:lnSpc>
                <a:spcPct val="100000"/>
              </a:lnSpc>
              <a:spcBef>
                <a:spcPts val="0"/>
              </a:spcBef>
              <a:spcAft>
                <a:spcPts val="0"/>
              </a:spcAft>
              <a:buSzPts val="1100"/>
              <a:buNone/>
            </a:pPr>
            <a:r>
              <a:rPr lang="en-IN" sz="1200" i="1" dirty="0"/>
              <a:t>Interest over time for the topic ‘Large Language Model’ as accessed in April 2024</a:t>
            </a:r>
          </a:p>
        </p:txBody>
      </p:sp>
      <p:grpSp>
        <p:nvGrpSpPr>
          <p:cNvPr id="10" name="Group 9">
            <a:extLst>
              <a:ext uri="{FF2B5EF4-FFF2-40B4-BE49-F238E27FC236}">
                <a16:creationId xmlns:a16="http://schemas.microsoft.com/office/drawing/2014/main" id="{031416F7-A77A-EC88-39D8-2A6E2EDDE64D}"/>
              </a:ext>
            </a:extLst>
          </p:cNvPr>
          <p:cNvGrpSpPr/>
          <p:nvPr/>
        </p:nvGrpSpPr>
        <p:grpSpPr>
          <a:xfrm>
            <a:off x="4025900" y="2482382"/>
            <a:ext cx="7874724" cy="2958209"/>
            <a:chOff x="4102475" y="1866701"/>
            <a:chExt cx="7602937" cy="2434858"/>
          </a:xfrm>
        </p:grpSpPr>
        <p:pic>
          <p:nvPicPr>
            <p:cNvPr id="6" name="Picture 5">
              <a:extLst>
                <a:ext uri="{FF2B5EF4-FFF2-40B4-BE49-F238E27FC236}">
                  <a16:creationId xmlns:a16="http://schemas.microsoft.com/office/drawing/2014/main" id="{F0856A4B-E74C-9219-8B17-D200491AE52B}"/>
                </a:ext>
              </a:extLst>
            </p:cNvPr>
            <p:cNvPicPr>
              <a:picLocks noChangeAspect="1"/>
            </p:cNvPicPr>
            <p:nvPr/>
          </p:nvPicPr>
          <p:blipFill>
            <a:blip r:embed="rId6"/>
            <a:stretch>
              <a:fillRect/>
            </a:stretch>
          </p:blipFill>
          <p:spPr>
            <a:xfrm>
              <a:off x="4102475" y="1866701"/>
              <a:ext cx="7602937" cy="2434858"/>
            </a:xfrm>
            <a:prstGeom prst="rect">
              <a:avLst/>
            </a:prstGeom>
          </p:spPr>
        </p:pic>
        <p:pic>
          <p:nvPicPr>
            <p:cNvPr id="9" name="Picture 8">
              <a:extLst>
                <a:ext uri="{FF2B5EF4-FFF2-40B4-BE49-F238E27FC236}">
                  <a16:creationId xmlns:a16="http://schemas.microsoft.com/office/drawing/2014/main" id="{72885219-4C04-0B69-7F77-1DB6E739A1B7}"/>
                </a:ext>
              </a:extLst>
            </p:cNvPr>
            <p:cNvPicPr>
              <a:picLocks noChangeAspect="1"/>
            </p:cNvPicPr>
            <p:nvPr/>
          </p:nvPicPr>
          <p:blipFill>
            <a:blip r:embed="rId7"/>
            <a:stretch>
              <a:fillRect/>
            </a:stretch>
          </p:blipFill>
          <p:spPr>
            <a:xfrm>
              <a:off x="9791294" y="1868818"/>
              <a:ext cx="1876687" cy="428685"/>
            </a:xfrm>
            <a:prstGeom prst="rect">
              <a:avLst/>
            </a:prstGeom>
          </p:spPr>
        </p:pic>
      </p:grpSp>
    </p:spTree>
    <p:extLst>
      <p:ext uri="{BB962C8B-B14F-4D97-AF65-F5344CB8AC3E}">
        <p14:creationId xmlns:p14="http://schemas.microsoft.com/office/powerpoint/2010/main" val="21074679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40479-9A86-8D02-78FE-42EAE3FF27FD}"/>
              </a:ext>
            </a:extLst>
          </p:cNvPr>
          <p:cNvSpPr>
            <a:spLocks noGrp="1"/>
          </p:cNvSpPr>
          <p:nvPr>
            <p:ph type="title"/>
          </p:nvPr>
        </p:nvSpPr>
        <p:spPr/>
        <p:txBody>
          <a:bodyPr/>
          <a:lstStyle/>
          <a:p>
            <a:r>
              <a:rPr lang="en-US" dirty="0"/>
              <a:t>Windows</a:t>
            </a:r>
            <a:endParaRPr lang="en-IN" dirty="0"/>
          </a:p>
        </p:txBody>
      </p:sp>
      <p:pic>
        <p:nvPicPr>
          <p:cNvPr id="7" name="Picture 6">
            <a:extLst>
              <a:ext uri="{FF2B5EF4-FFF2-40B4-BE49-F238E27FC236}">
                <a16:creationId xmlns:a16="http://schemas.microsoft.com/office/drawing/2014/main" id="{9F6E7CFF-075E-F8DA-1ED8-0B58F072E40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8803" b="90845" l="3670" r="93578">
                        <a14:foregroundMark x1="16743" y1="10915" x2="71330" y2="19014"/>
                        <a14:foregroundMark x1="78670" y1="23944" x2="55734" y2="51408"/>
                        <a14:foregroundMark x1="23394" y1="63028" x2="37156" y2="63028"/>
                        <a14:foregroundMark x1="37156" y1="63028" x2="56193" y2="63028"/>
                        <a14:foregroundMark x1="25000" y1="78873" x2="55275" y2="77465"/>
                        <a14:foregroundMark x1="29817" y1="85915" x2="62156" y2="84155"/>
                        <a14:foregroundMark x1="69725" y1="86972" x2="77523" y2="85563"/>
                        <a14:foregroundMark x1="85550" y1="84155" x2="84633" y2="51761"/>
                        <a14:foregroundMark x1="84633" y1="51761" x2="84633" y2="51761"/>
                        <a14:foregroundMark x1="89908" y1="23944" x2="89679" y2="57746"/>
                        <a14:foregroundMark x1="90596" y1="17958" x2="91743" y2="60211"/>
                        <a14:foregroundMark x1="93119" y1="30634" x2="93349" y2="56690"/>
                        <a14:foregroundMark x1="92431" y1="70423" x2="93349" y2="83803"/>
                        <a14:foregroundMark x1="9862" y1="42254" x2="8716" y2="67254"/>
                        <a14:foregroundMark x1="24771" y1="48944" x2="55046" y2="47183"/>
                        <a14:foregroundMark x1="4128" y1="8803" x2="4817" y2="15845"/>
                        <a14:foregroundMark x1="19495" y1="91197" x2="41972" y2="89085"/>
                        <a14:foregroundMark x1="93578" y1="9155" x2="93578" y2="9155"/>
                        <a14:foregroundMark x1="18807" y1="86268" x2="22018" y2="88028"/>
                      </a14:backgroundRemoval>
                    </a14:imgEffect>
                  </a14:imgLayer>
                </a14:imgProps>
              </a:ext>
            </a:extLst>
          </a:blip>
          <a:srcRect l="3759" t="4429" r="3141" b="6393"/>
          <a:stretch/>
        </p:blipFill>
        <p:spPr>
          <a:xfrm>
            <a:off x="1166026" y="1806767"/>
            <a:ext cx="3866921" cy="2412694"/>
          </a:xfrm>
          <a:prstGeom prst="rect">
            <a:avLst/>
          </a:prstGeom>
        </p:spPr>
      </p:pic>
      <p:pic>
        <p:nvPicPr>
          <p:cNvPr id="9" name="Picture 8">
            <a:extLst>
              <a:ext uri="{FF2B5EF4-FFF2-40B4-BE49-F238E27FC236}">
                <a16:creationId xmlns:a16="http://schemas.microsoft.com/office/drawing/2014/main" id="{4E23F2BF-7A0A-D2C2-E234-030E61CB4B0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211" b="89803" l="8442" r="90693">
                        <a14:foregroundMark x1="12987" y1="13816" x2="82900" y2="22039"/>
                        <a14:foregroundMark x1="82900" y1="22039" x2="83766" y2="85526"/>
                        <a14:foregroundMark x1="83766" y1="85526" x2="48485" y2="82237"/>
                        <a14:foregroundMark x1="48485" y1="82237" x2="17532" y2="87500"/>
                        <a14:foregroundMark x1="17532" y1="87500" x2="8442" y2="59539"/>
                        <a14:foregroundMark x1="8442" y1="59539" x2="10173" y2="15461"/>
                        <a14:foregroundMark x1="10173" y1="15461" x2="13636" y2="14145"/>
                        <a14:foregroundMark x1="19048" y1="9868" x2="24459" y2="9211"/>
                        <a14:foregroundMark x1="25758" y1="26316" x2="43074" y2="25329"/>
                        <a14:foregroundMark x1="19048" y1="30263" x2="51732" y2="26974"/>
                        <a14:foregroundMark x1="51732" y1="26974" x2="51732" y2="26974"/>
                        <a14:foregroundMark x1="39177" y1="27961" x2="27056" y2="31908"/>
                        <a14:foregroundMark x1="27056" y1="31908" x2="26407" y2="31250"/>
                        <a14:foregroundMark x1="29437" y1="13487" x2="43290" y2="11513"/>
                        <a14:foregroundMark x1="43290" y1="11513" x2="43723" y2="11513"/>
                        <a14:foregroundMark x1="8658" y1="9868" x2="16667" y2="9868"/>
                        <a14:foregroundMark x1="85065" y1="20395" x2="88961" y2="48684"/>
                        <a14:foregroundMark x1="90693" y1="21053" x2="88961" y2="49671"/>
                        <a14:foregroundMark x1="26623" y1="50000" x2="63203" y2="48355"/>
                        <a14:foregroundMark x1="63203" y1="48355" x2="63203" y2="48355"/>
                        <a14:backgroundMark x1="9740" y1="95395" x2="9740" y2="95395"/>
                        <a14:backgroundMark x1="5628" y1="95395" x2="19264" y2="95066"/>
                      </a14:backgroundRemoval>
                    </a14:imgEffect>
                  </a14:imgLayer>
                </a14:imgProps>
              </a:ext>
            </a:extLst>
          </a:blip>
          <a:stretch>
            <a:fillRect/>
          </a:stretch>
        </p:blipFill>
        <p:spPr>
          <a:xfrm>
            <a:off x="6624810" y="1565112"/>
            <a:ext cx="4401164" cy="2896004"/>
          </a:xfrm>
          <a:prstGeom prst="rect">
            <a:avLst/>
          </a:prstGeom>
        </p:spPr>
      </p:pic>
      <p:sp>
        <p:nvSpPr>
          <p:cNvPr id="10" name="Rectangle 9">
            <a:extLst>
              <a:ext uri="{FF2B5EF4-FFF2-40B4-BE49-F238E27FC236}">
                <a16:creationId xmlns:a16="http://schemas.microsoft.com/office/drawing/2014/main" id="{FD20125F-7482-B29D-0044-736CE25ED957}"/>
              </a:ext>
            </a:extLst>
          </p:cNvPr>
          <p:cNvSpPr/>
          <p:nvPr/>
        </p:nvSpPr>
        <p:spPr>
          <a:xfrm>
            <a:off x="9110950" y="3844886"/>
            <a:ext cx="881349" cy="29745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itle 1">
            <a:extLst>
              <a:ext uri="{FF2B5EF4-FFF2-40B4-BE49-F238E27FC236}">
                <a16:creationId xmlns:a16="http://schemas.microsoft.com/office/drawing/2014/main" id="{62C9DE41-2FB3-057F-C1EB-E0AB16CCFBF9}"/>
              </a:ext>
            </a:extLst>
          </p:cNvPr>
          <p:cNvSpPr txBox="1">
            <a:spLocks/>
          </p:cNvSpPr>
          <p:nvPr/>
        </p:nvSpPr>
        <p:spPr>
          <a:xfrm>
            <a:off x="1676400" y="5045458"/>
            <a:ext cx="10515600" cy="75546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t>Computer: 20.197.34.213</a:t>
            </a:r>
            <a:endParaRPr lang="en-IN" dirty="0"/>
          </a:p>
        </p:txBody>
      </p:sp>
    </p:spTree>
    <p:extLst>
      <p:ext uri="{BB962C8B-B14F-4D97-AF65-F5344CB8AC3E}">
        <p14:creationId xmlns:p14="http://schemas.microsoft.com/office/powerpoint/2010/main" val="38151205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5EC1B-25E5-A2B3-E908-5A57438F2A40}"/>
              </a:ext>
            </a:extLst>
          </p:cNvPr>
          <p:cNvSpPr>
            <a:spLocks noGrp="1"/>
          </p:cNvSpPr>
          <p:nvPr>
            <p:ph type="title"/>
          </p:nvPr>
        </p:nvSpPr>
        <p:spPr>
          <a:xfrm>
            <a:off x="838200" y="365125"/>
            <a:ext cx="2136354" cy="755463"/>
          </a:xfrm>
        </p:spPr>
        <p:txBody>
          <a:bodyPr/>
          <a:lstStyle/>
          <a:p>
            <a:r>
              <a:rPr lang="en-US" dirty="0"/>
              <a:t>Ubuntu</a:t>
            </a:r>
            <a:endParaRPr lang="en-IN" dirty="0"/>
          </a:p>
        </p:txBody>
      </p:sp>
      <p:pic>
        <p:nvPicPr>
          <p:cNvPr id="6" name="Picture 5">
            <a:extLst>
              <a:ext uri="{FF2B5EF4-FFF2-40B4-BE49-F238E27FC236}">
                <a16:creationId xmlns:a16="http://schemas.microsoft.com/office/drawing/2014/main" id="{40BE8CCD-0CFC-3EED-0151-F19CF81B94CF}"/>
              </a:ext>
            </a:extLst>
          </p:cNvPr>
          <p:cNvPicPr>
            <a:picLocks noChangeAspect="1"/>
          </p:cNvPicPr>
          <p:nvPr/>
        </p:nvPicPr>
        <p:blipFill>
          <a:blip r:embed="rId2"/>
          <a:stretch>
            <a:fillRect/>
          </a:stretch>
        </p:blipFill>
        <p:spPr>
          <a:xfrm>
            <a:off x="353652" y="1553735"/>
            <a:ext cx="5006774" cy="3375953"/>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2AE26BC8-66AF-4F76-4254-D88A287D1AC0}"/>
              </a:ext>
            </a:extLst>
          </p:cNvPr>
          <p:cNvPicPr>
            <a:picLocks noChangeAspect="1"/>
          </p:cNvPicPr>
          <p:nvPr/>
        </p:nvPicPr>
        <p:blipFill rotWithShape="1">
          <a:blip r:embed="rId3"/>
          <a:srcRect r="31150"/>
          <a:stretch/>
        </p:blipFill>
        <p:spPr>
          <a:xfrm>
            <a:off x="6096000" y="1553735"/>
            <a:ext cx="5740033" cy="3249619"/>
          </a:xfrm>
          <a:prstGeom prst="rect">
            <a:avLst/>
          </a:prstGeom>
        </p:spPr>
      </p:pic>
      <p:sp>
        <p:nvSpPr>
          <p:cNvPr id="9" name="Title 1">
            <a:extLst>
              <a:ext uri="{FF2B5EF4-FFF2-40B4-BE49-F238E27FC236}">
                <a16:creationId xmlns:a16="http://schemas.microsoft.com/office/drawing/2014/main" id="{4345A8C3-E1FF-9BFB-6E8E-0C2991D949CF}"/>
              </a:ext>
            </a:extLst>
          </p:cNvPr>
          <p:cNvSpPr txBox="1">
            <a:spLocks/>
          </p:cNvSpPr>
          <p:nvPr/>
        </p:nvSpPr>
        <p:spPr>
          <a:xfrm>
            <a:off x="8305800" y="364857"/>
            <a:ext cx="2136354" cy="75546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t>macOS</a:t>
            </a:r>
            <a:endParaRPr lang="en-IN" dirty="0"/>
          </a:p>
        </p:txBody>
      </p:sp>
    </p:spTree>
    <p:extLst>
      <p:ext uri="{BB962C8B-B14F-4D97-AF65-F5344CB8AC3E}">
        <p14:creationId xmlns:p14="http://schemas.microsoft.com/office/powerpoint/2010/main" val="38574114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886B0D-49B4-51AA-A650-325CA11C8716}"/>
              </a:ext>
            </a:extLst>
          </p:cNvPr>
          <p:cNvPicPr>
            <a:picLocks noChangeAspect="1"/>
          </p:cNvPicPr>
          <p:nvPr/>
        </p:nvPicPr>
        <p:blipFill>
          <a:blip r:embed="rId2"/>
          <a:stretch>
            <a:fillRect/>
          </a:stretch>
        </p:blipFill>
        <p:spPr>
          <a:xfrm>
            <a:off x="240474" y="156541"/>
            <a:ext cx="4153480" cy="4782217"/>
          </a:xfrm>
          <a:prstGeom prst="rect">
            <a:avLst/>
          </a:prstGeom>
        </p:spPr>
      </p:pic>
      <p:sp>
        <p:nvSpPr>
          <p:cNvPr id="6" name="Rectangle 5">
            <a:extLst>
              <a:ext uri="{FF2B5EF4-FFF2-40B4-BE49-F238E27FC236}">
                <a16:creationId xmlns:a16="http://schemas.microsoft.com/office/drawing/2014/main" id="{24A1409A-4752-18E1-0240-426262A6E4D8}"/>
              </a:ext>
            </a:extLst>
          </p:cNvPr>
          <p:cNvSpPr/>
          <p:nvPr/>
        </p:nvSpPr>
        <p:spPr>
          <a:xfrm>
            <a:off x="2500829" y="4351663"/>
            <a:ext cx="859316" cy="34152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F657597F-FB0E-8767-F146-AB047C79A20C}"/>
              </a:ext>
            </a:extLst>
          </p:cNvPr>
          <p:cNvPicPr>
            <a:picLocks noChangeAspect="1"/>
          </p:cNvPicPr>
          <p:nvPr/>
        </p:nvPicPr>
        <p:blipFill>
          <a:blip r:embed="rId3"/>
          <a:stretch>
            <a:fillRect/>
          </a:stretch>
        </p:blipFill>
        <p:spPr>
          <a:xfrm>
            <a:off x="5287066" y="156541"/>
            <a:ext cx="6412847" cy="5432370"/>
          </a:xfrm>
          <a:prstGeom prst="rect">
            <a:avLst/>
          </a:prstGeom>
        </p:spPr>
      </p:pic>
      <p:sp>
        <p:nvSpPr>
          <p:cNvPr id="9" name="Title 1">
            <a:extLst>
              <a:ext uri="{FF2B5EF4-FFF2-40B4-BE49-F238E27FC236}">
                <a16:creationId xmlns:a16="http://schemas.microsoft.com/office/drawing/2014/main" id="{3C2DA885-6E39-6147-4CDC-356E23329D8F}"/>
              </a:ext>
            </a:extLst>
          </p:cNvPr>
          <p:cNvSpPr txBox="1">
            <a:spLocks/>
          </p:cNvSpPr>
          <p:nvPr/>
        </p:nvSpPr>
        <p:spPr>
          <a:xfrm>
            <a:off x="240474" y="5526011"/>
            <a:ext cx="10515600" cy="755463"/>
          </a:xfrm>
          <a:prstGeom prst="rect">
            <a:avLst/>
          </a:prstGeom>
          <a:noFill/>
          <a:ln>
            <a:noFill/>
          </a:ln>
        </p:spPr>
        <p:txBody>
          <a:bodyPr spcFirstLastPara="1" wrap="square" lIns="91425" tIns="45700" rIns="91425" bIns="45700" anchor="ctr" anchorCtr="0">
            <a:normAutofit fontScale="70000" lnSpcReduction="2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t>username: </a:t>
            </a:r>
            <a:r>
              <a:rPr lang="en-US" i="1" dirty="0">
                <a:latin typeface="Rockwell" panose="02060603020205020403" pitchFamily="18" charset="0"/>
              </a:rPr>
              <a:t>your username</a:t>
            </a:r>
            <a:br>
              <a:rPr lang="en-US" dirty="0"/>
            </a:br>
            <a:r>
              <a:rPr lang="en-US" dirty="0"/>
              <a:t>password: </a:t>
            </a:r>
            <a:r>
              <a:rPr lang="en-US" i="1" dirty="0">
                <a:latin typeface="Rockwell" panose="02060603020205020403" pitchFamily="18" charset="0"/>
              </a:rPr>
              <a:t>your password</a:t>
            </a:r>
            <a:endParaRPr lang="en-IN" i="1" dirty="0">
              <a:latin typeface="Rockwell" panose="02060603020205020403" pitchFamily="18" charset="0"/>
            </a:endParaRPr>
          </a:p>
        </p:txBody>
      </p:sp>
    </p:spTree>
    <p:extLst>
      <p:ext uri="{BB962C8B-B14F-4D97-AF65-F5344CB8AC3E}">
        <p14:creationId xmlns:p14="http://schemas.microsoft.com/office/powerpoint/2010/main" val="35052548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0C28F-20C4-8482-E030-E310462C066F}"/>
              </a:ext>
            </a:extLst>
          </p:cNvPr>
          <p:cNvPicPr>
            <a:picLocks noChangeAspect="1"/>
          </p:cNvPicPr>
          <p:nvPr/>
        </p:nvPicPr>
        <p:blipFill>
          <a:blip r:embed="rId2"/>
          <a:stretch>
            <a:fillRect/>
          </a:stretch>
        </p:blipFill>
        <p:spPr>
          <a:xfrm>
            <a:off x="312812" y="906071"/>
            <a:ext cx="6090649" cy="3137119"/>
          </a:xfrm>
          <a:prstGeom prst="rect">
            <a:avLst/>
          </a:prstGeom>
        </p:spPr>
      </p:pic>
      <p:pic>
        <p:nvPicPr>
          <p:cNvPr id="6" name="Picture 5">
            <a:extLst>
              <a:ext uri="{FF2B5EF4-FFF2-40B4-BE49-F238E27FC236}">
                <a16:creationId xmlns:a16="http://schemas.microsoft.com/office/drawing/2014/main" id="{A35F8CE8-610D-91D3-DC6A-8E81372D088E}"/>
              </a:ext>
            </a:extLst>
          </p:cNvPr>
          <p:cNvPicPr>
            <a:picLocks noChangeAspect="1"/>
          </p:cNvPicPr>
          <p:nvPr/>
        </p:nvPicPr>
        <p:blipFill>
          <a:blip r:embed="rId3"/>
          <a:stretch>
            <a:fillRect/>
          </a:stretch>
        </p:blipFill>
        <p:spPr>
          <a:xfrm>
            <a:off x="6756345" y="622555"/>
            <a:ext cx="5001323" cy="5106113"/>
          </a:xfrm>
          <a:prstGeom prst="rect">
            <a:avLst/>
          </a:prstGeom>
        </p:spPr>
      </p:pic>
    </p:spTree>
    <p:extLst>
      <p:ext uri="{BB962C8B-B14F-4D97-AF65-F5344CB8AC3E}">
        <p14:creationId xmlns:p14="http://schemas.microsoft.com/office/powerpoint/2010/main" val="7458778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64E9CB-DA29-FB15-20F4-09DF4E081B91}"/>
              </a:ext>
            </a:extLst>
          </p:cNvPr>
          <p:cNvPicPr>
            <a:picLocks noChangeAspect="1"/>
          </p:cNvPicPr>
          <p:nvPr/>
        </p:nvPicPr>
        <p:blipFill>
          <a:blip r:embed="rId2"/>
          <a:stretch>
            <a:fillRect/>
          </a:stretch>
        </p:blipFill>
        <p:spPr>
          <a:xfrm>
            <a:off x="111782" y="958467"/>
            <a:ext cx="6072353" cy="4726236"/>
          </a:xfrm>
          <a:prstGeom prst="rect">
            <a:avLst/>
          </a:prstGeom>
        </p:spPr>
      </p:pic>
      <p:pic>
        <p:nvPicPr>
          <p:cNvPr id="6" name="Picture 5">
            <a:extLst>
              <a:ext uri="{FF2B5EF4-FFF2-40B4-BE49-F238E27FC236}">
                <a16:creationId xmlns:a16="http://schemas.microsoft.com/office/drawing/2014/main" id="{EBF6B30E-952C-7B45-D09A-D48241CE8785}"/>
              </a:ext>
            </a:extLst>
          </p:cNvPr>
          <p:cNvPicPr>
            <a:picLocks noChangeAspect="1"/>
          </p:cNvPicPr>
          <p:nvPr/>
        </p:nvPicPr>
        <p:blipFill>
          <a:blip r:embed="rId3"/>
          <a:stretch>
            <a:fillRect/>
          </a:stretch>
        </p:blipFill>
        <p:spPr>
          <a:xfrm>
            <a:off x="6377587" y="1090670"/>
            <a:ext cx="5790766" cy="4461831"/>
          </a:xfrm>
          <a:prstGeom prst="rect">
            <a:avLst/>
          </a:prstGeom>
        </p:spPr>
      </p:pic>
    </p:spTree>
    <p:extLst>
      <p:ext uri="{BB962C8B-B14F-4D97-AF65-F5344CB8AC3E}">
        <p14:creationId xmlns:p14="http://schemas.microsoft.com/office/powerpoint/2010/main" val="18762422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5E8CC6B-1304-6765-32F0-B571870F4E44}"/>
              </a:ext>
            </a:extLst>
          </p:cNvPr>
          <p:cNvGrpSpPr/>
          <p:nvPr/>
        </p:nvGrpSpPr>
        <p:grpSpPr>
          <a:xfrm>
            <a:off x="354440" y="193741"/>
            <a:ext cx="6145512" cy="3133354"/>
            <a:chOff x="717997" y="1152207"/>
            <a:chExt cx="9764488" cy="4553585"/>
          </a:xfrm>
        </p:grpSpPr>
        <p:pic>
          <p:nvPicPr>
            <p:cNvPr id="3" name="Picture 2">
              <a:extLst>
                <a:ext uri="{FF2B5EF4-FFF2-40B4-BE49-F238E27FC236}">
                  <a16:creationId xmlns:a16="http://schemas.microsoft.com/office/drawing/2014/main" id="{FF654AD8-028D-654E-8092-56DFD6ECE9FC}"/>
                </a:ext>
              </a:extLst>
            </p:cNvPr>
            <p:cNvPicPr>
              <a:picLocks noChangeAspect="1"/>
            </p:cNvPicPr>
            <p:nvPr/>
          </p:nvPicPr>
          <p:blipFill>
            <a:blip r:embed="rId2"/>
            <a:stretch>
              <a:fillRect/>
            </a:stretch>
          </p:blipFill>
          <p:spPr>
            <a:xfrm>
              <a:off x="717997" y="1152207"/>
              <a:ext cx="9764488" cy="4553585"/>
            </a:xfrm>
            <a:prstGeom prst="rect">
              <a:avLst/>
            </a:prstGeom>
          </p:spPr>
        </p:pic>
        <p:sp>
          <p:nvSpPr>
            <p:cNvPr id="4" name="Rectangle 3">
              <a:extLst>
                <a:ext uri="{FF2B5EF4-FFF2-40B4-BE49-F238E27FC236}">
                  <a16:creationId xmlns:a16="http://schemas.microsoft.com/office/drawing/2014/main" id="{F8949A36-3695-96D9-A06C-D50BF8A89929}"/>
                </a:ext>
              </a:extLst>
            </p:cNvPr>
            <p:cNvSpPr/>
            <p:nvPr/>
          </p:nvSpPr>
          <p:spPr>
            <a:xfrm>
              <a:off x="2875402" y="2269475"/>
              <a:ext cx="5453350" cy="6169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ACA3448C-7648-0CB7-1A15-27DCE9262E0E}"/>
                </a:ext>
              </a:extLst>
            </p:cNvPr>
            <p:cNvSpPr/>
            <p:nvPr/>
          </p:nvSpPr>
          <p:spPr>
            <a:xfrm>
              <a:off x="2875402" y="3120527"/>
              <a:ext cx="5453350" cy="6169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8" name="Picture 7">
            <a:extLst>
              <a:ext uri="{FF2B5EF4-FFF2-40B4-BE49-F238E27FC236}">
                <a16:creationId xmlns:a16="http://schemas.microsoft.com/office/drawing/2014/main" id="{4C24E9C7-71B9-1D7E-79F9-BED5441FC536}"/>
              </a:ext>
            </a:extLst>
          </p:cNvPr>
          <p:cNvPicPr>
            <a:picLocks noChangeAspect="1"/>
          </p:cNvPicPr>
          <p:nvPr/>
        </p:nvPicPr>
        <p:blipFill>
          <a:blip r:embed="rId3"/>
          <a:stretch>
            <a:fillRect/>
          </a:stretch>
        </p:blipFill>
        <p:spPr>
          <a:xfrm>
            <a:off x="4940661" y="3814210"/>
            <a:ext cx="5792008" cy="1495634"/>
          </a:xfrm>
          <a:prstGeom prst="rect">
            <a:avLst/>
          </a:prstGeom>
        </p:spPr>
      </p:pic>
    </p:spTree>
    <p:extLst>
      <p:ext uri="{BB962C8B-B14F-4D97-AF65-F5344CB8AC3E}">
        <p14:creationId xmlns:p14="http://schemas.microsoft.com/office/powerpoint/2010/main" val="40688671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DD1EF6B-F36C-2595-D2E5-9966944AB4B5}"/>
              </a:ext>
            </a:extLst>
          </p:cNvPr>
          <p:cNvSpPr>
            <a:spLocks noGrp="1"/>
          </p:cNvSpPr>
          <p:nvPr>
            <p:ph type="body" idx="1"/>
          </p:nvPr>
        </p:nvSpPr>
        <p:spPr>
          <a:xfrm>
            <a:off x="838200" y="1108132"/>
            <a:ext cx="10515600" cy="2196928"/>
          </a:xfrm>
        </p:spPr>
        <p:txBody>
          <a:bodyPr>
            <a:normAutofit fontScale="47500" lnSpcReduction="20000"/>
          </a:bodyPr>
          <a:lstStyle/>
          <a:p>
            <a:r>
              <a:rPr lang="nn-NO" sz="3400" dirty="0">
                <a:solidFill>
                  <a:schemeClr val="tx1"/>
                </a:solidFill>
              </a:rPr>
              <a:t>llm =AzureChatOpenAI(</a:t>
            </a:r>
          </a:p>
          <a:p>
            <a:r>
              <a:rPr lang="nn-NO" sz="3400" dirty="0">
                <a:solidFill>
                  <a:schemeClr val="tx1"/>
                </a:solidFill>
              </a:rPr>
              <a:t>	temperature=0,</a:t>
            </a:r>
          </a:p>
          <a:p>
            <a:r>
              <a:rPr lang="nn-NO" sz="3400" dirty="0">
                <a:solidFill>
                  <a:schemeClr val="tx1"/>
                </a:solidFill>
              </a:rPr>
              <a:t>	api_key="39f2089f6a2a4c52967260b0e9ffdc33",</a:t>
            </a:r>
          </a:p>
          <a:p>
            <a:r>
              <a:rPr lang="nn-NO" sz="3400" dirty="0">
                <a:solidFill>
                  <a:schemeClr val="tx1"/>
                </a:solidFill>
              </a:rPr>
              <a:t>	api_version="2024-02-01",</a:t>
            </a:r>
          </a:p>
          <a:p>
            <a:r>
              <a:rPr lang="nn-NO" sz="3400" dirty="0">
                <a:solidFill>
                  <a:schemeClr val="tx1"/>
                </a:solidFill>
              </a:rPr>
              <a:t>	azure_endpoint="https://dono-rag-demo-resource-instance.openai.azure.com",</a:t>
            </a:r>
          </a:p>
          <a:p>
            <a:r>
              <a:rPr lang="nn-NO" sz="3400" dirty="0">
                <a:solidFill>
                  <a:schemeClr val="tx1"/>
                </a:solidFill>
              </a:rPr>
              <a:t>	model="GPT_35_TURBO_DEMO_RAG_DEPLOYMENT_DONO</a:t>
            </a:r>
            <a:r>
              <a:rPr lang="nn-NO" sz="3600" dirty="0">
                <a:solidFill>
                  <a:schemeClr val="tx1"/>
                </a:solidFill>
              </a:rPr>
              <a:t>"</a:t>
            </a:r>
            <a:endParaRPr lang="nn-NO" sz="3400" dirty="0">
              <a:solidFill>
                <a:schemeClr val="tx1"/>
              </a:solidFill>
            </a:endParaRPr>
          </a:p>
          <a:p>
            <a:r>
              <a:rPr lang="nn-NO" sz="3400" dirty="0">
                <a:solidFill>
                  <a:schemeClr val="tx1"/>
                </a:solidFill>
              </a:rPr>
              <a:t>)</a:t>
            </a:r>
          </a:p>
          <a:p>
            <a:endParaRPr lang="en-IN" dirty="0"/>
          </a:p>
        </p:txBody>
      </p:sp>
      <p:sp>
        <p:nvSpPr>
          <p:cNvPr id="5" name="Text Placeholder 2">
            <a:extLst>
              <a:ext uri="{FF2B5EF4-FFF2-40B4-BE49-F238E27FC236}">
                <a16:creationId xmlns:a16="http://schemas.microsoft.com/office/drawing/2014/main" id="{E1210071-1B3B-A1E2-3301-B8DA6698DAC7}"/>
              </a:ext>
            </a:extLst>
          </p:cNvPr>
          <p:cNvSpPr txBox="1">
            <a:spLocks/>
          </p:cNvSpPr>
          <p:nvPr/>
        </p:nvSpPr>
        <p:spPr>
          <a:xfrm>
            <a:off x="838200" y="3552941"/>
            <a:ext cx="10515600" cy="2912091"/>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r>
              <a:rPr lang="nn-NO" sz="1600" dirty="0">
                <a:solidFill>
                  <a:schemeClr val="tx1"/>
                </a:solidFill>
              </a:rPr>
              <a:t>embeddings = AzureOpenAIEmbeddings(</a:t>
            </a:r>
          </a:p>
          <a:p>
            <a:r>
              <a:rPr lang="nn-NO" sz="1600" dirty="0">
                <a:solidFill>
                  <a:schemeClr val="tx1"/>
                </a:solidFill>
              </a:rPr>
              <a:t>    model="ADA_RAG_DONO_DEMO",</a:t>
            </a:r>
          </a:p>
          <a:p>
            <a:r>
              <a:rPr lang="nn-NO" sz="1600" dirty="0">
                <a:solidFill>
                  <a:schemeClr val="tx1"/>
                </a:solidFill>
              </a:rPr>
              <a:t>    api_key="39f2089f6a2a4c52967260b0e9ffdc33",</a:t>
            </a:r>
          </a:p>
          <a:p>
            <a:r>
              <a:rPr lang="nn-NO" sz="1600" dirty="0">
                <a:solidFill>
                  <a:schemeClr val="tx1"/>
                </a:solidFill>
              </a:rPr>
              <a:t>    api_version="2024-02-01",</a:t>
            </a:r>
          </a:p>
          <a:p>
            <a:r>
              <a:rPr lang="nn-NO" sz="1600" dirty="0">
                <a:solidFill>
                  <a:schemeClr val="tx1"/>
                </a:solidFill>
              </a:rPr>
              <a:t>    azure_endpoint="https://dono-rag-demo-resource-instance.openai.azure.com"</a:t>
            </a:r>
          </a:p>
          <a:p>
            <a:r>
              <a:rPr lang="nn-NO" sz="1600" dirty="0">
                <a:solidFill>
                  <a:schemeClr val="tx1"/>
                </a:solidFill>
              </a:rPr>
              <a:t>)</a:t>
            </a:r>
            <a:endParaRPr lang="en-IN" sz="1600" dirty="0">
              <a:solidFill>
                <a:schemeClr val="tx1"/>
              </a:solidFill>
            </a:endParaRPr>
          </a:p>
        </p:txBody>
      </p:sp>
    </p:spTree>
    <p:extLst>
      <p:ext uri="{BB962C8B-B14F-4D97-AF65-F5344CB8AC3E}">
        <p14:creationId xmlns:p14="http://schemas.microsoft.com/office/powerpoint/2010/main" val="30875408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D2F823A-02BB-6EB7-A34F-C78C9909B448}"/>
              </a:ext>
            </a:extLst>
          </p:cNvPr>
          <p:cNvSpPr>
            <a:spLocks noGrp="1"/>
          </p:cNvSpPr>
          <p:nvPr>
            <p:ph type="body" idx="1"/>
          </p:nvPr>
        </p:nvSpPr>
        <p:spPr>
          <a:xfrm>
            <a:off x="838200" y="889001"/>
            <a:ext cx="10515600" cy="5162550"/>
          </a:xfrm>
        </p:spPr>
        <p:txBody>
          <a:bodyPr/>
          <a:lstStyle/>
          <a:p>
            <a:r>
              <a:rPr lang="en-IN" dirty="0" err="1">
                <a:solidFill>
                  <a:schemeClr val="tx1"/>
                </a:solidFill>
              </a:rPr>
              <a:t>langchain</a:t>
            </a:r>
            <a:r>
              <a:rPr lang="en-IN" dirty="0">
                <a:solidFill>
                  <a:schemeClr val="tx1"/>
                </a:solidFill>
              </a:rPr>
              <a:t>==0.1.14</a:t>
            </a:r>
          </a:p>
          <a:p>
            <a:r>
              <a:rPr lang="en-IN" dirty="0" err="1">
                <a:solidFill>
                  <a:schemeClr val="tx1"/>
                </a:solidFill>
              </a:rPr>
              <a:t>langchain</a:t>
            </a:r>
            <a:r>
              <a:rPr lang="en-IN" dirty="0">
                <a:solidFill>
                  <a:schemeClr val="tx1"/>
                </a:solidFill>
              </a:rPr>
              <a:t>-community==0.0.31</a:t>
            </a:r>
          </a:p>
          <a:p>
            <a:r>
              <a:rPr lang="en-IN" dirty="0" err="1">
                <a:solidFill>
                  <a:schemeClr val="tx1"/>
                </a:solidFill>
              </a:rPr>
              <a:t>langchain_openai</a:t>
            </a:r>
            <a:r>
              <a:rPr lang="en-IN" dirty="0">
                <a:solidFill>
                  <a:schemeClr val="tx1"/>
                </a:solidFill>
              </a:rPr>
              <a:t>==0.1.1</a:t>
            </a:r>
          </a:p>
          <a:p>
            <a:r>
              <a:rPr lang="en-IN" dirty="0" err="1">
                <a:solidFill>
                  <a:schemeClr val="tx1"/>
                </a:solidFill>
              </a:rPr>
              <a:t>wikipedia</a:t>
            </a:r>
            <a:endParaRPr lang="en-IN" dirty="0">
              <a:solidFill>
                <a:schemeClr val="tx1"/>
              </a:solidFill>
            </a:endParaRPr>
          </a:p>
          <a:p>
            <a:r>
              <a:rPr lang="en-IN" dirty="0">
                <a:solidFill>
                  <a:schemeClr val="tx1"/>
                </a:solidFill>
              </a:rPr>
              <a:t>html5lib</a:t>
            </a:r>
          </a:p>
          <a:p>
            <a:r>
              <a:rPr lang="en-IN" dirty="0">
                <a:solidFill>
                  <a:schemeClr val="tx1"/>
                </a:solidFill>
              </a:rPr>
              <a:t>requests</a:t>
            </a:r>
          </a:p>
          <a:p>
            <a:r>
              <a:rPr lang="en-IN" dirty="0" err="1">
                <a:solidFill>
                  <a:schemeClr val="tx1"/>
                </a:solidFill>
              </a:rPr>
              <a:t>chromadb</a:t>
            </a:r>
            <a:r>
              <a:rPr lang="en-IN" dirty="0">
                <a:solidFill>
                  <a:schemeClr val="tx1"/>
                </a:solidFill>
              </a:rPr>
              <a:t>==0.4.3</a:t>
            </a:r>
          </a:p>
          <a:p>
            <a:r>
              <a:rPr lang="en-IN" dirty="0">
                <a:solidFill>
                  <a:schemeClr val="tx1"/>
                </a:solidFill>
              </a:rPr>
              <a:t>pysqlite3-binary</a:t>
            </a:r>
          </a:p>
          <a:p>
            <a:r>
              <a:rPr lang="en-IN" dirty="0" err="1">
                <a:solidFill>
                  <a:schemeClr val="tx1"/>
                </a:solidFill>
              </a:rPr>
              <a:t>opentelemetry</a:t>
            </a:r>
            <a:r>
              <a:rPr lang="en-IN" dirty="0">
                <a:solidFill>
                  <a:schemeClr val="tx1"/>
                </a:solidFill>
              </a:rPr>
              <a:t>-exporter-</a:t>
            </a:r>
            <a:r>
              <a:rPr lang="en-IN" dirty="0" err="1">
                <a:solidFill>
                  <a:schemeClr val="tx1"/>
                </a:solidFill>
              </a:rPr>
              <a:t>otlp</a:t>
            </a:r>
            <a:endParaRPr lang="en-IN" dirty="0">
              <a:solidFill>
                <a:schemeClr val="tx1"/>
              </a:solidFill>
            </a:endParaRPr>
          </a:p>
        </p:txBody>
      </p:sp>
    </p:spTree>
    <p:extLst>
      <p:ext uri="{BB962C8B-B14F-4D97-AF65-F5344CB8AC3E}">
        <p14:creationId xmlns:p14="http://schemas.microsoft.com/office/powerpoint/2010/main" val="32258002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A93753D-772F-53FE-D8FB-249BDF62046E}"/>
              </a:ext>
            </a:extLst>
          </p:cNvPr>
          <p:cNvSpPr>
            <a:spLocks noGrp="1"/>
          </p:cNvSpPr>
          <p:nvPr>
            <p:ph type="subTitle" idx="1"/>
          </p:nvPr>
        </p:nvSpPr>
        <p:spPr>
          <a:xfrm>
            <a:off x="1070810" y="2156058"/>
            <a:ext cx="10371222" cy="682238"/>
          </a:xfrm>
        </p:spPr>
        <p:txBody>
          <a:bodyPr/>
          <a:lstStyle/>
          <a:p>
            <a:pPr marL="50800" indent="0">
              <a:buNone/>
            </a:pPr>
            <a:r>
              <a:rPr lang="en-US" sz="2000" dirty="0"/>
              <a:t>Implement </a:t>
            </a:r>
            <a:r>
              <a:rPr lang="en-US" sz="2000" i="1" dirty="0" err="1"/>
              <a:t>WikipediaQueryRun</a:t>
            </a:r>
            <a:r>
              <a:rPr lang="en-US" sz="2000" dirty="0"/>
              <a:t> tool from </a:t>
            </a:r>
            <a:r>
              <a:rPr lang="en-US" sz="2000" dirty="0" err="1"/>
              <a:t>LangChain</a:t>
            </a:r>
            <a:r>
              <a:rPr lang="en-US" sz="2000" dirty="0"/>
              <a:t> and search for </a:t>
            </a:r>
            <a:r>
              <a:rPr lang="en-US" sz="2000" i="1" dirty="0"/>
              <a:t>Generative artificial intelligence </a:t>
            </a:r>
            <a:r>
              <a:rPr lang="en-US" sz="2000" dirty="0"/>
              <a:t>and obtain the content of the page</a:t>
            </a:r>
            <a:endParaRPr lang="en-IN" sz="2000" dirty="0"/>
          </a:p>
        </p:txBody>
      </p:sp>
      <p:sp>
        <p:nvSpPr>
          <p:cNvPr id="4" name="TextBox 3">
            <a:extLst>
              <a:ext uri="{FF2B5EF4-FFF2-40B4-BE49-F238E27FC236}">
                <a16:creationId xmlns:a16="http://schemas.microsoft.com/office/drawing/2014/main" id="{888C833B-A774-D22B-1013-0409497F804B}"/>
              </a:ext>
            </a:extLst>
          </p:cNvPr>
          <p:cNvSpPr txBox="1"/>
          <p:nvPr/>
        </p:nvSpPr>
        <p:spPr>
          <a:xfrm>
            <a:off x="752354" y="1100058"/>
            <a:ext cx="10671859" cy="584775"/>
          </a:xfrm>
          <a:prstGeom prst="rect">
            <a:avLst/>
          </a:prstGeom>
          <a:noFill/>
        </p:spPr>
        <p:txBody>
          <a:bodyPr wrap="square" rtlCol="0">
            <a:spAutoFit/>
          </a:bodyPr>
          <a:lstStyle/>
          <a:p>
            <a:pPr algn="ctr"/>
            <a:r>
              <a:rPr lang="en-US" sz="3200" i="1" dirty="0"/>
              <a:t>Hands-on</a:t>
            </a:r>
            <a:endParaRPr lang="en-IN" sz="3200" i="1" dirty="0"/>
          </a:p>
        </p:txBody>
      </p:sp>
      <p:sp>
        <p:nvSpPr>
          <p:cNvPr id="5" name="Subtitle 2">
            <a:extLst>
              <a:ext uri="{FF2B5EF4-FFF2-40B4-BE49-F238E27FC236}">
                <a16:creationId xmlns:a16="http://schemas.microsoft.com/office/drawing/2014/main" id="{4AFF7B4D-81DE-8518-4BEC-2BBC4FD1B4C2}"/>
              </a:ext>
            </a:extLst>
          </p:cNvPr>
          <p:cNvSpPr txBox="1">
            <a:spLocks/>
          </p:cNvSpPr>
          <p:nvPr/>
        </p:nvSpPr>
        <p:spPr>
          <a:xfrm>
            <a:off x="1052991" y="4004465"/>
            <a:ext cx="10371222" cy="682238"/>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50800" indent="0">
              <a:buFont typeface="Arial"/>
              <a:buNone/>
            </a:pPr>
            <a:r>
              <a:rPr lang="en-US" sz="2000" dirty="0"/>
              <a:t>Implement a tool using </a:t>
            </a:r>
            <a:r>
              <a:rPr lang="en-US" sz="2000" dirty="0" err="1"/>
              <a:t>YouTubeSearchTool</a:t>
            </a:r>
            <a:r>
              <a:rPr lang="en-US" sz="2000" dirty="0"/>
              <a:t> and </a:t>
            </a:r>
            <a:r>
              <a:rPr lang="en-US" sz="2000" dirty="0" err="1"/>
              <a:t>YoutubeLoader</a:t>
            </a:r>
            <a:r>
              <a:rPr lang="en-US" sz="2000" dirty="0"/>
              <a:t> to search and obtain transcript of a video obtained on searching ‘</a:t>
            </a:r>
            <a:r>
              <a:rPr lang="en-US" sz="2000" dirty="0" err="1"/>
              <a:t>LangChain</a:t>
            </a:r>
            <a:r>
              <a:rPr lang="en-US" sz="2000" dirty="0"/>
              <a:t>’ in YouTube </a:t>
            </a:r>
            <a:endParaRPr lang="en-IN" sz="2000" dirty="0"/>
          </a:p>
        </p:txBody>
      </p:sp>
    </p:spTree>
    <p:extLst>
      <p:ext uri="{BB962C8B-B14F-4D97-AF65-F5344CB8AC3E}">
        <p14:creationId xmlns:p14="http://schemas.microsoft.com/office/powerpoint/2010/main" val="35413249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A0AB75C-CD40-8E1B-6972-AC101DAFDDEB}"/>
              </a:ext>
            </a:extLst>
          </p:cNvPr>
          <p:cNvSpPr>
            <a:spLocks noGrp="1"/>
          </p:cNvSpPr>
          <p:nvPr>
            <p:ph type="body" idx="2"/>
          </p:nvPr>
        </p:nvSpPr>
        <p:spPr/>
        <p:txBody>
          <a:bodyPr/>
          <a:lstStyle/>
          <a:p>
            <a:r>
              <a:rPr lang="en-IN" dirty="0"/>
              <a:t>https://python.langchain.com/docs/integrations/tools/wikipedia/</a:t>
            </a:r>
          </a:p>
        </p:txBody>
      </p:sp>
      <p:sp>
        <p:nvSpPr>
          <p:cNvPr id="6" name="Text Placeholder 5">
            <a:extLst>
              <a:ext uri="{FF2B5EF4-FFF2-40B4-BE49-F238E27FC236}">
                <a16:creationId xmlns:a16="http://schemas.microsoft.com/office/drawing/2014/main" id="{284563C0-0E84-8701-7702-5E282AB02325}"/>
              </a:ext>
            </a:extLst>
          </p:cNvPr>
          <p:cNvSpPr>
            <a:spLocks noGrp="1"/>
          </p:cNvSpPr>
          <p:nvPr>
            <p:ph type="body" idx="4"/>
          </p:nvPr>
        </p:nvSpPr>
        <p:spPr/>
        <p:txBody>
          <a:bodyPr/>
          <a:lstStyle/>
          <a:p>
            <a:r>
              <a:rPr lang="en-IN" dirty="0">
                <a:hlinkClick r:id="rId3"/>
              </a:rPr>
              <a:t>https://python.langchain.com/docs/integrations/tools/youtube/</a:t>
            </a:r>
            <a:endParaRPr lang="en-IN" dirty="0"/>
          </a:p>
          <a:p>
            <a:r>
              <a:rPr lang="en-IN" dirty="0"/>
              <a:t>https://python.langchain.com/docs/integrations/document_loaders/youtube_transcript/</a:t>
            </a:r>
          </a:p>
        </p:txBody>
      </p:sp>
    </p:spTree>
    <p:extLst>
      <p:ext uri="{BB962C8B-B14F-4D97-AF65-F5344CB8AC3E}">
        <p14:creationId xmlns:p14="http://schemas.microsoft.com/office/powerpoint/2010/main" val="1425934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12"/>
          <p:cNvPicPr preferRelativeResize="0"/>
          <p:nvPr/>
        </p:nvPicPr>
        <p:blipFill rotWithShape="1">
          <a:blip r:embed="rId3">
            <a:alphaModFix/>
          </a:blip>
          <a:srcRect/>
          <a:stretch/>
        </p:blipFill>
        <p:spPr>
          <a:xfrm>
            <a:off x="0" y="0"/>
            <a:ext cx="12192000" cy="6857998"/>
          </a:xfrm>
          <a:prstGeom prst="rect">
            <a:avLst/>
          </a:prstGeom>
          <a:noFill/>
          <a:ln>
            <a:noFill/>
          </a:ln>
        </p:spPr>
      </p:pic>
      <p:sp>
        <p:nvSpPr>
          <p:cNvPr id="112" name="Google Shape;112;p12"/>
          <p:cNvSpPr txBox="1">
            <a:spLocks noGrp="1"/>
          </p:cNvSpPr>
          <p:nvPr>
            <p:ph type="title"/>
          </p:nvPr>
        </p:nvSpPr>
        <p:spPr>
          <a:xfrm>
            <a:off x="1687281" y="435875"/>
            <a:ext cx="4406100" cy="629100"/>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chemeClr val="dk1"/>
              </a:buClr>
              <a:buSzPts val="4400"/>
              <a:buFont typeface="Verdana"/>
              <a:buNone/>
            </a:pPr>
            <a:r>
              <a:rPr lang="en-US" sz="4000" dirty="0">
                <a:latin typeface="Verdana"/>
                <a:ea typeface="Verdana"/>
                <a:cs typeface="Verdana"/>
                <a:sym typeface="Verdana"/>
              </a:rPr>
              <a:t>What are LLMs?</a:t>
            </a:r>
            <a:endParaRPr sz="4000" dirty="0">
              <a:latin typeface="Verdana"/>
              <a:ea typeface="Verdana"/>
              <a:cs typeface="Verdana"/>
              <a:sym typeface="Verdana"/>
            </a:endParaRPr>
          </a:p>
        </p:txBody>
      </p:sp>
      <p:pic>
        <p:nvPicPr>
          <p:cNvPr id="114" name="Google Shape;114;p12"/>
          <p:cNvPicPr preferRelativeResize="0"/>
          <p:nvPr/>
        </p:nvPicPr>
        <p:blipFill rotWithShape="1">
          <a:blip r:embed="rId4">
            <a:alphaModFix/>
          </a:blip>
          <a:srcRect/>
          <a:stretch/>
        </p:blipFill>
        <p:spPr>
          <a:xfrm>
            <a:off x="9639008" y="240791"/>
            <a:ext cx="2261616" cy="507491"/>
          </a:xfrm>
          <a:prstGeom prst="rect">
            <a:avLst/>
          </a:prstGeom>
          <a:noFill/>
          <a:ln>
            <a:noFill/>
          </a:ln>
        </p:spPr>
      </p:pic>
      <p:pic>
        <p:nvPicPr>
          <p:cNvPr id="15" name="Picture 14">
            <a:extLst>
              <a:ext uri="{FF2B5EF4-FFF2-40B4-BE49-F238E27FC236}">
                <a16:creationId xmlns:a16="http://schemas.microsoft.com/office/drawing/2014/main" id="{A15CAF81-6751-81C2-41B0-848474BC74F0}"/>
              </a:ext>
            </a:extLst>
          </p:cNvPr>
          <p:cNvPicPr>
            <a:picLocks noChangeAspect="1"/>
          </p:cNvPicPr>
          <p:nvPr/>
        </p:nvPicPr>
        <p:blipFill>
          <a:blip r:embed="rId5"/>
          <a:stretch>
            <a:fillRect/>
          </a:stretch>
        </p:blipFill>
        <p:spPr>
          <a:xfrm>
            <a:off x="1632914" y="1623760"/>
            <a:ext cx="8926171" cy="3610479"/>
          </a:xfrm>
          <a:prstGeom prst="rect">
            <a:avLst/>
          </a:prstGeom>
        </p:spPr>
      </p:pic>
      <p:sp>
        <p:nvSpPr>
          <p:cNvPr id="16" name="Google Shape;113;p12">
            <a:extLst>
              <a:ext uri="{FF2B5EF4-FFF2-40B4-BE49-F238E27FC236}">
                <a16:creationId xmlns:a16="http://schemas.microsoft.com/office/drawing/2014/main" id="{D2CBC1E2-CB4E-CA09-F5AC-D67253BC6CEC}"/>
              </a:ext>
            </a:extLst>
          </p:cNvPr>
          <p:cNvSpPr txBox="1"/>
          <p:nvPr/>
        </p:nvSpPr>
        <p:spPr>
          <a:xfrm>
            <a:off x="5391893" y="5234239"/>
            <a:ext cx="2689438" cy="136566"/>
          </a:xfrm>
          <a:prstGeom prst="rect">
            <a:avLst/>
          </a:prstGeom>
          <a:noFill/>
          <a:ln>
            <a:noFill/>
          </a:ln>
        </p:spPr>
        <p:txBody>
          <a:bodyPr spcFirstLastPara="1" wrap="square" lIns="0" tIns="13325" rIns="0" bIns="0" anchor="t" anchorCtr="0">
            <a:spAutoFit/>
          </a:bodyPr>
          <a:lstStyle/>
          <a:p>
            <a:pPr marL="0" lvl="0" indent="0" algn="l" rtl="0">
              <a:lnSpc>
                <a:spcPct val="100000"/>
              </a:lnSpc>
              <a:spcBef>
                <a:spcPts val="0"/>
              </a:spcBef>
              <a:spcAft>
                <a:spcPts val="0"/>
              </a:spcAft>
              <a:buSzPts val="1100"/>
              <a:buNone/>
            </a:pPr>
            <a:r>
              <a:rPr lang="en-IN" sz="800" i="1" dirty="0"/>
              <a:t>Image by Yann LeCun</a:t>
            </a:r>
          </a:p>
        </p:txBody>
      </p:sp>
    </p:spTree>
    <p:extLst>
      <p:ext uri="{BB962C8B-B14F-4D97-AF65-F5344CB8AC3E}">
        <p14:creationId xmlns:p14="http://schemas.microsoft.com/office/powerpoint/2010/main" val="9039311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7"/>
          <p:cNvPicPr preferRelativeResize="0"/>
          <p:nvPr/>
        </p:nvPicPr>
        <p:blipFill rotWithShape="1">
          <a:blip r:embed="rId3">
            <a:alphaModFix/>
          </a:blip>
          <a:srcRect/>
          <a:stretch/>
        </p:blipFill>
        <p:spPr>
          <a:xfrm>
            <a:off x="-7620" y="0"/>
            <a:ext cx="12199620" cy="6865618"/>
          </a:xfrm>
          <a:prstGeom prst="rect">
            <a:avLst/>
          </a:prstGeom>
          <a:noFill/>
          <a:ln>
            <a:noFill/>
          </a:ln>
        </p:spPr>
      </p:pic>
      <p:sp>
        <p:nvSpPr>
          <p:cNvPr id="105" name="Google Shape;105;p7"/>
          <p:cNvSpPr txBox="1">
            <a:spLocks noGrp="1"/>
          </p:cNvSpPr>
          <p:nvPr>
            <p:ph type="title"/>
          </p:nvPr>
        </p:nvSpPr>
        <p:spPr>
          <a:xfrm>
            <a:off x="357326" y="3195006"/>
            <a:ext cx="7262700" cy="511422"/>
          </a:xfrm>
          <a:prstGeom prst="rect">
            <a:avLst/>
          </a:prstGeom>
          <a:noFill/>
          <a:ln>
            <a:noFill/>
          </a:ln>
        </p:spPr>
        <p:txBody>
          <a:bodyPr spcFirstLastPara="1" wrap="square" lIns="0" tIns="12700" rIns="0" bIns="0" anchor="ctr" anchorCtr="0">
            <a:spAutoFit/>
          </a:bodyPr>
          <a:lstStyle/>
          <a:p>
            <a:pPr marL="12700" lvl="0" indent="0" algn="l" rtl="0">
              <a:lnSpc>
                <a:spcPct val="90000"/>
              </a:lnSpc>
              <a:spcBef>
                <a:spcPts val="0"/>
              </a:spcBef>
              <a:spcAft>
                <a:spcPts val="0"/>
              </a:spcAft>
              <a:buClr>
                <a:schemeClr val="lt1"/>
              </a:buClr>
              <a:buSzPts val="3600"/>
              <a:buFont typeface="Play"/>
              <a:buNone/>
            </a:pPr>
            <a:r>
              <a:rPr lang="en-US" sz="3600" b="1" dirty="0">
                <a:solidFill>
                  <a:schemeClr val="lt1"/>
                </a:solidFill>
                <a:latin typeface="Arial"/>
                <a:ea typeface="Arial"/>
                <a:cs typeface="Arial"/>
                <a:sym typeface="Arial"/>
              </a:rPr>
              <a:t>Prompt Engineering</a:t>
            </a:r>
            <a:endParaRPr sz="3600" dirty="0">
              <a:solidFill>
                <a:schemeClr val="lt1"/>
              </a:solidFill>
              <a:latin typeface="Arial"/>
              <a:ea typeface="Arial"/>
              <a:cs typeface="Arial"/>
              <a:sym typeface="Arial"/>
            </a:endParaRPr>
          </a:p>
        </p:txBody>
      </p:sp>
      <p:pic>
        <p:nvPicPr>
          <p:cNvPr id="106" name="Google Shape;106;p7"/>
          <p:cNvPicPr preferRelativeResize="0"/>
          <p:nvPr/>
        </p:nvPicPr>
        <p:blipFill rotWithShape="1">
          <a:blip r:embed="rId4">
            <a:alphaModFix/>
          </a:blip>
          <a:srcRect/>
          <a:stretch/>
        </p:blipFill>
        <p:spPr>
          <a:xfrm>
            <a:off x="9055607" y="167639"/>
            <a:ext cx="2779776" cy="624840"/>
          </a:xfrm>
          <a:prstGeom prst="rect">
            <a:avLst/>
          </a:prstGeom>
          <a:noFill/>
          <a:ln>
            <a:noFill/>
          </a:ln>
        </p:spPr>
      </p:pic>
    </p:spTree>
    <p:extLst>
      <p:ext uri="{BB962C8B-B14F-4D97-AF65-F5344CB8AC3E}">
        <p14:creationId xmlns:p14="http://schemas.microsoft.com/office/powerpoint/2010/main" val="21724617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472B8-503E-57D1-F811-87EAD6AD9AA9}"/>
              </a:ext>
            </a:extLst>
          </p:cNvPr>
          <p:cNvSpPr>
            <a:spLocks noGrp="1"/>
          </p:cNvSpPr>
          <p:nvPr>
            <p:ph type="title"/>
          </p:nvPr>
        </p:nvSpPr>
        <p:spPr/>
        <p:txBody>
          <a:bodyPr/>
          <a:lstStyle/>
          <a:p>
            <a:r>
              <a:rPr lang="en-US" dirty="0"/>
              <a:t>The Evolution of NLP Model Training</a:t>
            </a:r>
            <a:endParaRPr lang="en-IN" dirty="0"/>
          </a:p>
        </p:txBody>
      </p:sp>
      <p:sp>
        <p:nvSpPr>
          <p:cNvPr id="3" name="Text Placeholder 2">
            <a:extLst>
              <a:ext uri="{FF2B5EF4-FFF2-40B4-BE49-F238E27FC236}">
                <a16:creationId xmlns:a16="http://schemas.microsoft.com/office/drawing/2014/main" id="{AB5A3191-3E15-FA5C-1C70-EAD28BDDB7AE}"/>
              </a:ext>
            </a:extLst>
          </p:cNvPr>
          <p:cNvSpPr>
            <a:spLocks noGrp="1"/>
          </p:cNvSpPr>
          <p:nvPr>
            <p:ph type="body" sz="quarter" idx="13"/>
          </p:nvPr>
        </p:nvSpPr>
        <p:spPr/>
        <p:txBody>
          <a:bodyPr>
            <a:normAutofit/>
          </a:bodyPr>
          <a:lstStyle/>
          <a:p>
            <a:r>
              <a:rPr lang="en-US" dirty="0"/>
              <a:t>Early NLP Models (Pre-2017):</a:t>
            </a:r>
          </a:p>
          <a:p>
            <a:pPr lvl="1"/>
            <a:r>
              <a:rPr lang="en-US" i="1" dirty="0"/>
              <a:t>Focus</a:t>
            </a:r>
            <a:r>
              <a:rPr lang="en-US" dirty="0"/>
              <a:t>: Feature Engineering</a:t>
            </a:r>
          </a:p>
          <a:p>
            <a:pPr lvl="1"/>
            <a:r>
              <a:rPr lang="en-US" i="1" dirty="0"/>
              <a:t>Method</a:t>
            </a:r>
            <a:r>
              <a:rPr lang="en-US" dirty="0"/>
              <a:t>: Manually define and extract features from raw data.</a:t>
            </a:r>
          </a:p>
          <a:p>
            <a:pPr lvl="1"/>
            <a:r>
              <a:rPr lang="en-US" i="1" dirty="0"/>
              <a:t>Goal</a:t>
            </a:r>
            <a:r>
              <a:rPr lang="en-US" dirty="0"/>
              <a:t>: Provide models with inductive bias to learn from limited data.</a:t>
            </a:r>
          </a:p>
          <a:p>
            <a:pPr lvl="1"/>
            <a:endParaRPr lang="en-US" dirty="0"/>
          </a:p>
          <a:p>
            <a:r>
              <a:rPr lang="en-US" dirty="0"/>
              <a:t>Neural Network Era (2017-2019):</a:t>
            </a:r>
          </a:p>
          <a:p>
            <a:pPr lvl="1"/>
            <a:r>
              <a:rPr lang="en-US" i="1" dirty="0"/>
              <a:t>Focus</a:t>
            </a:r>
            <a:r>
              <a:rPr lang="en-US" dirty="0"/>
              <a:t>: Architecture Engineering</a:t>
            </a:r>
          </a:p>
          <a:p>
            <a:pPr lvl="1"/>
            <a:r>
              <a:rPr lang="en-US" i="1" dirty="0"/>
              <a:t>Method</a:t>
            </a:r>
            <a:r>
              <a:rPr lang="en-US" dirty="0"/>
              <a:t>: Design suitable network architectures to learn salient features.</a:t>
            </a:r>
          </a:p>
          <a:p>
            <a:pPr lvl="1"/>
            <a:r>
              <a:rPr lang="en-US" i="1" dirty="0"/>
              <a:t>Goal</a:t>
            </a:r>
            <a:r>
              <a:rPr lang="en-US" dirty="0"/>
              <a:t>: Build models that can learn features automatically.</a:t>
            </a:r>
          </a:p>
        </p:txBody>
      </p:sp>
    </p:spTree>
    <p:extLst>
      <p:ext uri="{BB962C8B-B14F-4D97-AF65-F5344CB8AC3E}">
        <p14:creationId xmlns:p14="http://schemas.microsoft.com/office/powerpoint/2010/main" val="12466563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30C5F97-0EAC-C62F-C8A6-46C3BF16F663}"/>
              </a:ext>
            </a:extLst>
          </p:cNvPr>
          <p:cNvSpPr>
            <a:spLocks noGrp="1"/>
          </p:cNvSpPr>
          <p:nvPr>
            <p:ph type="body" sz="quarter" idx="13"/>
          </p:nvPr>
        </p:nvSpPr>
        <p:spPr>
          <a:xfrm>
            <a:off x="192024" y="386715"/>
            <a:ext cx="9086088" cy="5612750"/>
          </a:xfrm>
        </p:spPr>
        <p:txBody>
          <a:bodyPr>
            <a:normAutofit fontScale="85000" lnSpcReduction="20000"/>
          </a:bodyPr>
          <a:lstStyle/>
          <a:p>
            <a:r>
              <a:rPr lang="en-IN" dirty="0"/>
              <a:t>Pre-train and Fine-tune (2019-2021)</a:t>
            </a:r>
          </a:p>
          <a:p>
            <a:pPr lvl="1"/>
            <a:r>
              <a:rPr lang="en-IN" dirty="0"/>
              <a:t>Method:</a:t>
            </a:r>
          </a:p>
          <a:p>
            <a:pPr lvl="2"/>
            <a:r>
              <a:rPr lang="en-IN" dirty="0"/>
              <a:t>Pre-train: Train a Language Model (LM) on massive text data to learn general language features.</a:t>
            </a:r>
          </a:p>
          <a:p>
            <a:pPr lvl="2"/>
            <a:r>
              <a:rPr lang="en-IN" dirty="0"/>
              <a:t>Fine-tune: Adapt the LM to specific tasks with additional parameters and task-specific objectives.</a:t>
            </a:r>
          </a:p>
          <a:p>
            <a:pPr lvl="1"/>
            <a:r>
              <a:rPr lang="en-IN" dirty="0"/>
              <a:t>Focus: Objective Engineering</a:t>
            </a:r>
            <a:br>
              <a:rPr lang="en-IN" dirty="0"/>
            </a:br>
            <a:endParaRPr lang="en-IN" dirty="0"/>
          </a:p>
          <a:p>
            <a:r>
              <a:rPr lang="en-US" dirty="0"/>
              <a:t>The Era of Prompting (2021-Present)</a:t>
            </a:r>
          </a:p>
          <a:p>
            <a:pPr lvl="1"/>
            <a:r>
              <a:rPr lang="en-US" dirty="0"/>
              <a:t>Paradigm Shift: Pre-train, Prompt, and Predict</a:t>
            </a:r>
          </a:p>
          <a:p>
            <a:pPr lvl="1"/>
            <a:r>
              <a:rPr lang="en-US" dirty="0"/>
              <a:t>Method:</a:t>
            </a:r>
          </a:p>
          <a:p>
            <a:pPr lvl="2"/>
            <a:r>
              <a:rPr lang="en-US" dirty="0"/>
              <a:t>Pre-train: Train a LM as before.</a:t>
            </a:r>
          </a:p>
          <a:p>
            <a:pPr lvl="2"/>
            <a:r>
              <a:rPr lang="en-US" dirty="0"/>
              <a:t>Prompt: Reformulate tasks to resemble the LM's training objective using textual prompts.</a:t>
            </a:r>
          </a:p>
          <a:p>
            <a:pPr lvl="2"/>
            <a:r>
              <a:rPr lang="en-US" dirty="0"/>
              <a:t>Predict: Use the LM to directly predict the desired output based on the prompt.</a:t>
            </a:r>
          </a:p>
          <a:p>
            <a:pPr lvl="1"/>
            <a:r>
              <a:rPr lang="en-US" dirty="0"/>
              <a:t>Focus: Prompt Engineering</a:t>
            </a:r>
          </a:p>
          <a:p>
            <a:pPr lvl="1"/>
            <a:r>
              <a:rPr lang="en-US" dirty="0"/>
              <a:t>Benefits:</a:t>
            </a:r>
          </a:p>
          <a:p>
            <a:pPr lvl="2"/>
            <a:r>
              <a:rPr lang="en-US" dirty="0"/>
              <a:t>A single LM can be used for many tasks.</a:t>
            </a:r>
          </a:p>
          <a:p>
            <a:pPr lvl="2"/>
            <a:r>
              <a:rPr lang="en-US" dirty="0"/>
              <a:t>Reduces the need for task-specific training.</a:t>
            </a:r>
          </a:p>
          <a:p>
            <a:pPr lvl="1"/>
            <a:r>
              <a:rPr lang="en-US" dirty="0"/>
              <a:t>Challenges:</a:t>
            </a:r>
          </a:p>
          <a:p>
            <a:pPr lvl="2"/>
            <a:r>
              <a:rPr lang="en-US" dirty="0"/>
              <a:t>Finding the most effective prompts is crucial.</a:t>
            </a:r>
          </a:p>
        </p:txBody>
      </p:sp>
      <p:pic>
        <p:nvPicPr>
          <p:cNvPr id="6" name="Picture 5">
            <a:extLst>
              <a:ext uri="{FF2B5EF4-FFF2-40B4-BE49-F238E27FC236}">
                <a16:creationId xmlns:a16="http://schemas.microsoft.com/office/drawing/2014/main" id="{526ED4FA-F6D6-BE99-ACF1-5EA17BEEE584}"/>
              </a:ext>
            </a:extLst>
          </p:cNvPr>
          <p:cNvPicPr>
            <a:picLocks noChangeAspect="1"/>
          </p:cNvPicPr>
          <p:nvPr/>
        </p:nvPicPr>
        <p:blipFill>
          <a:blip r:embed="rId3"/>
          <a:stretch>
            <a:fillRect/>
          </a:stretch>
        </p:blipFill>
        <p:spPr>
          <a:xfrm>
            <a:off x="8999664" y="1846087"/>
            <a:ext cx="3192336" cy="3425952"/>
          </a:xfrm>
          <a:prstGeom prst="rect">
            <a:avLst/>
          </a:prstGeom>
        </p:spPr>
      </p:pic>
    </p:spTree>
    <p:extLst>
      <p:ext uri="{BB962C8B-B14F-4D97-AF65-F5344CB8AC3E}">
        <p14:creationId xmlns:p14="http://schemas.microsoft.com/office/powerpoint/2010/main" val="19940945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C3F33-8959-76E0-4CBA-D85C3DB970C9}"/>
              </a:ext>
            </a:extLst>
          </p:cNvPr>
          <p:cNvSpPr>
            <a:spLocks noGrp="1"/>
          </p:cNvSpPr>
          <p:nvPr>
            <p:ph type="title"/>
          </p:nvPr>
        </p:nvSpPr>
        <p:spPr/>
        <p:txBody>
          <a:bodyPr/>
          <a:lstStyle/>
          <a:p>
            <a:r>
              <a:rPr lang="en-US" dirty="0"/>
              <a:t>Traditional Supervised Learning in NLP</a:t>
            </a:r>
            <a:endParaRPr lang="en-IN" dirty="0"/>
          </a:p>
        </p:txBody>
      </p:sp>
      <p:sp>
        <p:nvSpPr>
          <p:cNvPr id="3" name="Text Placeholder 2">
            <a:extLst>
              <a:ext uri="{FF2B5EF4-FFF2-40B4-BE49-F238E27FC236}">
                <a16:creationId xmlns:a16="http://schemas.microsoft.com/office/drawing/2014/main" id="{D3365DE2-C1E8-DB66-D30D-667EEB5D4754}"/>
              </a:ext>
            </a:extLst>
          </p:cNvPr>
          <p:cNvSpPr>
            <a:spLocks noGrp="1"/>
          </p:cNvSpPr>
          <p:nvPr>
            <p:ph type="body" sz="quarter" idx="13"/>
          </p:nvPr>
        </p:nvSpPr>
        <p:spPr/>
        <p:txBody>
          <a:bodyPr>
            <a:normAutofit fontScale="92500" lnSpcReduction="10000"/>
          </a:bodyPr>
          <a:lstStyle/>
          <a:p>
            <a:r>
              <a:rPr lang="en-US" dirty="0"/>
              <a:t>Goal: Predict an output </a:t>
            </a:r>
            <a:r>
              <a:rPr lang="en-US" b="1" dirty="0"/>
              <a:t>y</a:t>
            </a:r>
            <a:r>
              <a:rPr lang="en-US" dirty="0"/>
              <a:t> (e.g., label, text) given an input </a:t>
            </a:r>
            <a:r>
              <a:rPr lang="en-US" b="1" dirty="0"/>
              <a:t>x</a:t>
            </a:r>
            <a:r>
              <a:rPr lang="en-US" dirty="0"/>
              <a:t> (usually text).</a:t>
            </a:r>
          </a:p>
          <a:p>
            <a:r>
              <a:rPr lang="en-US" dirty="0"/>
              <a:t>Model: </a:t>
            </a:r>
            <a:r>
              <a:rPr lang="en-US" i="1" dirty="0"/>
              <a:t>P</a:t>
            </a:r>
            <a:r>
              <a:rPr lang="en-US" dirty="0"/>
              <a:t>(</a:t>
            </a:r>
            <a:r>
              <a:rPr lang="en-US" i="1" dirty="0" err="1"/>
              <a:t>y|x</a:t>
            </a:r>
            <a:r>
              <a:rPr lang="en-US" dirty="0"/>
              <a:t>; θ) - estimates the probability of y given x with parameters θ.</a:t>
            </a:r>
          </a:p>
          <a:p>
            <a:r>
              <a:rPr lang="en-US" dirty="0"/>
              <a:t>Training: Requires a dataset of input-output pairs to learn the model parameters.</a:t>
            </a:r>
          </a:p>
          <a:p>
            <a:r>
              <a:rPr lang="en-US" dirty="0"/>
              <a:t>Examples:</a:t>
            </a:r>
          </a:p>
          <a:p>
            <a:pPr lvl="1"/>
            <a:r>
              <a:rPr lang="en-US" dirty="0"/>
              <a:t>Text Classification:</a:t>
            </a:r>
          </a:p>
          <a:p>
            <a:pPr lvl="2"/>
            <a:r>
              <a:rPr lang="en-US" dirty="0"/>
              <a:t>Input: "I love this movie"</a:t>
            </a:r>
          </a:p>
          <a:p>
            <a:pPr lvl="2"/>
            <a:r>
              <a:rPr lang="en-US" dirty="0"/>
              <a:t>Output: "++" (positive sentiment)</a:t>
            </a:r>
          </a:p>
          <a:p>
            <a:pPr lvl="1"/>
            <a:r>
              <a:rPr lang="en-US" dirty="0"/>
              <a:t>Conditional Text Generation:</a:t>
            </a:r>
          </a:p>
          <a:p>
            <a:pPr lvl="2"/>
            <a:r>
              <a:rPr lang="en-US" dirty="0"/>
              <a:t>Input: "</a:t>
            </a:r>
            <a:r>
              <a:rPr lang="en-US" dirty="0" err="1"/>
              <a:t>Hyvää</a:t>
            </a:r>
            <a:r>
              <a:rPr lang="en-US" dirty="0"/>
              <a:t> </a:t>
            </a:r>
            <a:r>
              <a:rPr lang="en-US" dirty="0" err="1"/>
              <a:t>huomenta</a:t>
            </a:r>
            <a:r>
              <a:rPr lang="en-US" dirty="0"/>
              <a:t>" (Finnish)</a:t>
            </a:r>
          </a:p>
          <a:p>
            <a:pPr lvl="2"/>
            <a:r>
              <a:rPr lang="en-US" dirty="0"/>
              <a:t>Output: "Good morning" (English)</a:t>
            </a:r>
            <a:endParaRPr lang="en-IN" dirty="0"/>
          </a:p>
        </p:txBody>
      </p:sp>
    </p:spTree>
    <p:extLst>
      <p:ext uri="{BB962C8B-B14F-4D97-AF65-F5344CB8AC3E}">
        <p14:creationId xmlns:p14="http://schemas.microsoft.com/office/powerpoint/2010/main" val="3107401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B7278-11E4-1C8A-E763-59879FB2EDD6}"/>
              </a:ext>
            </a:extLst>
          </p:cNvPr>
          <p:cNvSpPr>
            <a:spLocks noGrp="1"/>
          </p:cNvSpPr>
          <p:nvPr>
            <p:ph type="title"/>
          </p:nvPr>
        </p:nvSpPr>
        <p:spPr/>
        <p:txBody>
          <a:bodyPr/>
          <a:lstStyle/>
          <a:p>
            <a:r>
              <a:rPr lang="en-US" dirty="0"/>
              <a:t>What’s a prompt?</a:t>
            </a:r>
            <a:endParaRPr lang="en-IN" dirty="0"/>
          </a:p>
        </p:txBody>
      </p:sp>
      <p:sp>
        <p:nvSpPr>
          <p:cNvPr id="3" name="Text Placeholder 2">
            <a:extLst>
              <a:ext uri="{FF2B5EF4-FFF2-40B4-BE49-F238E27FC236}">
                <a16:creationId xmlns:a16="http://schemas.microsoft.com/office/drawing/2014/main" id="{35B44F0C-26E6-EB48-07D3-949073E85038}"/>
              </a:ext>
            </a:extLst>
          </p:cNvPr>
          <p:cNvSpPr>
            <a:spLocks noGrp="1"/>
          </p:cNvSpPr>
          <p:nvPr>
            <p:ph type="body" sz="quarter" idx="13"/>
          </p:nvPr>
        </p:nvSpPr>
        <p:spPr>
          <a:xfrm>
            <a:off x="838200" y="1353671"/>
            <a:ext cx="5438614" cy="4732804"/>
          </a:xfrm>
        </p:spPr>
        <p:txBody>
          <a:bodyPr/>
          <a:lstStyle/>
          <a:p>
            <a:r>
              <a:rPr lang="en-US" dirty="0"/>
              <a:t>A prompt is the text provided to a model before it begins generating output.</a:t>
            </a:r>
          </a:p>
          <a:p>
            <a:r>
              <a:rPr lang="en-US" dirty="0"/>
              <a:t>Just like source code provides instructions for a program, a prompt guides the language model, acting as a set of directions to explore relevant information and generate text aligned with specific goals. </a:t>
            </a:r>
            <a:endParaRPr lang="en-IN" dirty="0"/>
          </a:p>
        </p:txBody>
      </p:sp>
      <p:pic>
        <p:nvPicPr>
          <p:cNvPr id="5" name="Picture 4">
            <a:extLst>
              <a:ext uri="{FF2B5EF4-FFF2-40B4-BE49-F238E27FC236}">
                <a16:creationId xmlns:a16="http://schemas.microsoft.com/office/drawing/2014/main" id="{AC84DB14-65D0-0C0F-A468-5EDDB6547C3D}"/>
              </a:ext>
            </a:extLst>
          </p:cNvPr>
          <p:cNvPicPr>
            <a:picLocks noChangeAspect="1"/>
          </p:cNvPicPr>
          <p:nvPr/>
        </p:nvPicPr>
        <p:blipFill>
          <a:blip r:embed="rId3"/>
          <a:stretch>
            <a:fillRect/>
          </a:stretch>
        </p:blipFill>
        <p:spPr>
          <a:xfrm>
            <a:off x="6832945" y="365125"/>
            <a:ext cx="4139907" cy="5858359"/>
          </a:xfrm>
          <a:prstGeom prst="rect">
            <a:avLst/>
          </a:prstGeom>
        </p:spPr>
      </p:pic>
    </p:spTree>
    <p:extLst>
      <p:ext uri="{BB962C8B-B14F-4D97-AF65-F5344CB8AC3E}">
        <p14:creationId xmlns:p14="http://schemas.microsoft.com/office/powerpoint/2010/main" val="12519851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ADDFD3C-7C5E-1537-EA9A-58772CD159CC}"/>
              </a:ext>
            </a:extLst>
          </p:cNvPr>
          <p:cNvSpPr>
            <a:spLocks noGrp="1"/>
          </p:cNvSpPr>
          <p:nvPr>
            <p:ph type="body" sz="quarter" idx="13"/>
          </p:nvPr>
        </p:nvSpPr>
        <p:spPr>
          <a:xfrm>
            <a:off x="838200" y="702527"/>
            <a:ext cx="10515600" cy="5383948"/>
          </a:xfrm>
        </p:spPr>
        <p:txBody>
          <a:bodyPr/>
          <a:lstStyle/>
          <a:p>
            <a:r>
              <a:rPr lang="en-US" dirty="0"/>
              <a:t>Supervised learning requires large amounts of labeled data, which is often scarce or expensive to obtain.</a:t>
            </a:r>
          </a:p>
          <a:p>
            <a:r>
              <a:rPr lang="en-US" dirty="0"/>
              <a:t>Prompt-based learning utilizes pre-trained Language Models (LMs) to reduce the need for labeled data.</a:t>
            </a:r>
          </a:p>
          <a:p>
            <a:r>
              <a:rPr lang="en-US" dirty="0"/>
              <a:t>Approach:</a:t>
            </a:r>
          </a:p>
          <a:p>
            <a:pPr lvl="1"/>
            <a:r>
              <a:rPr lang="en-US" dirty="0"/>
              <a:t>Train a Language Model: Learn the probability of text </a:t>
            </a:r>
            <a:r>
              <a:rPr lang="en-US" b="1" dirty="0"/>
              <a:t>x</a:t>
            </a:r>
            <a:r>
              <a:rPr lang="en-US" dirty="0"/>
              <a:t> itself, </a:t>
            </a:r>
            <a:r>
              <a:rPr lang="en-US" b="1" dirty="0"/>
              <a:t>P(x; θ), </a:t>
            </a:r>
            <a:r>
              <a:rPr lang="en-US" dirty="0"/>
              <a:t>on a massive text corpus.</a:t>
            </a:r>
          </a:p>
          <a:p>
            <a:pPr lvl="1"/>
            <a:r>
              <a:rPr lang="en-US" dirty="0"/>
              <a:t>Leverage the LM for predictions: Use the LM's knowledge to predict </a:t>
            </a:r>
            <a:r>
              <a:rPr lang="en-US" b="1" dirty="0"/>
              <a:t>y</a:t>
            </a:r>
            <a:r>
              <a:rPr lang="en-US" dirty="0"/>
              <a:t> without extensive task-specific training.</a:t>
            </a:r>
            <a:endParaRPr lang="en-IN" dirty="0"/>
          </a:p>
        </p:txBody>
      </p:sp>
    </p:spTree>
    <p:extLst>
      <p:ext uri="{BB962C8B-B14F-4D97-AF65-F5344CB8AC3E}">
        <p14:creationId xmlns:p14="http://schemas.microsoft.com/office/powerpoint/2010/main" val="36148653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F82E9-F088-A88A-0331-B38D5873073D}"/>
              </a:ext>
            </a:extLst>
          </p:cNvPr>
          <p:cNvSpPr>
            <a:spLocks noGrp="1"/>
          </p:cNvSpPr>
          <p:nvPr>
            <p:ph type="title"/>
          </p:nvPr>
        </p:nvSpPr>
        <p:spPr/>
        <p:txBody>
          <a:bodyPr/>
          <a:lstStyle/>
          <a:p>
            <a:r>
              <a:rPr lang="en-IN" dirty="0"/>
              <a:t>Prompting Basics - A Three-Step Process</a:t>
            </a:r>
          </a:p>
        </p:txBody>
      </p:sp>
      <p:sp>
        <p:nvSpPr>
          <p:cNvPr id="3" name="Text Placeholder 2">
            <a:extLst>
              <a:ext uri="{FF2B5EF4-FFF2-40B4-BE49-F238E27FC236}">
                <a16:creationId xmlns:a16="http://schemas.microsoft.com/office/drawing/2014/main" id="{206132CC-E65F-A921-0429-0033722F9720}"/>
              </a:ext>
            </a:extLst>
          </p:cNvPr>
          <p:cNvSpPr>
            <a:spLocks noGrp="1"/>
          </p:cNvSpPr>
          <p:nvPr>
            <p:ph type="body" sz="quarter" idx="13"/>
          </p:nvPr>
        </p:nvSpPr>
        <p:spPr/>
        <p:txBody>
          <a:bodyPr>
            <a:normAutofit/>
          </a:bodyPr>
          <a:lstStyle/>
          <a:p>
            <a:r>
              <a:rPr lang="en-US" dirty="0"/>
              <a:t>Prompt Addition:</a:t>
            </a:r>
          </a:p>
          <a:p>
            <a:pPr lvl="1"/>
            <a:r>
              <a:rPr lang="en-US" dirty="0"/>
              <a:t>Goal: Modify the input x into a prompt x' using a prompting function </a:t>
            </a:r>
            <a:r>
              <a:rPr lang="en-US" dirty="0" err="1"/>
              <a:t>f_prompt</a:t>
            </a:r>
            <a:r>
              <a:rPr lang="en-US" dirty="0"/>
              <a:t>(x).</a:t>
            </a:r>
          </a:p>
          <a:p>
            <a:pPr lvl="1"/>
            <a:r>
              <a:rPr lang="en-US" dirty="0"/>
              <a:t>Method:</a:t>
            </a:r>
          </a:p>
          <a:p>
            <a:pPr lvl="2"/>
            <a:r>
              <a:rPr lang="en-US" dirty="0"/>
              <a:t>Template-based Prompts:</a:t>
            </a:r>
          </a:p>
          <a:p>
            <a:pPr lvl="3"/>
            <a:r>
              <a:rPr lang="en-US" dirty="0"/>
              <a:t>Use textual templates with slots for input ([X]) and answer ([Z]).</a:t>
            </a:r>
          </a:p>
          <a:p>
            <a:pPr lvl="3"/>
            <a:r>
              <a:rPr lang="en-US" dirty="0"/>
              <a:t>Examples: </a:t>
            </a:r>
            <a:br>
              <a:rPr lang="en-US" dirty="0"/>
            </a:br>
            <a:r>
              <a:rPr lang="en-US" dirty="0"/>
              <a:t>	"[X] Overall, it was a [Z] movie.", </a:t>
            </a:r>
            <a:br>
              <a:rPr lang="en-US" dirty="0"/>
            </a:br>
            <a:r>
              <a:rPr lang="en-US" dirty="0"/>
              <a:t>	"Finnish: [X] English: [Z]"</a:t>
            </a:r>
          </a:p>
        </p:txBody>
      </p:sp>
    </p:spTree>
    <p:extLst>
      <p:ext uri="{BB962C8B-B14F-4D97-AF65-F5344CB8AC3E}">
        <p14:creationId xmlns:p14="http://schemas.microsoft.com/office/powerpoint/2010/main" val="32195494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B39BB56-9C2E-39F0-BCE1-BA5B5FAE7BCB}"/>
              </a:ext>
            </a:extLst>
          </p:cNvPr>
          <p:cNvSpPr>
            <a:spLocks noGrp="1"/>
          </p:cNvSpPr>
          <p:nvPr>
            <p:ph type="body" sz="quarter" idx="13"/>
          </p:nvPr>
        </p:nvSpPr>
        <p:spPr>
          <a:xfrm>
            <a:off x="838200" y="802888"/>
            <a:ext cx="10515600" cy="5283587"/>
          </a:xfrm>
        </p:spPr>
        <p:txBody>
          <a:bodyPr>
            <a:normAutofit/>
          </a:bodyPr>
          <a:lstStyle/>
          <a:p>
            <a:r>
              <a:rPr lang="en-US" dirty="0"/>
              <a:t>Answer Search:</a:t>
            </a:r>
          </a:p>
          <a:p>
            <a:pPr lvl="1"/>
            <a:r>
              <a:rPr lang="en-US" dirty="0"/>
              <a:t>Goal: Find the answer zˆ that maximizes the LM's probability score.</a:t>
            </a:r>
          </a:p>
          <a:p>
            <a:pPr lvl="1"/>
            <a:r>
              <a:rPr lang="en-US" dirty="0"/>
              <a:t>Method:</a:t>
            </a:r>
          </a:p>
          <a:p>
            <a:pPr lvl="2"/>
            <a:r>
              <a:rPr lang="en-US" dirty="0"/>
              <a:t>Define a set of possible answers Z.</a:t>
            </a:r>
          </a:p>
          <a:p>
            <a:pPr lvl="2"/>
            <a:r>
              <a:rPr lang="en-US" dirty="0"/>
              <a:t>Use a function </a:t>
            </a:r>
            <a:r>
              <a:rPr lang="en-US" dirty="0" err="1"/>
              <a:t>f_fill</a:t>
            </a:r>
            <a:r>
              <a:rPr lang="en-US" dirty="0"/>
              <a:t>(x', z) to fill the [Z] slot with potential answers.</a:t>
            </a:r>
          </a:p>
          <a:p>
            <a:pPr lvl="2"/>
            <a:r>
              <a:rPr lang="en-US" dirty="0"/>
              <a:t>Search over Z to find the highest-scoring filled prompt:</a:t>
            </a:r>
          </a:p>
          <a:p>
            <a:pPr lvl="2"/>
            <a:r>
              <a:rPr lang="en-US" dirty="0"/>
              <a:t>zˆ = </a:t>
            </a:r>
            <a:r>
              <a:rPr lang="en-US" dirty="0" err="1"/>
              <a:t>search_z</a:t>
            </a:r>
            <a:r>
              <a:rPr lang="en-US" dirty="0"/>
              <a:t> ∈ Z P(</a:t>
            </a:r>
            <a:r>
              <a:rPr lang="en-US" dirty="0" err="1"/>
              <a:t>f_fill</a:t>
            </a:r>
            <a:r>
              <a:rPr lang="en-US" dirty="0"/>
              <a:t>(x', z); θ)</a:t>
            </a:r>
          </a:p>
          <a:p>
            <a:r>
              <a:rPr lang="en-US" dirty="0"/>
              <a:t>Answer Mapping:</a:t>
            </a:r>
          </a:p>
          <a:p>
            <a:pPr lvl="1"/>
            <a:r>
              <a:rPr lang="en-US" dirty="0"/>
              <a:t>Goal: Map the highest-scoring answer zˆ to the final output yˆ.</a:t>
            </a:r>
          </a:p>
          <a:p>
            <a:pPr lvl="1"/>
            <a:r>
              <a:rPr lang="en-US" dirty="0"/>
              <a:t>Method: This can be a direct mapping (e.g., in machine translation) or require additional steps to handle multiple answers mapping to the same output (e.g., in sentiment analysis).</a:t>
            </a:r>
            <a:endParaRPr lang="en-IN" dirty="0"/>
          </a:p>
        </p:txBody>
      </p:sp>
    </p:spTree>
    <p:extLst>
      <p:ext uri="{BB962C8B-B14F-4D97-AF65-F5344CB8AC3E}">
        <p14:creationId xmlns:p14="http://schemas.microsoft.com/office/powerpoint/2010/main" val="28371477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869F10F-A0D6-232E-401B-4C85EFF76185}"/>
              </a:ext>
            </a:extLst>
          </p:cNvPr>
          <p:cNvSpPr>
            <a:spLocks noGrp="1"/>
          </p:cNvSpPr>
          <p:nvPr>
            <p:ph type="body" sz="quarter" idx="13"/>
          </p:nvPr>
        </p:nvSpPr>
        <p:spPr>
          <a:xfrm>
            <a:off x="637478" y="372363"/>
            <a:ext cx="10515600" cy="4732804"/>
          </a:xfrm>
        </p:spPr>
        <p:txBody>
          <a:bodyPr/>
          <a:lstStyle/>
          <a:p>
            <a:r>
              <a:rPr lang="en-US" dirty="0"/>
              <a:t>Templates can be adapted with multiple [X] and [Z] slots as needed.</a:t>
            </a:r>
          </a:p>
          <a:p>
            <a:r>
              <a:rPr lang="en-US" dirty="0"/>
              <a:t>Prompts can use natural language, virtual tokens, or even continuous embeddings.</a:t>
            </a:r>
          </a:p>
          <a:p>
            <a:r>
              <a:rPr lang="en-US" dirty="0"/>
              <a:t>Reduces the need for large labeled datasets.</a:t>
            </a:r>
          </a:p>
          <a:p>
            <a:r>
              <a:rPr lang="en-US" dirty="0"/>
              <a:t>Enables a single LM to perform various tasks.</a:t>
            </a:r>
          </a:p>
          <a:p>
            <a:r>
              <a:rPr lang="en-US" dirty="0"/>
              <a:t>Offers interpretability by examining the prompts and answers.</a:t>
            </a:r>
            <a:endParaRPr lang="en-IN" dirty="0"/>
          </a:p>
        </p:txBody>
      </p:sp>
    </p:spTree>
    <p:extLst>
      <p:ext uri="{BB962C8B-B14F-4D97-AF65-F5344CB8AC3E}">
        <p14:creationId xmlns:p14="http://schemas.microsoft.com/office/powerpoint/2010/main" val="4377331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3" name="Google Shape;183;p3"/>
          <p:cNvSpPr txBox="1"/>
          <p:nvPr/>
        </p:nvSpPr>
        <p:spPr>
          <a:xfrm>
            <a:off x="465861" y="359359"/>
            <a:ext cx="11260278" cy="713216"/>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FFFFFF"/>
              </a:buClr>
              <a:buSzPts val="4400"/>
              <a:buFont typeface="Calibri"/>
              <a:buNone/>
            </a:pPr>
            <a:r>
              <a:rPr lang="en-US" sz="4400" b="0" i="0" u="none" strike="noStrike" cap="none" dirty="0">
                <a:solidFill>
                  <a:schemeClr val="tx1"/>
                </a:solidFill>
                <a:latin typeface="Calibri"/>
                <a:ea typeface="Calibri"/>
                <a:cs typeface="Calibri"/>
                <a:sym typeface="Calibri"/>
              </a:rPr>
              <a:t>Prompt Engineering Techniques</a:t>
            </a:r>
            <a:endParaRPr sz="1400" b="0" i="0" u="none" strike="noStrike" cap="none" dirty="0">
              <a:solidFill>
                <a:schemeClr val="tx1"/>
              </a:solidFill>
              <a:latin typeface="Arial"/>
              <a:ea typeface="Arial"/>
              <a:cs typeface="Arial"/>
              <a:sym typeface="Arial"/>
            </a:endParaRPr>
          </a:p>
        </p:txBody>
      </p:sp>
      <p:sp>
        <p:nvSpPr>
          <p:cNvPr id="184" name="Google Shape;184;p3"/>
          <p:cNvSpPr txBox="1"/>
          <p:nvPr/>
        </p:nvSpPr>
        <p:spPr>
          <a:xfrm>
            <a:off x="1622324" y="2327660"/>
            <a:ext cx="9247200" cy="193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dirty="0">
                <a:solidFill>
                  <a:schemeClr val="tx1"/>
                </a:solidFill>
                <a:latin typeface="Calibri"/>
                <a:ea typeface="Calibri"/>
                <a:cs typeface="Calibri"/>
                <a:sym typeface="Calibri"/>
              </a:rPr>
              <a:t>LLMs have the capability to tackle tasks without the need for extra model training by utilizing prompting methods, where the problem is introduced to the model through a textual prompt.</a:t>
            </a:r>
            <a:endParaRPr sz="1400" b="0" i="0" u="none" strike="noStrike" cap="none" dirty="0">
              <a:solidFill>
                <a:schemeClr val="tx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chemeClr val="tx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chemeClr val="tx1"/>
                </a:solidFill>
                <a:latin typeface="Calibri"/>
                <a:ea typeface="Calibri"/>
                <a:cs typeface="Calibri"/>
                <a:sym typeface="Calibri"/>
              </a:rPr>
              <a:t>It's crucial to reach the right prompts so that the model can deliver appropriate results for the prescribed tasks.</a:t>
            </a:r>
            <a:endParaRPr sz="2000" b="0" i="0" u="none" strike="noStrike" cap="none" dirty="0">
              <a:solidFill>
                <a:schemeClr val="tx1"/>
              </a:solidFill>
              <a:latin typeface="Calibri"/>
              <a:ea typeface="Calibri"/>
              <a:cs typeface="Calibri"/>
              <a:sym typeface="Calibri"/>
            </a:endParaRPr>
          </a:p>
        </p:txBody>
      </p:sp>
    </p:spTree>
    <p:extLst>
      <p:ext uri="{BB962C8B-B14F-4D97-AF65-F5344CB8AC3E}">
        <p14:creationId xmlns:p14="http://schemas.microsoft.com/office/powerpoint/2010/main" val="3973853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228AA2-CE23-9BA1-7E39-39FECB579DB3}"/>
              </a:ext>
            </a:extLst>
          </p:cNvPr>
          <p:cNvPicPr>
            <a:picLocks noChangeAspect="1"/>
          </p:cNvPicPr>
          <p:nvPr/>
        </p:nvPicPr>
        <p:blipFill>
          <a:blip r:embed="rId3"/>
          <a:stretch>
            <a:fillRect/>
          </a:stretch>
        </p:blipFill>
        <p:spPr>
          <a:xfrm>
            <a:off x="2697800" y="1531647"/>
            <a:ext cx="7552065" cy="4148317"/>
          </a:xfrm>
          <a:prstGeom prst="rect">
            <a:avLst/>
          </a:prstGeom>
        </p:spPr>
      </p:pic>
      <p:sp>
        <p:nvSpPr>
          <p:cNvPr id="6" name="TextBox 5">
            <a:extLst>
              <a:ext uri="{FF2B5EF4-FFF2-40B4-BE49-F238E27FC236}">
                <a16:creationId xmlns:a16="http://schemas.microsoft.com/office/drawing/2014/main" id="{4F7E118E-3D52-A630-F24A-971E6900F2D0}"/>
              </a:ext>
            </a:extLst>
          </p:cNvPr>
          <p:cNvSpPr txBox="1"/>
          <p:nvPr/>
        </p:nvSpPr>
        <p:spPr>
          <a:xfrm>
            <a:off x="4287177" y="5679964"/>
            <a:ext cx="4373313" cy="253916"/>
          </a:xfrm>
          <a:prstGeom prst="rect">
            <a:avLst/>
          </a:prstGeom>
          <a:noFill/>
        </p:spPr>
        <p:txBody>
          <a:bodyPr wrap="none" rtlCol="0">
            <a:spAutoFit/>
          </a:bodyPr>
          <a:lstStyle/>
          <a:p>
            <a:r>
              <a:rPr lang="en-IN" sz="1050" dirty="0"/>
              <a:t>https://www.cmu.edu/intelligentbusiness/expertise/genai-principles.pdf</a:t>
            </a:r>
          </a:p>
        </p:txBody>
      </p:sp>
      <p:sp>
        <p:nvSpPr>
          <p:cNvPr id="7" name="Google Shape;112;p12">
            <a:extLst>
              <a:ext uri="{FF2B5EF4-FFF2-40B4-BE49-F238E27FC236}">
                <a16:creationId xmlns:a16="http://schemas.microsoft.com/office/drawing/2014/main" id="{FD1C2853-11D5-5B7B-C34D-EEFC1C32101C}"/>
              </a:ext>
            </a:extLst>
          </p:cNvPr>
          <p:cNvSpPr txBox="1">
            <a:spLocks noGrp="1"/>
          </p:cNvSpPr>
          <p:nvPr>
            <p:ph type="title"/>
          </p:nvPr>
        </p:nvSpPr>
        <p:spPr>
          <a:xfrm>
            <a:off x="1687281" y="435875"/>
            <a:ext cx="4406100" cy="629100"/>
          </a:xfrm>
          <a:prstGeom prst="rect">
            <a:avLst/>
          </a:prstGeom>
          <a:noFill/>
          <a:ln>
            <a:noFill/>
          </a:ln>
        </p:spPr>
        <p:txBody>
          <a:bodyPr spcFirstLastPara="1" wrap="square" lIns="0" tIns="13325" rIns="0" bIns="0" anchor="ctr" anchorCtr="0">
            <a:spAutoFit/>
          </a:bodyPr>
          <a:lstStyle/>
          <a:p>
            <a:pPr marL="12700" lvl="0" indent="0" algn="l" rtl="0">
              <a:lnSpc>
                <a:spcPct val="100000"/>
              </a:lnSpc>
              <a:spcBef>
                <a:spcPts val="0"/>
              </a:spcBef>
              <a:spcAft>
                <a:spcPts val="0"/>
              </a:spcAft>
              <a:buClr>
                <a:schemeClr val="dk1"/>
              </a:buClr>
              <a:buSzPts val="4400"/>
              <a:buFont typeface="Verdana"/>
              <a:buNone/>
            </a:pPr>
            <a:r>
              <a:rPr lang="en-US" sz="4000" dirty="0">
                <a:latin typeface="Verdana"/>
                <a:ea typeface="Verdana"/>
                <a:cs typeface="Verdana"/>
                <a:sym typeface="Verdana"/>
              </a:rPr>
              <a:t>What are LLMs?</a:t>
            </a:r>
            <a:endParaRPr sz="4000" dirty="0">
              <a:latin typeface="Verdana"/>
              <a:ea typeface="Verdana"/>
              <a:cs typeface="Verdana"/>
              <a:sym typeface="Verdana"/>
            </a:endParaRPr>
          </a:p>
        </p:txBody>
      </p:sp>
    </p:spTree>
    <p:extLst>
      <p:ext uri="{BB962C8B-B14F-4D97-AF65-F5344CB8AC3E}">
        <p14:creationId xmlns:p14="http://schemas.microsoft.com/office/powerpoint/2010/main" val="41982130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D4D7F-F3DD-581C-7EAD-58AC040C83F5}"/>
              </a:ext>
            </a:extLst>
          </p:cNvPr>
          <p:cNvSpPr>
            <a:spLocks noGrp="1"/>
          </p:cNvSpPr>
          <p:nvPr>
            <p:ph type="title"/>
          </p:nvPr>
        </p:nvSpPr>
        <p:spPr/>
        <p:txBody>
          <a:bodyPr/>
          <a:lstStyle/>
          <a:p>
            <a:r>
              <a:rPr lang="en-IN" dirty="0"/>
              <a:t>Partial Prompting</a:t>
            </a:r>
          </a:p>
        </p:txBody>
      </p:sp>
      <p:sp>
        <p:nvSpPr>
          <p:cNvPr id="3" name="Text Placeholder 2">
            <a:extLst>
              <a:ext uri="{FF2B5EF4-FFF2-40B4-BE49-F238E27FC236}">
                <a16:creationId xmlns:a16="http://schemas.microsoft.com/office/drawing/2014/main" id="{2FC1EDA7-76BD-E5AF-2582-924F62215ABA}"/>
              </a:ext>
            </a:extLst>
          </p:cNvPr>
          <p:cNvSpPr>
            <a:spLocks noGrp="1"/>
          </p:cNvSpPr>
          <p:nvPr>
            <p:ph type="body" idx="1"/>
          </p:nvPr>
        </p:nvSpPr>
        <p:spPr/>
        <p:txBody>
          <a:bodyPr/>
          <a:lstStyle/>
          <a:p>
            <a:r>
              <a:rPr lang="en-US" dirty="0"/>
              <a:t>A technique for creating prompt templates where some variables are filled in advance, leaving placeholders for the remaining variables.</a:t>
            </a:r>
          </a:p>
          <a:p>
            <a:r>
              <a:rPr lang="en-US" dirty="0"/>
              <a:t>Useful when you:</a:t>
            </a:r>
          </a:p>
          <a:p>
            <a:pPr lvl="1"/>
            <a:r>
              <a:rPr lang="en-US" dirty="0"/>
              <a:t>Obtain variables at different stages in your chain.</a:t>
            </a:r>
          </a:p>
          <a:p>
            <a:pPr lvl="1"/>
            <a:r>
              <a:rPr lang="en-US" dirty="0"/>
              <a:t>Want to consistently fetch certain variables in a specific way </a:t>
            </a:r>
            <a:endParaRPr lang="en-IN" dirty="0"/>
          </a:p>
        </p:txBody>
      </p:sp>
    </p:spTree>
    <p:extLst>
      <p:ext uri="{BB962C8B-B14F-4D97-AF65-F5344CB8AC3E}">
        <p14:creationId xmlns:p14="http://schemas.microsoft.com/office/powerpoint/2010/main" val="36815039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DBDD0BA-C2EA-8A6B-ADEF-57B40A54A8A4}"/>
              </a:ext>
            </a:extLst>
          </p:cNvPr>
          <p:cNvSpPr>
            <a:spLocks noGrp="1"/>
          </p:cNvSpPr>
          <p:nvPr>
            <p:ph type="body" idx="1"/>
          </p:nvPr>
        </p:nvSpPr>
        <p:spPr>
          <a:xfrm>
            <a:off x="838200" y="546100"/>
            <a:ext cx="10515600" cy="5630863"/>
          </a:xfrm>
        </p:spPr>
        <p:txBody>
          <a:bodyPr>
            <a:normAutofit/>
          </a:bodyPr>
          <a:lstStyle/>
          <a:p>
            <a:r>
              <a:rPr lang="en-US" dirty="0"/>
              <a:t>Partial Prompting with Strings</a:t>
            </a:r>
          </a:p>
          <a:p>
            <a:pPr marL="114300" indent="0">
              <a:buNone/>
            </a:pPr>
            <a:endParaRPr lang="en-US" dirty="0"/>
          </a:p>
          <a:p>
            <a:pPr marL="571500" lvl="1" indent="0">
              <a:buNone/>
            </a:pPr>
            <a:r>
              <a:rPr lang="en-US" dirty="0">
                <a:latin typeface="Rockwell" panose="02060603020205020403" pitchFamily="18" charset="0"/>
              </a:rPr>
              <a:t>from </a:t>
            </a:r>
            <a:r>
              <a:rPr lang="en-US" dirty="0" err="1">
                <a:latin typeface="Rockwell" panose="02060603020205020403" pitchFamily="18" charset="0"/>
              </a:rPr>
              <a:t>langchain_core.prompts</a:t>
            </a:r>
            <a:r>
              <a:rPr lang="en-US" dirty="0">
                <a:latin typeface="Rockwell" panose="02060603020205020403" pitchFamily="18" charset="0"/>
              </a:rPr>
              <a:t> import </a:t>
            </a:r>
            <a:r>
              <a:rPr lang="en-US" dirty="0" err="1">
                <a:latin typeface="Rockwell" panose="02060603020205020403" pitchFamily="18" charset="0"/>
              </a:rPr>
              <a:t>PromptTemplate</a:t>
            </a:r>
            <a:endParaRPr lang="en-US" dirty="0">
              <a:latin typeface="Rockwell" panose="02060603020205020403" pitchFamily="18" charset="0"/>
            </a:endParaRPr>
          </a:p>
          <a:p>
            <a:pPr marL="571500" lvl="1" indent="0">
              <a:buNone/>
            </a:pPr>
            <a:endParaRPr lang="en-US" dirty="0">
              <a:latin typeface="Rockwell" panose="02060603020205020403" pitchFamily="18" charset="0"/>
            </a:endParaRPr>
          </a:p>
          <a:p>
            <a:pPr marL="571500" lvl="1" indent="0">
              <a:buNone/>
            </a:pPr>
            <a:r>
              <a:rPr lang="en-US" dirty="0">
                <a:latin typeface="Rockwell" panose="02060603020205020403" pitchFamily="18" charset="0"/>
              </a:rPr>
              <a:t># Define a prompt template with two variables</a:t>
            </a:r>
          </a:p>
          <a:p>
            <a:pPr marL="571500" lvl="1" indent="0">
              <a:buNone/>
            </a:pPr>
            <a:r>
              <a:rPr lang="en-US" dirty="0">
                <a:latin typeface="Rockwell" panose="02060603020205020403" pitchFamily="18" charset="0"/>
              </a:rPr>
              <a:t>prompt = </a:t>
            </a:r>
            <a:r>
              <a:rPr lang="en-US" dirty="0" err="1">
                <a:latin typeface="Rockwell" panose="02060603020205020403" pitchFamily="18" charset="0"/>
              </a:rPr>
              <a:t>PromptTemplate.from_template</a:t>
            </a:r>
            <a:r>
              <a:rPr lang="en-US" dirty="0">
                <a:latin typeface="Rockwell" panose="02060603020205020403" pitchFamily="18" charset="0"/>
              </a:rPr>
              <a:t>("{foo}{bar}")</a:t>
            </a:r>
          </a:p>
          <a:p>
            <a:pPr marL="571500" lvl="1" indent="0">
              <a:buNone/>
            </a:pPr>
            <a:endParaRPr lang="en-US" dirty="0">
              <a:latin typeface="Rockwell" panose="02060603020205020403" pitchFamily="18" charset="0"/>
            </a:endParaRPr>
          </a:p>
          <a:p>
            <a:pPr marL="571500" lvl="1" indent="0">
              <a:buNone/>
            </a:pPr>
            <a:r>
              <a:rPr lang="en-US" dirty="0">
                <a:latin typeface="Rockwell" panose="02060603020205020403" pitchFamily="18" charset="0"/>
              </a:rPr>
              <a:t># Partially fill the prompt with the "foo" value</a:t>
            </a:r>
          </a:p>
          <a:p>
            <a:pPr marL="571500" lvl="1" indent="0">
              <a:buNone/>
            </a:pPr>
            <a:r>
              <a:rPr lang="en-US" dirty="0" err="1">
                <a:latin typeface="Rockwell" panose="02060603020205020403" pitchFamily="18" charset="0"/>
              </a:rPr>
              <a:t>partial_prompt</a:t>
            </a:r>
            <a:r>
              <a:rPr lang="en-US" dirty="0">
                <a:latin typeface="Rockwell" panose="02060603020205020403" pitchFamily="18" charset="0"/>
              </a:rPr>
              <a:t> = </a:t>
            </a:r>
            <a:r>
              <a:rPr lang="en-US" dirty="0" err="1">
                <a:latin typeface="Rockwell" panose="02060603020205020403" pitchFamily="18" charset="0"/>
              </a:rPr>
              <a:t>prompt.partial</a:t>
            </a:r>
            <a:r>
              <a:rPr lang="en-US" dirty="0">
                <a:latin typeface="Rockwell" panose="02060603020205020403" pitchFamily="18" charset="0"/>
              </a:rPr>
              <a:t>(foo="hello")</a:t>
            </a:r>
          </a:p>
          <a:p>
            <a:pPr marL="571500" lvl="1" indent="0">
              <a:buNone/>
            </a:pPr>
            <a:endParaRPr lang="en-US" dirty="0">
              <a:latin typeface="Rockwell" panose="02060603020205020403" pitchFamily="18" charset="0"/>
            </a:endParaRPr>
          </a:p>
          <a:p>
            <a:pPr marL="571500" lvl="1" indent="0">
              <a:buNone/>
            </a:pPr>
            <a:r>
              <a:rPr lang="en-US" dirty="0">
                <a:latin typeface="Rockwell" panose="02060603020205020403" pitchFamily="18" charset="0"/>
              </a:rPr>
              <a:t># Later, complete the prompt with the "bar" value</a:t>
            </a:r>
          </a:p>
          <a:p>
            <a:pPr marL="571500" lvl="1" indent="0">
              <a:buNone/>
            </a:pPr>
            <a:r>
              <a:rPr lang="en-US" dirty="0">
                <a:latin typeface="Rockwell" panose="02060603020205020403" pitchFamily="18" charset="0"/>
              </a:rPr>
              <a:t>print(</a:t>
            </a:r>
            <a:r>
              <a:rPr lang="en-US" dirty="0" err="1">
                <a:latin typeface="Rockwell" panose="02060603020205020403" pitchFamily="18" charset="0"/>
              </a:rPr>
              <a:t>partial_prompt.format</a:t>
            </a:r>
            <a:r>
              <a:rPr lang="en-US" dirty="0">
                <a:latin typeface="Rockwell" panose="02060603020205020403" pitchFamily="18" charset="0"/>
              </a:rPr>
              <a:t>(bar="world"))  # Output: </a:t>
            </a:r>
            <a:r>
              <a:rPr lang="en-US" dirty="0" err="1">
                <a:latin typeface="Rockwell" panose="02060603020205020403" pitchFamily="18" charset="0"/>
              </a:rPr>
              <a:t>helloworld</a:t>
            </a:r>
            <a:endParaRPr lang="en-US" dirty="0">
              <a:latin typeface="Rockwell" panose="02060603020205020403" pitchFamily="18" charset="0"/>
            </a:endParaRPr>
          </a:p>
        </p:txBody>
      </p:sp>
    </p:spTree>
    <p:extLst>
      <p:ext uri="{BB962C8B-B14F-4D97-AF65-F5344CB8AC3E}">
        <p14:creationId xmlns:p14="http://schemas.microsoft.com/office/powerpoint/2010/main" val="41303869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AFB41E-0FA8-1321-6B04-95DB2CC1EECB}"/>
              </a:ext>
            </a:extLst>
          </p:cNvPr>
          <p:cNvSpPr>
            <a:spLocks noGrp="1"/>
          </p:cNvSpPr>
          <p:nvPr>
            <p:ph type="body" idx="1"/>
          </p:nvPr>
        </p:nvSpPr>
        <p:spPr>
          <a:xfrm>
            <a:off x="838200" y="469900"/>
            <a:ext cx="10515600" cy="5707063"/>
          </a:xfrm>
        </p:spPr>
        <p:txBody>
          <a:bodyPr>
            <a:normAutofit/>
          </a:bodyPr>
          <a:lstStyle/>
          <a:p>
            <a:r>
              <a:rPr lang="en-US" dirty="0"/>
              <a:t>Partial Prompting with Functions</a:t>
            </a:r>
          </a:p>
          <a:p>
            <a:pPr marL="571500" lvl="1" indent="0">
              <a:buNone/>
            </a:pPr>
            <a:br>
              <a:rPr lang="en-US" dirty="0"/>
            </a:br>
            <a:r>
              <a:rPr lang="en-US" sz="1600" dirty="0">
                <a:solidFill>
                  <a:schemeClr val="tx1"/>
                </a:solidFill>
              </a:rPr>
              <a:t>def animal():</a:t>
            </a:r>
          </a:p>
          <a:p>
            <a:pPr marL="571500" lvl="1" indent="0">
              <a:buNone/>
            </a:pPr>
            <a:r>
              <a:rPr lang="en-US" sz="1600" dirty="0">
                <a:solidFill>
                  <a:schemeClr val="tx1"/>
                </a:solidFill>
              </a:rPr>
              <a:t>	return </a:t>
            </a:r>
            <a:r>
              <a:rPr lang="en-US" sz="1600" dirty="0" err="1">
                <a:solidFill>
                  <a:schemeClr val="tx1"/>
                </a:solidFill>
              </a:rPr>
              <a:t>random.choice</a:t>
            </a:r>
            <a:r>
              <a:rPr lang="en-US" sz="1600" dirty="0">
                <a:solidFill>
                  <a:schemeClr val="tx1"/>
                </a:solidFill>
              </a:rPr>
              <a:t>([‘cow’, ‘</a:t>
            </a:r>
            <a:r>
              <a:rPr lang="en-US" sz="1600" dirty="0" err="1">
                <a:solidFill>
                  <a:schemeClr val="tx1"/>
                </a:solidFill>
              </a:rPr>
              <a:t>dog’,’chicken</a:t>
            </a:r>
            <a:r>
              <a:rPr lang="en-US" sz="1600" dirty="0">
                <a:solidFill>
                  <a:schemeClr val="tx1"/>
                </a:solidFill>
              </a:rPr>
              <a:t>’])</a:t>
            </a:r>
          </a:p>
          <a:p>
            <a:pPr marL="571500" lvl="1" indent="0">
              <a:buNone/>
            </a:pPr>
            <a:endParaRPr lang="en-US" sz="1600" dirty="0">
              <a:solidFill>
                <a:schemeClr val="tx1"/>
              </a:solidFill>
            </a:endParaRPr>
          </a:p>
          <a:p>
            <a:pPr marL="571500" lvl="1" indent="0">
              <a:buNone/>
            </a:pPr>
            <a:r>
              <a:rPr lang="en-US" sz="1600" dirty="0">
                <a:solidFill>
                  <a:schemeClr val="tx1"/>
                </a:solidFill>
              </a:rPr>
              <a:t>prompt = </a:t>
            </a:r>
            <a:r>
              <a:rPr lang="en-US" sz="1600" dirty="0" err="1">
                <a:solidFill>
                  <a:schemeClr val="tx1"/>
                </a:solidFill>
              </a:rPr>
              <a:t>PromptTemplate</a:t>
            </a:r>
            <a:r>
              <a:rPr lang="en-US" sz="1600" dirty="0">
                <a:solidFill>
                  <a:schemeClr val="tx1"/>
                </a:solidFill>
              </a:rPr>
              <a:t>(</a:t>
            </a:r>
          </a:p>
          <a:p>
            <a:pPr marL="571500" lvl="1" indent="0">
              <a:buNone/>
            </a:pPr>
            <a:r>
              <a:rPr lang="en-US" sz="1600" dirty="0">
                <a:solidFill>
                  <a:schemeClr val="tx1"/>
                </a:solidFill>
              </a:rPr>
              <a:t>    template=“Why did {animal} cross the {location}?",</a:t>
            </a:r>
          </a:p>
          <a:p>
            <a:pPr marL="571500" lvl="1" indent="0">
              <a:buNone/>
            </a:pPr>
            <a:r>
              <a:rPr lang="en-US" sz="1600" dirty="0">
                <a:solidFill>
                  <a:schemeClr val="tx1"/>
                </a:solidFill>
              </a:rPr>
              <a:t>    </a:t>
            </a:r>
            <a:r>
              <a:rPr lang="en-US" sz="1600" dirty="0" err="1">
                <a:solidFill>
                  <a:schemeClr val="tx1"/>
                </a:solidFill>
              </a:rPr>
              <a:t>input_variables</a:t>
            </a:r>
            <a:r>
              <a:rPr lang="en-US" sz="1600" dirty="0">
                <a:solidFill>
                  <a:schemeClr val="tx1"/>
                </a:solidFill>
              </a:rPr>
              <a:t>=[“animal", “location"],</a:t>
            </a:r>
          </a:p>
          <a:p>
            <a:pPr marL="571500" lvl="1" indent="0">
              <a:buNone/>
            </a:pPr>
            <a:r>
              <a:rPr lang="en-US" sz="1600" dirty="0">
                <a:solidFill>
                  <a:schemeClr val="tx1"/>
                </a:solidFill>
              </a:rPr>
              <a:t>)</a:t>
            </a:r>
          </a:p>
          <a:p>
            <a:pPr marL="571500" lvl="1" indent="0">
              <a:buNone/>
            </a:pPr>
            <a:r>
              <a:rPr lang="en-US" sz="1600" dirty="0" err="1">
                <a:solidFill>
                  <a:schemeClr val="tx1"/>
                </a:solidFill>
              </a:rPr>
              <a:t>partial_prompt</a:t>
            </a:r>
            <a:r>
              <a:rPr lang="en-US" sz="1600" dirty="0">
                <a:solidFill>
                  <a:schemeClr val="tx1"/>
                </a:solidFill>
              </a:rPr>
              <a:t> = </a:t>
            </a:r>
            <a:r>
              <a:rPr lang="en-US" sz="1600" dirty="0" err="1">
                <a:solidFill>
                  <a:schemeClr val="tx1"/>
                </a:solidFill>
              </a:rPr>
              <a:t>prompt.partial</a:t>
            </a:r>
            <a:r>
              <a:rPr lang="en-US" sz="1600">
                <a:solidFill>
                  <a:schemeClr val="tx1"/>
                </a:solidFill>
              </a:rPr>
              <a:t>(animal= </a:t>
            </a:r>
            <a:r>
              <a:rPr lang="en-US" sz="1600" dirty="0">
                <a:solidFill>
                  <a:schemeClr val="tx1"/>
                </a:solidFill>
              </a:rPr>
              <a:t>animal)</a:t>
            </a:r>
          </a:p>
          <a:p>
            <a:pPr marL="571500" lvl="1" indent="0">
              <a:buNone/>
            </a:pPr>
            <a:r>
              <a:rPr lang="en-US" sz="1600" dirty="0">
                <a:solidFill>
                  <a:schemeClr val="tx1"/>
                </a:solidFill>
              </a:rPr>
              <a:t>print(</a:t>
            </a:r>
            <a:r>
              <a:rPr lang="en-US" sz="1600" dirty="0" err="1">
                <a:solidFill>
                  <a:schemeClr val="tx1"/>
                </a:solidFill>
              </a:rPr>
              <a:t>partial_prompt.format</a:t>
            </a:r>
            <a:r>
              <a:rPr lang="en-US" sz="1600" dirty="0">
                <a:solidFill>
                  <a:schemeClr val="tx1"/>
                </a:solidFill>
              </a:rPr>
              <a:t>(location=“street"))</a:t>
            </a:r>
          </a:p>
        </p:txBody>
      </p:sp>
    </p:spTree>
    <p:extLst>
      <p:ext uri="{BB962C8B-B14F-4D97-AF65-F5344CB8AC3E}">
        <p14:creationId xmlns:p14="http://schemas.microsoft.com/office/powerpoint/2010/main" val="16388848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2" name="Google Shape;192;p4"/>
          <p:cNvSpPr txBox="1">
            <a:spLocks noGrp="1"/>
          </p:cNvSpPr>
          <p:nvPr>
            <p:ph type="title"/>
          </p:nvPr>
        </p:nvSpPr>
        <p:spPr>
          <a:xfrm>
            <a:off x="415600" y="344815"/>
            <a:ext cx="11360800" cy="7636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Clr>
                <a:schemeClr val="lt1"/>
              </a:buClr>
              <a:buSzPts val="2800"/>
              <a:buFont typeface="Calibri"/>
              <a:buNone/>
            </a:pPr>
            <a:r>
              <a:rPr lang="en-US"/>
              <a:t>Zero-Shot Prompting</a:t>
            </a:r>
            <a:endParaRPr/>
          </a:p>
        </p:txBody>
      </p:sp>
      <p:sp>
        <p:nvSpPr>
          <p:cNvPr id="193" name="Google Shape;193;p4"/>
          <p:cNvSpPr txBox="1"/>
          <p:nvPr/>
        </p:nvSpPr>
        <p:spPr>
          <a:xfrm>
            <a:off x="848138" y="1893838"/>
            <a:ext cx="10270435" cy="1323439"/>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FFFFFF"/>
              </a:buClr>
              <a:buSzPts val="2000"/>
              <a:buFont typeface="Arial" panose="020B0604020202020204" pitchFamily="34" charset="0"/>
              <a:buChar char="•"/>
            </a:pPr>
            <a:r>
              <a:rPr lang="en-US" sz="2000" b="0" i="0" u="none" strike="noStrike" cap="none" dirty="0">
                <a:solidFill>
                  <a:schemeClr val="tx1"/>
                </a:solidFill>
                <a:latin typeface="Calibri"/>
                <a:ea typeface="Calibri"/>
                <a:cs typeface="Calibri"/>
                <a:sym typeface="Calibri"/>
              </a:rPr>
              <a:t>Prompting the model without providing prior examples or context</a:t>
            </a:r>
            <a:endParaRPr sz="1400" b="0" i="0" u="none" strike="noStrike" cap="none" dirty="0">
              <a:solidFill>
                <a:schemeClr val="tx1"/>
              </a:solidFill>
              <a:latin typeface="Arial"/>
              <a:ea typeface="Arial"/>
              <a:cs typeface="Arial"/>
              <a:sym typeface="Arial"/>
            </a:endParaRPr>
          </a:p>
          <a:p>
            <a:pPr marL="342900" marR="0" lvl="0" indent="-342900" algn="l" rtl="0">
              <a:lnSpc>
                <a:spcPct val="100000"/>
              </a:lnSpc>
              <a:spcBef>
                <a:spcPts val="0"/>
              </a:spcBef>
              <a:spcAft>
                <a:spcPts val="0"/>
              </a:spcAft>
              <a:buClr>
                <a:srgbClr val="FFFFFF"/>
              </a:buClr>
              <a:buSzPts val="2000"/>
              <a:buFont typeface="Arial" panose="020B0604020202020204" pitchFamily="34" charset="0"/>
              <a:buChar char="•"/>
            </a:pPr>
            <a:r>
              <a:rPr lang="en-US" sz="2000" b="0" i="0" u="none" strike="noStrike" cap="none" dirty="0">
                <a:solidFill>
                  <a:schemeClr val="tx1"/>
                </a:solidFill>
                <a:latin typeface="Calibri"/>
                <a:ea typeface="Calibri"/>
                <a:cs typeface="Calibri"/>
                <a:sym typeface="Calibri"/>
              </a:rPr>
              <a:t>This technique is effective for straightforward problems like classification, text generation, text transformation, etc.</a:t>
            </a:r>
            <a:endParaRPr sz="2000" b="0" i="0" u="none" strike="noStrike" cap="none" dirty="0">
              <a:solidFill>
                <a:schemeClr val="tx1"/>
              </a:solidFill>
              <a:latin typeface="Calibri"/>
              <a:ea typeface="Calibri"/>
              <a:cs typeface="Calibri"/>
              <a:sym typeface="Calibri"/>
            </a:endParaRPr>
          </a:p>
          <a:p>
            <a:pPr marL="285750" marR="0" lvl="0" indent="-158750" algn="l" rtl="0">
              <a:lnSpc>
                <a:spcPct val="100000"/>
              </a:lnSpc>
              <a:spcBef>
                <a:spcPts val="0"/>
              </a:spcBef>
              <a:spcAft>
                <a:spcPts val="0"/>
              </a:spcAft>
              <a:buClr>
                <a:schemeClr val="lt1"/>
              </a:buClr>
              <a:buSzPts val="2000"/>
              <a:buFont typeface="Arial"/>
              <a:buNone/>
            </a:pPr>
            <a:endParaRPr sz="2000" b="0" i="0" u="none" strike="noStrike" cap="none" dirty="0">
              <a:solidFill>
                <a:schemeClr val="tx1"/>
              </a:solidFill>
              <a:latin typeface="Calibri"/>
              <a:ea typeface="Calibri"/>
              <a:cs typeface="Calibri"/>
              <a:sym typeface="Calibri"/>
            </a:endParaRPr>
          </a:p>
        </p:txBody>
      </p:sp>
      <p:pic>
        <p:nvPicPr>
          <p:cNvPr id="194" name="Google Shape;194;p4"/>
          <p:cNvPicPr preferRelativeResize="0"/>
          <p:nvPr/>
        </p:nvPicPr>
        <p:blipFill rotWithShape="1">
          <a:blip r:embed="rId3">
            <a:alphaModFix/>
          </a:blip>
          <a:srcRect/>
          <a:stretch/>
        </p:blipFill>
        <p:spPr>
          <a:xfrm>
            <a:off x="2478794" y="3326071"/>
            <a:ext cx="7234411" cy="2088892"/>
          </a:xfrm>
          <a:prstGeom prst="rect">
            <a:avLst/>
          </a:prstGeom>
          <a:noFill/>
          <a:ln>
            <a:noFill/>
          </a:ln>
        </p:spPr>
      </p:pic>
      <p:sp>
        <p:nvSpPr>
          <p:cNvPr id="195" name="Google Shape;195;p4"/>
          <p:cNvSpPr/>
          <p:nvPr/>
        </p:nvSpPr>
        <p:spPr>
          <a:xfrm>
            <a:off x="2658738" y="3453385"/>
            <a:ext cx="555950" cy="65723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325675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g2c95a3a2bc1_0_42"/>
          <p:cNvPicPr preferRelativeResize="0"/>
          <p:nvPr/>
        </p:nvPicPr>
        <p:blipFill rotWithShape="1">
          <a:blip r:embed="rId3">
            <a:alphaModFix/>
          </a:blip>
          <a:srcRect/>
          <a:stretch/>
        </p:blipFill>
        <p:spPr>
          <a:xfrm>
            <a:off x="0" y="0"/>
            <a:ext cx="12192000" cy="6857997"/>
          </a:xfrm>
          <a:prstGeom prst="rect">
            <a:avLst/>
          </a:prstGeom>
          <a:noFill/>
          <a:ln>
            <a:noFill/>
          </a:ln>
        </p:spPr>
      </p:pic>
      <p:pic>
        <p:nvPicPr>
          <p:cNvPr id="12" name="Picture 11">
            <a:extLst>
              <a:ext uri="{FF2B5EF4-FFF2-40B4-BE49-F238E27FC236}">
                <a16:creationId xmlns:a16="http://schemas.microsoft.com/office/drawing/2014/main" id="{C8390570-3392-5EED-4B68-EC0E6B3E03AB}"/>
              </a:ext>
            </a:extLst>
          </p:cNvPr>
          <p:cNvPicPr>
            <a:picLocks noChangeAspect="1"/>
          </p:cNvPicPr>
          <p:nvPr/>
        </p:nvPicPr>
        <p:blipFill>
          <a:blip r:embed="rId4"/>
          <a:stretch>
            <a:fillRect/>
          </a:stretch>
        </p:blipFill>
        <p:spPr>
          <a:xfrm>
            <a:off x="3702978" y="159039"/>
            <a:ext cx="4148936" cy="5737587"/>
          </a:xfrm>
          <a:prstGeom prst="rect">
            <a:avLst/>
          </a:prstGeom>
        </p:spPr>
      </p:pic>
      <p:sp>
        <p:nvSpPr>
          <p:cNvPr id="13" name="Google Shape;113;p12">
            <a:extLst>
              <a:ext uri="{FF2B5EF4-FFF2-40B4-BE49-F238E27FC236}">
                <a16:creationId xmlns:a16="http://schemas.microsoft.com/office/drawing/2014/main" id="{B5C3F999-FD18-7C29-A536-192CFF9595D8}"/>
              </a:ext>
            </a:extLst>
          </p:cNvPr>
          <p:cNvSpPr txBox="1"/>
          <p:nvPr/>
        </p:nvSpPr>
        <p:spPr>
          <a:xfrm>
            <a:off x="4870458" y="5919099"/>
            <a:ext cx="1813976" cy="136566"/>
          </a:xfrm>
          <a:prstGeom prst="rect">
            <a:avLst/>
          </a:prstGeom>
          <a:noFill/>
          <a:ln>
            <a:noFill/>
          </a:ln>
        </p:spPr>
        <p:txBody>
          <a:bodyPr spcFirstLastPara="1" wrap="square" lIns="0" tIns="13325" rIns="0" bIns="0" anchor="t" anchorCtr="0">
            <a:spAutoFit/>
          </a:bodyPr>
          <a:lstStyle/>
          <a:p>
            <a:pPr marL="0" lvl="0" indent="0" algn="l" rtl="0">
              <a:lnSpc>
                <a:spcPct val="100000"/>
              </a:lnSpc>
              <a:spcBef>
                <a:spcPts val="0"/>
              </a:spcBef>
              <a:spcAft>
                <a:spcPts val="0"/>
              </a:spcAft>
              <a:buSzPts val="1100"/>
              <a:buNone/>
            </a:pPr>
            <a:r>
              <a:rPr lang="en-IN" sz="800" i="1" dirty="0"/>
              <a:t>https://arxiv.org/pdf/2005.14165.pdf</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5D72D1-2650-A3B4-B861-CCEA86BD22EC}"/>
              </a:ext>
            </a:extLst>
          </p:cNvPr>
          <p:cNvPicPr>
            <a:picLocks noChangeAspect="1"/>
          </p:cNvPicPr>
          <p:nvPr/>
        </p:nvPicPr>
        <p:blipFill>
          <a:blip r:embed="rId3"/>
          <a:stretch>
            <a:fillRect/>
          </a:stretch>
        </p:blipFill>
        <p:spPr>
          <a:xfrm>
            <a:off x="484257" y="417457"/>
            <a:ext cx="5994056" cy="5418468"/>
          </a:xfrm>
          <a:prstGeom prst="rect">
            <a:avLst/>
          </a:prstGeom>
        </p:spPr>
      </p:pic>
      <p:pic>
        <p:nvPicPr>
          <p:cNvPr id="6" name="Picture 5">
            <a:extLst>
              <a:ext uri="{FF2B5EF4-FFF2-40B4-BE49-F238E27FC236}">
                <a16:creationId xmlns:a16="http://schemas.microsoft.com/office/drawing/2014/main" id="{B4839449-4DBE-6EF1-F488-E978CA8490CA}"/>
              </a:ext>
            </a:extLst>
          </p:cNvPr>
          <p:cNvPicPr>
            <a:picLocks noChangeAspect="1"/>
          </p:cNvPicPr>
          <p:nvPr/>
        </p:nvPicPr>
        <p:blipFill>
          <a:blip r:embed="rId4"/>
          <a:stretch>
            <a:fillRect/>
          </a:stretch>
        </p:blipFill>
        <p:spPr>
          <a:xfrm>
            <a:off x="6795944" y="684157"/>
            <a:ext cx="4911799" cy="4802243"/>
          </a:xfrm>
          <a:prstGeom prst="rect">
            <a:avLst/>
          </a:prstGeom>
        </p:spPr>
      </p:pic>
    </p:spTree>
    <p:extLst>
      <p:ext uri="{BB962C8B-B14F-4D97-AF65-F5344CB8AC3E}">
        <p14:creationId xmlns:p14="http://schemas.microsoft.com/office/powerpoint/2010/main" val="49758485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4" name="Google Shape;204;p5"/>
          <p:cNvSpPr txBox="1"/>
          <p:nvPr/>
        </p:nvSpPr>
        <p:spPr>
          <a:xfrm>
            <a:off x="0" y="624569"/>
            <a:ext cx="12191980" cy="731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C000"/>
              </a:buClr>
              <a:buSzPts val="2400"/>
              <a:buFont typeface="Calibri"/>
              <a:buNone/>
            </a:pPr>
            <a:r>
              <a:rPr lang="en-US" sz="4400" b="0" i="0" u="none" strike="noStrike" cap="none">
                <a:solidFill>
                  <a:schemeClr val="tx1"/>
                </a:solidFill>
                <a:latin typeface="Calibri"/>
                <a:ea typeface="Calibri"/>
                <a:cs typeface="Calibri"/>
                <a:sym typeface="Calibri"/>
              </a:rPr>
              <a:t>Few-Shot Prompting</a:t>
            </a:r>
            <a:endParaRPr sz="4400" b="0" i="0" u="none" strike="noStrike" cap="none">
              <a:solidFill>
                <a:schemeClr val="tx1"/>
              </a:solidFill>
              <a:latin typeface="Calibri"/>
              <a:ea typeface="Calibri"/>
              <a:cs typeface="Calibri"/>
              <a:sym typeface="Calibri"/>
            </a:endParaRPr>
          </a:p>
        </p:txBody>
      </p:sp>
      <p:sp>
        <p:nvSpPr>
          <p:cNvPr id="205" name="Google Shape;205;p5"/>
          <p:cNvSpPr txBox="1"/>
          <p:nvPr/>
        </p:nvSpPr>
        <p:spPr>
          <a:xfrm>
            <a:off x="923432" y="1453089"/>
            <a:ext cx="10809130" cy="461665"/>
          </a:xfrm>
          <a:prstGeom prst="rect">
            <a:avLst/>
          </a:prstGeom>
          <a:noFill/>
          <a:ln>
            <a:noFill/>
          </a:ln>
        </p:spPr>
        <p:txBody>
          <a:bodyPr spcFirstLastPara="1" wrap="square" lIns="91425" tIns="45700" rIns="91425" bIns="45700" anchor="t" anchorCtr="0">
            <a:spAutoFit/>
          </a:bodyPr>
          <a:lstStyle/>
          <a:p>
            <a:pPr marL="342900" marR="0" lvl="0" indent="-190500" algn="l" rtl="0">
              <a:lnSpc>
                <a:spcPct val="100000"/>
              </a:lnSpc>
              <a:spcBef>
                <a:spcPts val="0"/>
              </a:spcBef>
              <a:spcAft>
                <a:spcPts val="0"/>
              </a:spcAft>
              <a:buClr>
                <a:srgbClr val="FFFFFF"/>
              </a:buClr>
              <a:buSzPts val="2400"/>
              <a:buFont typeface="Arial"/>
              <a:buNone/>
            </a:pPr>
            <a:endParaRPr sz="2400" b="0" i="0" u="none" strike="noStrike" cap="none">
              <a:solidFill>
                <a:schemeClr val="tx1"/>
              </a:solidFill>
              <a:latin typeface="Times New Roman"/>
              <a:ea typeface="Times New Roman"/>
              <a:cs typeface="Times New Roman"/>
              <a:sym typeface="Times New Roman"/>
            </a:endParaRPr>
          </a:p>
        </p:txBody>
      </p:sp>
      <p:sp>
        <p:nvSpPr>
          <p:cNvPr id="206" name="Google Shape;206;p5"/>
          <p:cNvSpPr txBox="1"/>
          <p:nvPr/>
        </p:nvSpPr>
        <p:spPr>
          <a:xfrm>
            <a:off x="1206032" y="1650887"/>
            <a:ext cx="10243929" cy="707886"/>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FFFFFF"/>
              </a:buClr>
              <a:buSzPts val="2000"/>
              <a:buFont typeface="Arial"/>
              <a:buChar char="•"/>
            </a:pPr>
            <a:r>
              <a:rPr lang="en-US" sz="2000" b="0" i="0" u="none" strike="noStrike" cap="none" dirty="0">
                <a:solidFill>
                  <a:schemeClr val="tx1"/>
                </a:solidFill>
                <a:latin typeface="Calibri"/>
                <a:ea typeface="Calibri"/>
                <a:cs typeface="Calibri"/>
                <a:sym typeface="Calibri"/>
              </a:rPr>
              <a:t>Presenting a model with a prompt along with a few examples of the desired output</a:t>
            </a:r>
            <a:endParaRPr sz="1400" b="0" i="0" u="none" strike="noStrike" cap="none" dirty="0">
              <a:solidFill>
                <a:schemeClr val="tx1"/>
              </a:solidFill>
              <a:latin typeface="Arial"/>
              <a:ea typeface="Arial"/>
              <a:cs typeface="Arial"/>
              <a:sym typeface="Arial"/>
            </a:endParaRPr>
          </a:p>
          <a:p>
            <a:pPr marL="342900" marR="0" lvl="0" indent="-342900" algn="l" rtl="0">
              <a:lnSpc>
                <a:spcPct val="100000"/>
              </a:lnSpc>
              <a:spcBef>
                <a:spcPts val="0"/>
              </a:spcBef>
              <a:spcAft>
                <a:spcPts val="0"/>
              </a:spcAft>
              <a:buClr>
                <a:srgbClr val="FFFFFF"/>
              </a:buClr>
              <a:buSzPts val="2000"/>
              <a:buFont typeface="Arial"/>
              <a:buChar char="•"/>
            </a:pPr>
            <a:r>
              <a:rPr lang="en-US" sz="2000" b="0" i="0" u="none" strike="noStrike" cap="none" dirty="0">
                <a:solidFill>
                  <a:schemeClr val="tx1"/>
                </a:solidFill>
                <a:latin typeface="Calibri"/>
                <a:ea typeface="Calibri"/>
                <a:cs typeface="Calibri"/>
                <a:sym typeface="Calibri"/>
              </a:rPr>
              <a:t>Few-shot prompting is helpful when you want a response to be structured in a specific way</a:t>
            </a:r>
            <a:endParaRPr sz="2000" b="0" i="0" u="none" strike="noStrike" cap="none" dirty="0">
              <a:solidFill>
                <a:schemeClr val="tx1"/>
              </a:solidFill>
              <a:latin typeface="Calibri"/>
              <a:ea typeface="Calibri"/>
              <a:cs typeface="Calibri"/>
              <a:sym typeface="Calibri"/>
            </a:endParaRPr>
          </a:p>
        </p:txBody>
      </p:sp>
      <p:pic>
        <p:nvPicPr>
          <p:cNvPr id="207" name="Google Shape;207;p5"/>
          <p:cNvPicPr preferRelativeResize="0"/>
          <p:nvPr/>
        </p:nvPicPr>
        <p:blipFill rotWithShape="1">
          <a:blip r:embed="rId3">
            <a:alphaModFix/>
          </a:blip>
          <a:srcRect l="7860"/>
          <a:stretch/>
        </p:blipFill>
        <p:spPr>
          <a:xfrm>
            <a:off x="3735659" y="2613830"/>
            <a:ext cx="5160923" cy="2804403"/>
          </a:xfrm>
          <a:prstGeom prst="rect">
            <a:avLst/>
          </a:prstGeom>
          <a:noFill/>
          <a:ln>
            <a:noFill/>
          </a:ln>
        </p:spPr>
      </p:pic>
    </p:spTree>
    <p:extLst>
      <p:ext uri="{BB962C8B-B14F-4D97-AF65-F5344CB8AC3E}">
        <p14:creationId xmlns:p14="http://schemas.microsoft.com/office/powerpoint/2010/main" val="9114451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6A58190-FCE5-3912-5841-5EABAD84AFAE}"/>
              </a:ext>
            </a:extLst>
          </p:cNvPr>
          <p:cNvSpPr>
            <a:spLocks noGrp="1"/>
          </p:cNvSpPr>
          <p:nvPr>
            <p:ph type="body" idx="1"/>
          </p:nvPr>
        </p:nvSpPr>
        <p:spPr>
          <a:xfrm>
            <a:off x="838200" y="433137"/>
            <a:ext cx="10515600" cy="5743826"/>
          </a:xfrm>
        </p:spPr>
        <p:txBody>
          <a:bodyPr>
            <a:normAutofit fontScale="85000" lnSpcReduction="20000"/>
          </a:bodyPr>
          <a:lstStyle/>
          <a:p>
            <a:pPr marL="114300" indent="0">
              <a:buNone/>
            </a:pPr>
            <a:r>
              <a:rPr lang="en-IN" dirty="0"/>
              <a:t>from </a:t>
            </a:r>
            <a:r>
              <a:rPr lang="en-IN" dirty="0" err="1"/>
              <a:t>langchain.prompts.few_shot</a:t>
            </a:r>
            <a:r>
              <a:rPr lang="en-IN" dirty="0"/>
              <a:t> import </a:t>
            </a:r>
            <a:r>
              <a:rPr lang="en-IN" dirty="0" err="1"/>
              <a:t>FewShotPromptTemplate</a:t>
            </a:r>
            <a:endParaRPr lang="en-IN" dirty="0"/>
          </a:p>
          <a:p>
            <a:pPr marL="114300" indent="0">
              <a:buNone/>
            </a:pPr>
            <a:r>
              <a:rPr lang="en-IN" dirty="0"/>
              <a:t>from </a:t>
            </a:r>
            <a:r>
              <a:rPr lang="en-IN" dirty="0" err="1"/>
              <a:t>langchain.prompts.prompt</a:t>
            </a:r>
            <a:r>
              <a:rPr lang="en-IN" dirty="0"/>
              <a:t> import </a:t>
            </a:r>
            <a:r>
              <a:rPr lang="en-IN" dirty="0" err="1"/>
              <a:t>PromptTemplate</a:t>
            </a:r>
            <a:endParaRPr lang="en-IN" dirty="0"/>
          </a:p>
          <a:p>
            <a:pPr marL="114300" indent="0">
              <a:buNone/>
            </a:pPr>
            <a:endParaRPr lang="en-IN" dirty="0"/>
          </a:p>
          <a:p>
            <a:pPr marL="114300" indent="0">
              <a:buNone/>
            </a:pPr>
            <a:r>
              <a:rPr lang="en-IN" sz="2100" dirty="0">
                <a:latin typeface="Rockwell" panose="02060603020205020403" pitchFamily="18" charset="0"/>
              </a:rPr>
              <a:t>examples = [ {</a:t>
            </a:r>
            <a:r>
              <a:rPr lang="en-US" sz="2100" dirty="0">
                <a:latin typeface="Rockwell" panose="02060603020205020403" pitchFamily="18" charset="0"/>
              </a:rPr>
              <a:t> "question": "Who composed the soundtrack for the movie 'Inception’?”,</a:t>
            </a:r>
            <a:br>
              <a:rPr lang="en-US" sz="2100" dirty="0">
                <a:latin typeface="Rockwell" panose="02060603020205020403" pitchFamily="18" charset="0"/>
              </a:rPr>
            </a:br>
            <a:r>
              <a:rPr lang="en-US" sz="2100" dirty="0">
                <a:latin typeface="Rockwell" panose="02060603020205020403" pitchFamily="18" charset="0"/>
              </a:rPr>
              <a:t> "answer": ""“ Are follow up questions needed here: Yes.</a:t>
            </a:r>
            <a:br>
              <a:rPr lang="en-US" sz="2100" dirty="0">
                <a:latin typeface="Rockwell" panose="02060603020205020403" pitchFamily="18" charset="0"/>
              </a:rPr>
            </a:br>
            <a:r>
              <a:rPr lang="en-US" sz="2100" dirty="0">
                <a:latin typeface="Rockwell" panose="02060603020205020403" pitchFamily="18" charset="0"/>
              </a:rPr>
              <a:t>Follow up: What is the name of the composer?</a:t>
            </a:r>
            <a:br>
              <a:rPr lang="en-US" sz="2100" dirty="0">
                <a:latin typeface="Rockwell" panose="02060603020205020403" pitchFamily="18" charset="0"/>
              </a:rPr>
            </a:br>
            <a:r>
              <a:rPr lang="en-US" sz="2100" dirty="0">
                <a:latin typeface="Rockwell" panose="02060603020205020403" pitchFamily="18" charset="0"/>
              </a:rPr>
              <a:t>Intermediate answer: The composer of the soundtrack for 'Inception' is Hans Zimmer.</a:t>
            </a:r>
            <a:br>
              <a:rPr lang="en-US" sz="2100" dirty="0">
                <a:latin typeface="Rockwell" panose="02060603020205020403" pitchFamily="18" charset="0"/>
              </a:rPr>
            </a:br>
            <a:r>
              <a:rPr lang="en-US" sz="2100" dirty="0">
                <a:latin typeface="Rockwell" panose="02060603020205020403" pitchFamily="18" charset="0"/>
              </a:rPr>
              <a:t>Follow up: Is Hans Zimmer known for composing music for other movies as well?</a:t>
            </a:r>
            <a:br>
              <a:rPr lang="en-US" sz="2100" dirty="0">
                <a:latin typeface="Rockwell" panose="02060603020205020403" pitchFamily="18" charset="0"/>
              </a:rPr>
            </a:br>
            <a:r>
              <a:rPr lang="en-US" sz="2100" dirty="0">
                <a:latin typeface="Rockwell" panose="02060603020205020403" pitchFamily="18" charset="0"/>
              </a:rPr>
              <a:t>Intermediate answer: Yes, Hans Zimmer is a renowned composer who has composed music for various other movies including 'The Dark Knight', 'Gladiator', and 'Interstellar’.</a:t>
            </a:r>
            <a:br>
              <a:rPr lang="en-US" sz="2100" dirty="0">
                <a:latin typeface="Rockwell" panose="02060603020205020403" pitchFamily="18" charset="0"/>
              </a:rPr>
            </a:br>
            <a:r>
              <a:rPr lang="en-US" sz="2100" dirty="0">
                <a:latin typeface="Rockwell" panose="02060603020205020403" pitchFamily="18" charset="0"/>
              </a:rPr>
              <a:t>So the final answer is: Hans Zimmer"""},</a:t>
            </a:r>
          </a:p>
          <a:p>
            <a:pPr marL="114300" indent="0">
              <a:buNone/>
            </a:pPr>
            <a:r>
              <a:rPr lang="en-US" sz="2100" dirty="0">
                <a:latin typeface="Rockwell" panose="02060603020205020403" pitchFamily="18" charset="0"/>
              </a:rPr>
              <a:t>{"question": "Who is the author of 'To Kill a Mockingbird'?",</a:t>
            </a:r>
          </a:p>
          <a:p>
            <a:pPr marL="114300" indent="0">
              <a:buNone/>
            </a:pPr>
            <a:r>
              <a:rPr lang="en-US" sz="2100" dirty="0">
                <a:latin typeface="Rockwell" panose="02060603020205020403" pitchFamily="18" charset="0"/>
              </a:rPr>
              <a:t>  "</a:t>
            </a:r>
            <a:r>
              <a:rPr lang="en-US" sz="2100" dirty="0" err="1">
                <a:latin typeface="Rockwell" panose="02060603020205020403" pitchFamily="18" charset="0"/>
              </a:rPr>
              <a:t>answer":"""Are</a:t>
            </a:r>
            <a:r>
              <a:rPr lang="en-US" sz="2100" dirty="0">
                <a:latin typeface="Rockwell" panose="02060603020205020403" pitchFamily="18" charset="0"/>
              </a:rPr>
              <a:t> follow up questions needed here: Yes.</a:t>
            </a:r>
            <a:br>
              <a:rPr lang="en-US" sz="2100" dirty="0">
                <a:latin typeface="Rockwell" panose="02060603020205020403" pitchFamily="18" charset="0"/>
              </a:rPr>
            </a:br>
            <a:r>
              <a:rPr lang="en-US" sz="2100" dirty="0">
                <a:latin typeface="Rockwell" panose="02060603020205020403" pitchFamily="18" charset="0"/>
              </a:rPr>
              <a:t>Follow up: What is the name of the author?</a:t>
            </a:r>
            <a:br>
              <a:rPr lang="en-US" sz="2100" dirty="0">
                <a:latin typeface="Rockwell" panose="02060603020205020403" pitchFamily="18" charset="0"/>
              </a:rPr>
            </a:br>
            <a:r>
              <a:rPr lang="en-US" sz="2100" dirty="0">
                <a:latin typeface="Rockwell" panose="02060603020205020403" pitchFamily="18" charset="0"/>
              </a:rPr>
              <a:t>Intermediate answer: The author of 'To Kill a Mockingbird' is Harper Lee.</a:t>
            </a:r>
            <a:br>
              <a:rPr lang="en-US" sz="2100" dirty="0">
                <a:latin typeface="Rockwell" panose="02060603020205020403" pitchFamily="18" charset="0"/>
              </a:rPr>
            </a:br>
            <a:r>
              <a:rPr lang="en-US" sz="2100" dirty="0">
                <a:latin typeface="Rockwell" panose="02060603020205020403" pitchFamily="18" charset="0"/>
              </a:rPr>
              <a:t>Follow up: Did Harper Lee write any other notable works?</a:t>
            </a:r>
            <a:br>
              <a:rPr lang="en-US" sz="2100" dirty="0">
                <a:latin typeface="Rockwell" panose="02060603020205020403" pitchFamily="18" charset="0"/>
              </a:rPr>
            </a:br>
            <a:r>
              <a:rPr lang="en-US" sz="2100" dirty="0">
                <a:latin typeface="Rockwell" panose="02060603020205020403" pitchFamily="18" charset="0"/>
              </a:rPr>
              <a:t>Intermediate answer: Yes, Harper Lee wrote another novel titled 'Go Set a Watchman', which was published after 'To Kill a Mockingbird’.</a:t>
            </a:r>
            <a:br>
              <a:rPr lang="en-US" sz="2100" dirty="0">
                <a:latin typeface="Rockwell" panose="02060603020205020403" pitchFamily="18" charset="0"/>
              </a:rPr>
            </a:br>
            <a:r>
              <a:rPr lang="en-US" sz="2100" dirty="0">
                <a:latin typeface="Rockwell" panose="02060603020205020403" pitchFamily="18" charset="0"/>
              </a:rPr>
              <a:t>So the final answer is: Harper Lee"""},</a:t>
            </a:r>
            <a:br>
              <a:rPr lang="en-US" sz="2100" dirty="0">
                <a:latin typeface="Rockwell" panose="02060603020205020403" pitchFamily="18" charset="0"/>
              </a:rPr>
            </a:br>
            <a:br>
              <a:rPr lang="en-US" sz="2100" dirty="0">
                <a:latin typeface="Rockwell" panose="02060603020205020403" pitchFamily="18" charset="0"/>
              </a:rPr>
            </a:br>
            <a:r>
              <a:rPr lang="en-US" sz="2100" dirty="0">
                <a:latin typeface="Rockwell" panose="02060603020205020403" pitchFamily="18" charset="0"/>
              </a:rPr>
              <a:t>{"question": "What is the capital city of Australia?",</a:t>
            </a:r>
            <a:br>
              <a:rPr lang="en-US" sz="2100" dirty="0">
                <a:latin typeface="Rockwell" panose="02060603020205020403" pitchFamily="18" charset="0"/>
              </a:rPr>
            </a:br>
            <a:r>
              <a:rPr lang="en-US" sz="2100" dirty="0">
                <a:latin typeface="Rockwell" panose="02060603020205020403" pitchFamily="18" charset="0"/>
              </a:rPr>
              <a:t>"answer": """ Are follow up questions needed here: No.</a:t>
            </a:r>
            <a:br>
              <a:rPr lang="en-US" sz="2100" dirty="0">
                <a:latin typeface="Rockwell" panose="02060603020205020403" pitchFamily="18" charset="0"/>
              </a:rPr>
            </a:br>
            <a:r>
              <a:rPr lang="en-US" sz="2100" dirty="0">
                <a:latin typeface="Rockwell" panose="02060603020205020403" pitchFamily="18" charset="0"/>
              </a:rPr>
              <a:t>Final answer: Canberra"""}]</a:t>
            </a:r>
            <a:endParaRPr lang="en-IN" sz="2100" dirty="0">
              <a:latin typeface="Rockwell" panose="02060603020205020403" pitchFamily="18" charset="0"/>
            </a:endParaRPr>
          </a:p>
        </p:txBody>
      </p:sp>
    </p:spTree>
    <p:extLst>
      <p:ext uri="{BB962C8B-B14F-4D97-AF65-F5344CB8AC3E}">
        <p14:creationId xmlns:p14="http://schemas.microsoft.com/office/powerpoint/2010/main" val="39825307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5C033-B91C-DC3E-3CE6-D24C054129E4}"/>
              </a:ext>
            </a:extLst>
          </p:cNvPr>
          <p:cNvSpPr>
            <a:spLocks noGrp="1"/>
          </p:cNvSpPr>
          <p:nvPr>
            <p:ph type="body" idx="1"/>
          </p:nvPr>
        </p:nvSpPr>
        <p:spPr>
          <a:xfrm>
            <a:off x="838200" y="355600"/>
            <a:ext cx="10515600" cy="5821363"/>
          </a:xfrm>
        </p:spPr>
        <p:txBody>
          <a:bodyPr>
            <a:normAutofit fontScale="62500" lnSpcReduction="20000"/>
          </a:bodyPr>
          <a:lstStyle/>
          <a:p>
            <a:pPr marL="114300" indent="0">
              <a:buNone/>
            </a:pPr>
            <a:r>
              <a:rPr lang="en-IN" dirty="0" err="1"/>
              <a:t>example_prompt</a:t>
            </a:r>
            <a:r>
              <a:rPr lang="en-IN" dirty="0"/>
              <a:t> = </a:t>
            </a:r>
            <a:r>
              <a:rPr lang="en-IN" dirty="0" err="1"/>
              <a:t>PromptTemplate</a:t>
            </a:r>
            <a:r>
              <a:rPr lang="en-IN" dirty="0"/>
              <a:t>(</a:t>
            </a:r>
            <a:r>
              <a:rPr lang="en-IN" dirty="0" err="1"/>
              <a:t>input_variables</a:t>
            </a:r>
            <a:r>
              <a:rPr lang="en-IN" dirty="0"/>
              <a:t>=["question", "answer"], template="Question: {question}\n{answer}")</a:t>
            </a:r>
          </a:p>
          <a:p>
            <a:pPr marL="114300" indent="0">
              <a:buNone/>
            </a:pPr>
            <a:r>
              <a:rPr lang="en-IN" dirty="0"/>
              <a:t>print(</a:t>
            </a:r>
            <a:r>
              <a:rPr lang="en-IN" dirty="0" err="1"/>
              <a:t>example_prompt.format</a:t>
            </a:r>
            <a:r>
              <a:rPr lang="en-IN" dirty="0"/>
              <a:t>(**examples[0]))</a:t>
            </a:r>
          </a:p>
          <a:p>
            <a:pPr marL="114300" indent="0">
              <a:buNone/>
            </a:pPr>
            <a:endParaRPr lang="en-IN" dirty="0"/>
          </a:p>
          <a:p>
            <a:pPr marL="114300" indent="0">
              <a:buNone/>
            </a:pPr>
            <a:r>
              <a:rPr lang="en-IN" dirty="0"/>
              <a:t>prompt = </a:t>
            </a:r>
            <a:r>
              <a:rPr lang="en-IN" dirty="0" err="1"/>
              <a:t>FewShotPromptTemplate</a:t>
            </a:r>
            <a:r>
              <a:rPr lang="en-IN" dirty="0"/>
              <a:t>(</a:t>
            </a:r>
          </a:p>
          <a:p>
            <a:pPr marL="114300" indent="0">
              <a:buNone/>
            </a:pPr>
            <a:r>
              <a:rPr lang="en-IN" dirty="0"/>
              <a:t>    examples=examples,</a:t>
            </a:r>
          </a:p>
          <a:p>
            <a:pPr marL="114300" indent="0">
              <a:buNone/>
            </a:pPr>
            <a:r>
              <a:rPr lang="en-IN" dirty="0"/>
              <a:t>    </a:t>
            </a:r>
            <a:r>
              <a:rPr lang="en-IN" dirty="0" err="1"/>
              <a:t>example_prompt</a:t>
            </a:r>
            <a:r>
              <a:rPr lang="en-IN" dirty="0"/>
              <a:t>=</a:t>
            </a:r>
            <a:r>
              <a:rPr lang="en-IN" dirty="0" err="1"/>
              <a:t>example_prompt</a:t>
            </a:r>
            <a:r>
              <a:rPr lang="en-IN" dirty="0"/>
              <a:t>,</a:t>
            </a:r>
          </a:p>
          <a:p>
            <a:pPr marL="114300" indent="0">
              <a:buNone/>
            </a:pPr>
            <a:r>
              <a:rPr lang="en-IN" dirty="0"/>
              <a:t>    suffix="Question: {input}",</a:t>
            </a:r>
          </a:p>
          <a:p>
            <a:pPr marL="114300" indent="0">
              <a:buNone/>
            </a:pPr>
            <a:r>
              <a:rPr lang="en-IN" dirty="0"/>
              <a:t>    </a:t>
            </a:r>
            <a:r>
              <a:rPr lang="en-IN" dirty="0" err="1"/>
              <a:t>input_variables</a:t>
            </a:r>
            <a:r>
              <a:rPr lang="en-IN" dirty="0"/>
              <a:t>=["input"]</a:t>
            </a:r>
          </a:p>
          <a:p>
            <a:pPr marL="114300" indent="0">
              <a:buNone/>
            </a:pPr>
            <a:r>
              <a:rPr lang="en-IN" dirty="0"/>
              <a:t>)</a:t>
            </a:r>
          </a:p>
          <a:p>
            <a:pPr marL="114300" indent="0">
              <a:buNone/>
            </a:pPr>
            <a:endParaRPr lang="en-IN" dirty="0"/>
          </a:p>
          <a:p>
            <a:pPr marL="114300" indent="0">
              <a:buNone/>
            </a:pPr>
            <a:r>
              <a:rPr lang="en-IN" dirty="0"/>
              <a:t>print(</a:t>
            </a:r>
            <a:r>
              <a:rPr lang="en-IN" dirty="0" err="1"/>
              <a:t>prompt.format</a:t>
            </a:r>
            <a:r>
              <a:rPr lang="en-IN" dirty="0"/>
              <a:t>(input="When did World War 1 end?"))</a:t>
            </a:r>
          </a:p>
          <a:p>
            <a:pPr marL="114300" indent="0">
              <a:buNone/>
            </a:pPr>
            <a:endParaRPr lang="en-IN" dirty="0"/>
          </a:p>
          <a:p>
            <a:pPr marL="114300" indent="0">
              <a:buNone/>
            </a:pPr>
            <a:r>
              <a:rPr lang="en-IN" dirty="0"/>
              <a:t>from </a:t>
            </a:r>
            <a:r>
              <a:rPr lang="en-IN" dirty="0" err="1"/>
              <a:t>langchain_openai</a:t>
            </a:r>
            <a:r>
              <a:rPr lang="en-IN" dirty="0"/>
              <a:t> import </a:t>
            </a:r>
            <a:r>
              <a:rPr lang="en-IN" dirty="0" err="1"/>
              <a:t>AzureChatOpenAI</a:t>
            </a:r>
            <a:endParaRPr lang="en-IN" dirty="0"/>
          </a:p>
          <a:p>
            <a:pPr marL="114300" indent="0">
              <a:buNone/>
            </a:pPr>
            <a:r>
              <a:rPr lang="en-IN" dirty="0"/>
              <a:t>chat = </a:t>
            </a:r>
            <a:r>
              <a:rPr lang="en-IN" dirty="0" err="1"/>
              <a:t>AzureChatOpenAI</a:t>
            </a:r>
            <a:r>
              <a:rPr lang="en-IN" dirty="0"/>
              <a:t>(temperature=0,api_key="39f2089f6a2a4c52967260b0e9ffdc33",api_version="2024-02-01",azure_endpoint="https://dono-rag-demo-resource-instance.openai.azure.com",model="GPT_35_TURBO_DEMO_RAG_DEPLOYMENT_DONO")</a:t>
            </a:r>
          </a:p>
          <a:p>
            <a:pPr marL="114300" indent="0">
              <a:buNone/>
            </a:pPr>
            <a:endParaRPr lang="en-IN" dirty="0"/>
          </a:p>
          <a:p>
            <a:pPr marL="114300" indent="0">
              <a:buNone/>
            </a:pPr>
            <a:r>
              <a:rPr lang="en-IN" dirty="0" err="1"/>
              <a:t>chat.invoke</a:t>
            </a:r>
            <a:r>
              <a:rPr lang="en-IN" dirty="0"/>
              <a:t>(</a:t>
            </a:r>
            <a:r>
              <a:rPr lang="en-IN" dirty="0" err="1"/>
              <a:t>prompt.format</a:t>
            </a:r>
            <a:r>
              <a:rPr lang="en-IN" dirty="0"/>
              <a:t>(input="When did World War 1 end?"))</a:t>
            </a:r>
          </a:p>
        </p:txBody>
      </p:sp>
    </p:spTree>
    <p:extLst>
      <p:ext uri="{BB962C8B-B14F-4D97-AF65-F5344CB8AC3E}">
        <p14:creationId xmlns:p14="http://schemas.microsoft.com/office/powerpoint/2010/main" val="263767595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A331C-E011-8192-75A0-973AD60AF994}"/>
              </a:ext>
            </a:extLst>
          </p:cNvPr>
          <p:cNvSpPr>
            <a:spLocks noGrp="1"/>
          </p:cNvSpPr>
          <p:nvPr>
            <p:ph type="title"/>
          </p:nvPr>
        </p:nvSpPr>
        <p:spPr/>
        <p:txBody>
          <a:bodyPr/>
          <a:lstStyle/>
          <a:p>
            <a:r>
              <a:rPr lang="en-IN" dirty="0"/>
              <a:t>Example Selectors</a:t>
            </a:r>
          </a:p>
        </p:txBody>
      </p:sp>
      <p:sp>
        <p:nvSpPr>
          <p:cNvPr id="3" name="Text Placeholder 2">
            <a:extLst>
              <a:ext uri="{FF2B5EF4-FFF2-40B4-BE49-F238E27FC236}">
                <a16:creationId xmlns:a16="http://schemas.microsoft.com/office/drawing/2014/main" id="{1867A627-D7AE-BF7E-04C4-C34BF36F8A30}"/>
              </a:ext>
            </a:extLst>
          </p:cNvPr>
          <p:cNvSpPr>
            <a:spLocks noGrp="1"/>
          </p:cNvSpPr>
          <p:nvPr>
            <p:ph type="body" idx="1"/>
          </p:nvPr>
        </p:nvSpPr>
        <p:spPr/>
        <p:txBody>
          <a:bodyPr>
            <a:normAutofit fontScale="47500" lnSpcReduction="20000"/>
          </a:bodyPr>
          <a:lstStyle/>
          <a:p>
            <a:r>
              <a:rPr lang="en-IN" sz="5800" dirty="0"/>
              <a:t>Select by length</a:t>
            </a:r>
          </a:p>
          <a:p>
            <a:pPr marL="114300" indent="0">
              <a:buNone/>
            </a:pPr>
            <a:r>
              <a:rPr lang="en-US" dirty="0"/>
              <a:t>from </a:t>
            </a:r>
            <a:r>
              <a:rPr lang="en-US" dirty="0" err="1"/>
              <a:t>langchain.prompts</a:t>
            </a:r>
            <a:r>
              <a:rPr lang="en-US" dirty="0"/>
              <a:t> import </a:t>
            </a:r>
            <a:r>
              <a:rPr lang="en-US" dirty="0" err="1"/>
              <a:t>PromptTemplate</a:t>
            </a:r>
            <a:endParaRPr lang="en-US" dirty="0"/>
          </a:p>
          <a:p>
            <a:pPr marL="114300" indent="0">
              <a:buNone/>
            </a:pPr>
            <a:r>
              <a:rPr lang="en-US" dirty="0"/>
              <a:t>from </a:t>
            </a:r>
            <a:r>
              <a:rPr lang="en-US" dirty="0" err="1"/>
              <a:t>langchain.prompts</a:t>
            </a:r>
            <a:r>
              <a:rPr lang="en-US" dirty="0"/>
              <a:t> import </a:t>
            </a:r>
            <a:r>
              <a:rPr lang="en-US" dirty="0" err="1"/>
              <a:t>FewShotPromptTemplate</a:t>
            </a:r>
            <a:endParaRPr lang="en-US" dirty="0"/>
          </a:p>
          <a:p>
            <a:pPr marL="114300" indent="0">
              <a:buNone/>
            </a:pPr>
            <a:r>
              <a:rPr lang="en-US" dirty="0"/>
              <a:t>from </a:t>
            </a:r>
            <a:r>
              <a:rPr lang="en-US" dirty="0" err="1"/>
              <a:t>langchain.prompts.example_selector</a:t>
            </a:r>
            <a:r>
              <a:rPr lang="en-US" dirty="0"/>
              <a:t> import </a:t>
            </a:r>
            <a:r>
              <a:rPr lang="en-US" dirty="0" err="1"/>
              <a:t>LengthBasedExampleSelector</a:t>
            </a:r>
            <a:endParaRPr lang="en-US" dirty="0"/>
          </a:p>
          <a:p>
            <a:pPr marL="114300" indent="0">
              <a:buNone/>
            </a:pPr>
            <a:endParaRPr lang="en-US" dirty="0"/>
          </a:p>
          <a:p>
            <a:pPr marL="114300" indent="0">
              <a:buNone/>
            </a:pPr>
            <a:r>
              <a:rPr lang="en-US" dirty="0"/>
              <a:t>examples = [</a:t>
            </a:r>
          </a:p>
          <a:p>
            <a:pPr marL="114300" indent="0">
              <a:buNone/>
            </a:pPr>
            <a:r>
              <a:rPr lang="en-US" dirty="0"/>
              <a:t>    {"input": "This action-packed thriller kept me on the edge of my seat from start to finish! The stunts were incredible, and the storyline had me hooked. Definitely a must-watch for any action movie fan!", "output": "Action"},</a:t>
            </a:r>
          </a:p>
          <a:p>
            <a:pPr marL="114300" indent="0">
              <a:buNone/>
            </a:pPr>
            <a:r>
              <a:rPr lang="en-US" dirty="0"/>
              <a:t>    {"input": "I </a:t>
            </a:r>
            <a:r>
              <a:rPr lang="en-US" dirty="0" err="1"/>
              <a:t>havent</a:t>
            </a:r>
            <a:r>
              <a:rPr lang="en-US" dirty="0"/>
              <a:t> laughed this hard in ages!", "output": "Comedy"},</a:t>
            </a:r>
          </a:p>
          <a:p>
            <a:pPr marL="114300" indent="0">
              <a:buNone/>
            </a:pPr>
            <a:r>
              <a:rPr lang="en-US" dirty="0"/>
              <a:t>    {"input": "A truly moving story that tugs at the heartstrings. The characters were well-developed, and the emotional depth of the film left a lasting impact. ", "output": "Drama"},</a:t>
            </a:r>
          </a:p>
          <a:p>
            <a:pPr marL="114300" indent="0">
              <a:buNone/>
            </a:pPr>
            <a:r>
              <a:rPr lang="en-US" dirty="0"/>
              <a:t>    {"input": "I watched this movie with all the lights on! The suspense was unbearable, and the scares were genuinely terrifying. If you're a fan of horror, this film will definitely give you chills down your spine.", "output": "Horror"},</a:t>
            </a:r>
          </a:p>
          <a:p>
            <a:pPr marL="114300" indent="0">
              <a:buNone/>
            </a:pPr>
            <a:r>
              <a:rPr lang="en-US" dirty="0"/>
              <a:t>    {"input": " fell in love with this movie! The chemistry between the leads was palpable, and the romantic storyline was beautifully portrayed.", "output": "Romance"},</a:t>
            </a:r>
          </a:p>
          <a:p>
            <a:pPr marL="114300" indent="0">
              <a:buNone/>
            </a:pPr>
            <a:r>
              <a:rPr lang="en-US" dirty="0"/>
              <a:t>]</a:t>
            </a:r>
          </a:p>
        </p:txBody>
      </p:sp>
    </p:spTree>
    <p:extLst>
      <p:ext uri="{BB962C8B-B14F-4D97-AF65-F5344CB8AC3E}">
        <p14:creationId xmlns:p14="http://schemas.microsoft.com/office/powerpoint/2010/main" val="2538523802"/>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4217</TotalTime>
  <Words>20855</Words>
  <Application>Microsoft Office PowerPoint</Application>
  <PresentationFormat>Widescreen</PresentationFormat>
  <Paragraphs>1602</Paragraphs>
  <Slides>184</Slides>
  <Notes>56</Notes>
  <HiddenSlides>2</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184</vt:i4>
      </vt:variant>
    </vt:vector>
  </HeadingPairs>
  <TitlesOfParts>
    <vt:vector size="199" baseType="lpstr">
      <vt:lpstr>-apple-system</vt:lpstr>
      <vt:lpstr>Arial</vt:lpstr>
      <vt:lpstr>Calibri</vt:lpstr>
      <vt:lpstr>Google Sans Text</vt:lpstr>
      <vt:lpstr>Outfit</vt:lpstr>
      <vt:lpstr>Palatino Linotype</vt:lpstr>
      <vt:lpstr>Play</vt:lpstr>
      <vt:lpstr>Public Sans</vt:lpstr>
      <vt:lpstr>Rockwell</vt:lpstr>
      <vt:lpstr>Söhne</vt:lpstr>
      <vt:lpstr>Source Sans Pro</vt:lpstr>
      <vt:lpstr>Times New Roman</vt:lpstr>
      <vt:lpstr>ui-sans-serif</vt:lpstr>
      <vt:lpstr>Verdana</vt:lpstr>
      <vt:lpstr>Office Theme</vt:lpstr>
      <vt:lpstr>PowerPoint Presentation</vt:lpstr>
      <vt:lpstr>Generative AI</vt:lpstr>
      <vt:lpstr>PowerPoint Presentation</vt:lpstr>
      <vt:lpstr>Generative AI</vt:lpstr>
      <vt:lpstr>Generative AI</vt:lpstr>
      <vt:lpstr>What are LLMs?</vt:lpstr>
      <vt:lpstr>What are LLMs?</vt:lpstr>
      <vt:lpstr>What are LLMs?</vt:lpstr>
      <vt:lpstr>What are LLMs?</vt:lpstr>
      <vt:lpstr>PowerPoint Presentation</vt:lpstr>
      <vt:lpstr>Stochastic Parrots</vt:lpstr>
      <vt:lpstr>Limitations of LLM</vt:lpstr>
      <vt:lpstr>How can we mitigate these limitations?</vt:lpstr>
      <vt:lpstr>PowerPoint Presentation</vt:lpstr>
      <vt:lpstr>PowerPoint Presentation</vt:lpstr>
      <vt:lpstr>PowerPoint Presentation</vt:lpstr>
      <vt:lpstr>LangChain – a framework?</vt:lpstr>
      <vt:lpstr>PowerPoint Presentation</vt:lpstr>
      <vt:lpstr>PowerPoint Presentation</vt:lpstr>
      <vt:lpstr>PowerPoint Presentation</vt:lpstr>
      <vt:lpstr>Key components of LangChain</vt:lpstr>
      <vt:lpstr>Chaining</vt:lpstr>
      <vt:lpstr>PowerPoint Presentation</vt:lpstr>
      <vt:lpstr>PowerPoint Presentation</vt:lpstr>
      <vt:lpstr>PowerPoint Presentation</vt:lpstr>
      <vt:lpstr>Agents</vt:lpstr>
      <vt:lpstr>Memory</vt:lpstr>
      <vt:lpstr>PowerPoint Presentation</vt:lpstr>
      <vt:lpstr>Tools</vt:lpstr>
      <vt:lpstr>PowerPoint Presentation</vt:lpstr>
      <vt:lpstr>LangChain Hub</vt:lpstr>
      <vt:lpstr>Comparison of LLM development with LangChain vs Native Libraries</vt:lpstr>
      <vt:lpstr>Traditional Software application (simplified)</vt:lpstr>
      <vt:lpstr>LLM App</vt:lpstr>
      <vt:lpstr>Native libraries</vt:lpstr>
      <vt:lpstr>LangChain</vt:lpstr>
      <vt:lpstr>Task: To find out “When and where was Wimbledon 2023 held?”</vt:lpstr>
      <vt:lpstr>PowerPoint Presentation</vt:lpstr>
      <vt:lpstr>What’s the problem with ChatGPT?</vt:lpstr>
      <vt:lpstr>PowerPoint Presentation</vt:lpstr>
      <vt:lpstr>Stream</vt:lpstr>
      <vt:lpstr>Batch</vt:lpstr>
      <vt:lpstr>PowerPoint Presentation</vt:lpstr>
      <vt:lpstr>LLM APIs</vt:lpstr>
      <vt:lpstr>PowerPoint Presentation</vt:lpstr>
      <vt:lpstr>ChatModels</vt:lpstr>
      <vt:lpstr>LLMs</vt:lpstr>
      <vt:lpstr>Prompt Template</vt:lpstr>
      <vt:lpstr>ChatPrompt Template</vt:lpstr>
      <vt:lpstr>PowerPoint Presentation</vt:lpstr>
      <vt:lpstr>PowerPoint Presentation</vt:lpstr>
      <vt:lpstr>PowerPoint Presentation</vt:lpstr>
      <vt:lpstr>PowerPoint Presentation</vt:lpstr>
      <vt:lpstr>Output Parsers</vt:lpstr>
      <vt:lpstr>PowerPoint Presentation</vt:lpstr>
      <vt:lpstr>Runnable Interface</vt:lpstr>
      <vt:lpstr>PowerPoint Presentation</vt:lpstr>
      <vt:lpstr>Prompt + LLM</vt:lpstr>
      <vt:lpstr>Adding OutputParser</vt:lpstr>
      <vt:lpstr>Sequential Chains</vt:lpstr>
      <vt:lpstr>Sequential Chains</vt:lpstr>
      <vt:lpstr>Sequential Chains</vt:lpstr>
      <vt:lpstr>Attaching function call information</vt:lpstr>
      <vt:lpstr>ChatModels</vt:lpstr>
      <vt:lpstr>Caching</vt:lpstr>
      <vt:lpstr>References</vt:lpstr>
      <vt:lpstr>Day 2</vt:lpstr>
      <vt:lpstr>Recap</vt:lpstr>
      <vt:lpstr>Learning Objectives</vt:lpstr>
      <vt:lpstr>Windows</vt:lpstr>
      <vt:lpstr>Ubuntu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Prompt Engineering</vt:lpstr>
      <vt:lpstr>The Evolution of NLP Model Training</vt:lpstr>
      <vt:lpstr>PowerPoint Presentation</vt:lpstr>
      <vt:lpstr>Traditional Supervised Learning in NLP</vt:lpstr>
      <vt:lpstr>What’s a prompt?</vt:lpstr>
      <vt:lpstr>PowerPoint Presentation</vt:lpstr>
      <vt:lpstr>Prompting Basics - A Three-Step Process</vt:lpstr>
      <vt:lpstr>PowerPoint Presentation</vt:lpstr>
      <vt:lpstr>PowerPoint Presentation</vt:lpstr>
      <vt:lpstr>PowerPoint Presentation</vt:lpstr>
      <vt:lpstr>Partial Prompting</vt:lpstr>
      <vt:lpstr>PowerPoint Presentation</vt:lpstr>
      <vt:lpstr>PowerPoint Presentation</vt:lpstr>
      <vt:lpstr>Zero-Shot Prompting</vt:lpstr>
      <vt:lpstr>PowerPoint Presentation</vt:lpstr>
      <vt:lpstr>PowerPoint Presentation</vt:lpstr>
      <vt:lpstr>PowerPoint Presentation</vt:lpstr>
      <vt:lpstr>PowerPoint Presentation</vt:lpstr>
      <vt:lpstr>PowerPoint Presentation</vt:lpstr>
      <vt:lpstr>Example Selectors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Self-Consistency Prompting</vt:lpstr>
      <vt:lpstr>PowerPoint Presentation</vt:lpstr>
      <vt:lpstr>PowerPoint Presentation</vt:lpstr>
      <vt:lpstr>Directional Stimulus Prompting</vt:lpstr>
      <vt:lpstr>Generated Knowledge Prompting</vt:lpstr>
      <vt:lpstr>Generated Knowledge Prompting</vt:lpstr>
      <vt:lpstr>Generated Knowledge Prompting</vt:lpstr>
      <vt:lpstr>Automatic Reasoning &amp; Tool Use (ART) </vt:lpstr>
      <vt:lpstr>Prompting Guide by OpenAI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Best practices</vt:lpstr>
      <vt:lpstr>Integrating prompts into workflow</vt:lpstr>
      <vt:lpstr>Integrating prompts into workflow</vt:lpstr>
      <vt:lpstr>PowerPoint Presentation</vt:lpstr>
      <vt:lpstr>References</vt:lpstr>
      <vt:lpstr>Structuring Output</vt:lpstr>
      <vt:lpstr>Recap</vt:lpstr>
      <vt:lpstr>Learning Objectives</vt:lpstr>
      <vt:lpstr>Structuring output</vt:lpstr>
      <vt:lpstr>PowerPoint Presentation</vt:lpstr>
      <vt:lpstr>Structuring Output</vt:lpstr>
      <vt:lpstr>PowerPoint Presentation</vt:lpstr>
      <vt:lpstr>CSV parser</vt:lpstr>
      <vt:lpstr>Datetime parser</vt:lpstr>
      <vt:lpstr>JSON parser </vt:lpstr>
      <vt:lpstr>PowerPoint Presentation</vt:lpstr>
      <vt:lpstr>PowerPoint Presentation</vt:lpstr>
      <vt:lpstr>OpenAI Functions </vt:lpstr>
      <vt:lpstr>OpenAI Tools</vt:lpstr>
      <vt:lpstr>PowerPoint Presentation</vt:lpstr>
      <vt:lpstr>Output-fixing parser </vt:lpstr>
      <vt:lpstr>PowerPoint Presentation</vt:lpstr>
      <vt:lpstr>Pandas DataFrame Parser </vt:lpstr>
      <vt:lpstr>PowerPoint Presentation</vt:lpstr>
      <vt:lpstr>Retry parser </vt:lpstr>
      <vt:lpstr>PowerPoint Presentation</vt:lpstr>
      <vt:lpstr>Custom Parser</vt:lpstr>
      <vt:lpstr>PowerPoint Presentation</vt:lpstr>
      <vt:lpstr>Open Source LLMs</vt:lpstr>
      <vt:lpstr>PowerPoint Presentation</vt:lpstr>
      <vt:lpstr>Pricing</vt:lpstr>
      <vt:lpstr>PowerPoint Presentation</vt:lpstr>
      <vt:lpstr>PowerPoint Presentation</vt:lpstr>
      <vt:lpstr>Llama </vt:lpstr>
      <vt:lpstr>PowerPoint Presentation</vt:lpstr>
      <vt:lpstr>PowerPoint Presentation</vt:lpstr>
      <vt:lpstr>PowerPoint Presentation</vt:lpstr>
      <vt:lpstr>Prompt Template</vt:lpstr>
      <vt:lpstr>Llama Guard</vt:lpstr>
      <vt:lpstr>Code Llama</vt:lpstr>
      <vt:lpstr>Running locally</vt:lpstr>
      <vt:lpstr>Mistral</vt:lpstr>
      <vt:lpstr>PowerPoint Presentation</vt:lpstr>
      <vt:lpstr>PowerPoint Presentation</vt:lpstr>
      <vt:lpstr>PowerPoint Presentation</vt:lpstr>
      <vt:lpstr>Prompt Template</vt:lpstr>
      <vt:lpstr>HuggingFace</vt:lpstr>
      <vt:lpstr>PowerPoint Presentation</vt:lpstr>
      <vt:lpstr>Models</vt:lpstr>
      <vt:lpstr>Spaces</vt:lpstr>
      <vt:lpstr>Datasets</vt:lpstr>
      <vt:lpstr>PowerPoint Presentation</vt:lpstr>
      <vt:lpstr>Quantization</vt:lpstr>
      <vt:lpstr>PowerPoint Presentation</vt:lpstr>
      <vt:lpstr>Running LLMs on consumer hardware</vt:lpstr>
      <vt:lpstr>PowerPoint Presentation</vt:lpstr>
      <vt:lpstr>PowerPoint Presentation</vt:lpstr>
      <vt:lpstr>Licenses</vt:lpstr>
      <vt:lpstr>Hands-on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Faiza Lakdawala</dc:creator>
  <cp:lastModifiedBy>Vishwas Kukreti</cp:lastModifiedBy>
  <cp:revision>12</cp:revision>
  <dcterms:created xsi:type="dcterms:W3CDTF">2023-12-13T05:28:37Z</dcterms:created>
  <dcterms:modified xsi:type="dcterms:W3CDTF">2024-05-20T13:52:26Z</dcterms:modified>
</cp:coreProperties>
</file>